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8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63" r:id="rId13"/>
    <p:sldId id="259" r:id="rId14"/>
    <p:sldId id="277" r:id="rId15"/>
    <p:sldId id="278" r:id="rId16"/>
    <p:sldId id="279" r:id="rId17"/>
    <p:sldId id="280" r:id="rId18"/>
    <p:sldId id="281" r:id="rId19"/>
    <p:sldId id="260" r:id="rId20"/>
    <p:sldId id="282" r:id="rId21"/>
    <p:sldId id="283" r:id="rId22"/>
    <p:sldId id="284" r:id="rId23"/>
    <p:sldId id="261" r:id="rId24"/>
    <p:sldId id="285" r:id="rId25"/>
    <p:sldId id="286" r:id="rId26"/>
    <p:sldId id="287" r:id="rId27"/>
    <p:sldId id="288" r:id="rId28"/>
    <p:sldId id="289" r:id="rId29"/>
    <p:sldId id="262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9" autoAdjust="0"/>
  </p:normalViewPr>
  <p:slideViewPr>
    <p:cSldViewPr snapToGrid="0">
      <p:cViewPr varScale="1">
        <p:scale>
          <a:sx n="36" d="100"/>
          <a:sy n="36" d="100"/>
        </p:scale>
        <p:origin x="53" y="787"/>
      </p:cViewPr>
      <p:guideLst/>
    </p:cSldViewPr>
  </p:slideViewPr>
  <p:outlineViewPr>
    <p:cViewPr>
      <p:scale>
        <a:sx n="33" d="100"/>
        <a:sy n="33" d="100"/>
      </p:scale>
      <p:origin x="0" y="-8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4B3C4-AF4E-4B6A-B8E8-052FC48B3D8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B7116-AD21-423D-A983-A127FD635FA3}">
      <dgm:prSet phldrT="[Text]"/>
      <dgm:spPr/>
      <dgm:t>
        <a:bodyPr/>
        <a:lstStyle/>
        <a:p>
          <a:r>
            <a:rPr lang="en-US" dirty="0"/>
            <a:t>Abilities &amp; Interests of Child</a:t>
          </a:r>
        </a:p>
      </dgm:t>
    </dgm:pt>
    <dgm:pt modelId="{FEADC24A-DB8F-417E-8690-E1E22837D879}" type="parTrans" cxnId="{29C99CC6-0FE2-4126-AFDA-F86F96994BC8}">
      <dgm:prSet/>
      <dgm:spPr/>
      <dgm:t>
        <a:bodyPr/>
        <a:lstStyle/>
        <a:p>
          <a:endParaRPr lang="en-US"/>
        </a:p>
      </dgm:t>
    </dgm:pt>
    <dgm:pt modelId="{7D70BE0F-1B8E-4702-BBBE-77B82A4590EA}" type="sibTrans" cxnId="{29C99CC6-0FE2-4126-AFDA-F86F96994BC8}">
      <dgm:prSet/>
      <dgm:spPr/>
      <dgm:t>
        <a:bodyPr/>
        <a:lstStyle/>
        <a:p>
          <a:endParaRPr lang="en-US"/>
        </a:p>
      </dgm:t>
    </dgm:pt>
    <dgm:pt modelId="{06E062A1-142F-45D3-B0A8-929B404D34DA}">
      <dgm:prSet phldrT="[Text]"/>
      <dgm:spPr/>
      <dgm:t>
        <a:bodyPr/>
        <a:lstStyle/>
        <a:p>
          <a:r>
            <a:rPr lang="en-US" dirty="0"/>
            <a:t>Demands of the Routine</a:t>
          </a:r>
        </a:p>
      </dgm:t>
    </dgm:pt>
    <dgm:pt modelId="{0AF87DC1-73E2-42C1-9D82-1AFBDC3814E1}" type="parTrans" cxnId="{80B7102A-ACC7-43D9-9F83-9D45420D6B0D}">
      <dgm:prSet/>
      <dgm:spPr/>
      <dgm:t>
        <a:bodyPr/>
        <a:lstStyle/>
        <a:p>
          <a:endParaRPr lang="en-US"/>
        </a:p>
      </dgm:t>
    </dgm:pt>
    <dgm:pt modelId="{54332B8F-7151-4F9A-9580-83CAA04CB2A4}" type="sibTrans" cxnId="{80B7102A-ACC7-43D9-9F83-9D45420D6B0D}">
      <dgm:prSet/>
      <dgm:spPr/>
      <dgm:t>
        <a:bodyPr/>
        <a:lstStyle/>
        <a:p>
          <a:endParaRPr lang="en-US"/>
        </a:p>
      </dgm:t>
    </dgm:pt>
    <dgm:pt modelId="{888A55F2-F0A7-411B-8F98-F8F95EE1887A}" type="pres">
      <dgm:prSet presAssocID="{0344B3C4-AF4E-4B6A-B8E8-052FC48B3D85}" presName="Name0" presStyleCnt="0">
        <dgm:presLayoutVars>
          <dgm:dir/>
          <dgm:resizeHandles val="exact"/>
        </dgm:presLayoutVars>
      </dgm:prSet>
      <dgm:spPr/>
    </dgm:pt>
    <dgm:pt modelId="{05A90905-2E7D-4EA8-A3E7-2D11B437F36A}" type="pres">
      <dgm:prSet presAssocID="{3C5B7116-AD21-423D-A983-A127FD635FA3}" presName="Name5" presStyleLbl="vennNode1" presStyleIdx="0" presStyleCnt="2">
        <dgm:presLayoutVars>
          <dgm:bulletEnabled val="1"/>
        </dgm:presLayoutVars>
      </dgm:prSet>
      <dgm:spPr/>
    </dgm:pt>
    <dgm:pt modelId="{E8130D37-E309-4699-B357-4B214439FDFD}" type="pres">
      <dgm:prSet presAssocID="{7D70BE0F-1B8E-4702-BBBE-77B82A4590EA}" presName="space" presStyleCnt="0"/>
      <dgm:spPr/>
    </dgm:pt>
    <dgm:pt modelId="{6102069E-62D6-4C4E-B288-23C103EFDD37}" type="pres">
      <dgm:prSet presAssocID="{06E062A1-142F-45D3-B0A8-929B404D34DA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0B7102A-ACC7-43D9-9F83-9D45420D6B0D}" srcId="{0344B3C4-AF4E-4B6A-B8E8-052FC48B3D85}" destId="{06E062A1-142F-45D3-B0A8-929B404D34DA}" srcOrd="1" destOrd="0" parTransId="{0AF87DC1-73E2-42C1-9D82-1AFBDC3814E1}" sibTransId="{54332B8F-7151-4F9A-9580-83CAA04CB2A4}"/>
    <dgm:cxn modelId="{96C6C92F-31BD-4C4E-B84B-4F8C7822E823}" type="presOf" srcId="{3C5B7116-AD21-423D-A983-A127FD635FA3}" destId="{05A90905-2E7D-4EA8-A3E7-2D11B437F36A}" srcOrd="0" destOrd="0" presId="urn:microsoft.com/office/officeart/2005/8/layout/venn3"/>
    <dgm:cxn modelId="{BA140D58-0842-4387-85C9-3735804BAF12}" type="presOf" srcId="{0344B3C4-AF4E-4B6A-B8E8-052FC48B3D85}" destId="{888A55F2-F0A7-411B-8F98-F8F95EE1887A}" srcOrd="0" destOrd="0" presId="urn:microsoft.com/office/officeart/2005/8/layout/venn3"/>
    <dgm:cxn modelId="{34898982-DEFF-45B2-8DEB-781420A23B22}" type="presOf" srcId="{06E062A1-142F-45D3-B0A8-929B404D34DA}" destId="{6102069E-62D6-4C4E-B288-23C103EFDD37}" srcOrd="0" destOrd="0" presId="urn:microsoft.com/office/officeart/2005/8/layout/venn3"/>
    <dgm:cxn modelId="{29C99CC6-0FE2-4126-AFDA-F86F96994BC8}" srcId="{0344B3C4-AF4E-4B6A-B8E8-052FC48B3D85}" destId="{3C5B7116-AD21-423D-A983-A127FD635FA3}" srcOrd="0" destOrd="0" parTransId="{FEADC24A-DB8F-417E-8690-E1E22837D879}" sibTransId="{7D70BE0F-1B8E-4702-BBBE-77B82A4590EA}"/>
    <dgm:cxn modelId="{6A92E957-307E-45D4-8C20-FABCCF940DA4}" type="presParOf" srcId="{888A55F2-F0A7-411B-8F98-F8F95EE1887A}" destId="{05A90905-2E7D-4EA8-A3E7-2D11B437F36A}" srcOrd="0" destOrd="0" presId="urn:microsoft.com/office/officeart/2005/8/layout/venn3"/>
    <dgm:cxn modelId="{A8A70A5F-CCCF-458B-8DE2-3F7B06876279}" type="presParOf" srcId="{888A55F2-F0A7-411B-8F98-F8F95EE1887A}" destId="{E8130D37-E309-4699-B357-4B214439FDFD}" srcOrd="1" destOrd="0" presId="urn:microsoft.com/office/officeart/2005/8/layout/venn3"/>
    <dgm:cxn modelId="{973AFD36-A25A-478B-9A1A-06D9BF789CE2}" type="presParOf" srcId="{888A55F2-F0A7-411B-8F98-F8F95EE1887A}" destId="{6102069E-62D6-4C4E-B288-23C103EFDD3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0905-2E7D-4EA8-A3E7-2D11B437F36A}">
      <dsp:nvSpPr>
        <dsp:cNvPr id="0" name=""/>
        <dsp:cNvSpPr/>
      </dsp:nvSpPr>
      <dsp:spPr>
        <a:xfrm>
          <a:off x="486965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Abilities &amp; Interests of Child</a:t>
          </a:r>
        </a:p>
      </dsp:txBody>
      <dsp:txXfrm>
        <a:off x="903692" y="417123"/>
        <a:ext cx="2012139" cy="2012139"/>
      </dsp:txXfrm>
    </dsp:sp>
    <dsp:sp modelId="{6102069E-62D6-4C4E-B288-23C103EFDD37}">
      <dsp:nvSpPr>
        <dsp:cNvPr id="0" name=""/>
        <dsp:cNvSpPr/>
      </dsp:nvSpPr>
      <dsp:spPr>
        <a:xfrm>
          <a:off x="2763440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Demands of the Routine</a:t>
          </a:r>
        </a:p>
      </dsp:txBody>
      <dsp:txXfrm>
        <a:off x="3180167" y="417123"/>
        <a:ext cx="2012139" cy="201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391F3-09B2-4278-ACF1-1B9D2BA6828A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230-AE3A-4DE8-B1C6-75D6BB3F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352AE-9259-450A-BF61-671998F941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0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571EB-5EFC-477F-9850-8E826D9DC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684B4-B083-4AB5-B934-B44B0E1DDE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9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5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97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55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10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8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4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80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69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7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7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0D5A-1528-4723-8DFA-1211A9DC92D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92" y="6452950"/>
            <a:ext cx="5159508" cy="2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5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067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am-Con_Resua%20RAM%20changes%20Pau.doc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EIQoL\FEIQoL%20(McWilliam%20&amp;%20Garci&#769;a-Grau,%202017)%20English%20version.doc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MEISR\Revisions%20from%20Brookes\MEISR%20Tool%20Final%20for%20Brookes%20-%2014%20June%202018.docx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%2Fs11482-017-9530-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Routines-Based Intervention for Early Childhood Home Visiting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Robin McWilliam</a:t>
            </a:r>
            <a:br>
              <a:rPr lang="en-US" dirty="0"/>
            </a:br>
            <a:r>
              <a:rPr lang="en-US" dirty="0"/>
              <a:t>EIEIO</a:t>
            </a:r>
            <a:br>
              <a:rPr lang="en-US" dirty="0"/>
            </a:br>
            <a:r>
              <a:rPr lang="en-US" dirty="0"/>
              <a:t>(Evidence-based International Early Intervention Office)</a:t>
            </a:r>
          </a:p>
          <a:p>
            <a:r>
              <a:rPr lang="en-US" dirty="0"/>
              <a:t>ramcwilliam@ua.edu</a:t>
            </a:r>
          </a:p>
        </p:txBody>
      </p:sp>
    </p:spTree>
    <p:extLst>
      <p:ext uri="{BB962C8B-B14F-4D97-AF65-F5344CB8AC3E}">
        <p14:creationId xmlns:p14="http://schemas.microsoft.com/office/powerpoint/2010/main" val="29692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77322" y="356888"/>
            <a:ext cx="2231020" cy="1941308"/>
            <a:chOff x="8577322" y="356888"/>
            <a:chExt cx="2231020" cy="1941308"/>
          </a:xfrm>
        </p:grpSpPr>
        <p:sp>
          <p:nvSpPr>
            <p:cNvPr id="87" name="Google Shape;87;p13"/>
            <p:cNvSpPr/>
            <p:nvPr/>
          </p:nvSpPr>
          <p:spPr>
            <a:xfrm>
              <a:off x="8978096" y="920188"/>
              <a:ext cx="1429473" cy="1371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PSP or CSP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648536" y="724096"/>
              <a:ext cx="20256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8577322" y="356888"/>
              <a:ext cx="2231020" cy="367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Model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8141583" y="6173499"/>
            <a:ext cx="1385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CC2CC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0146" y="369472"/>
            <a:ext cx="7390435" cy="2038063"/>
            <a:chOff x="1030146" y="369472"/>
            <a:chExt cx="7390435" cy="2038063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1972277" y="369472"/>
              <a:ext cx="48348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Need Assessment &amp; Planning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30146" y="833377"/>
              <a:ext cx="7390435" cy="1574158"/>
              <a:chOff x="1030146" y="833377"/>
              <a:chExt cx="7390435" cy="1574158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1302150" y="1169043"/>
                <a:ext cx="1475773" cy="752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Ecomap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674962" y="920188"/>
                <a:ext cx="1429473" cy="13716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RBI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6001474" y="920188"/>
                <a:ext cx="2025569" cy="1487347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Participation-Based Child Goals + Family Goals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030146" y="833377"/>
                <a:ext cx="7390435" cy="1574158"/>
              </a:xfrm>
              <a:prstGeom prst="bracketPair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CC0000"/>
                  </a:highlight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7" name="Google Shape;107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277985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508514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9" name="Google Shape;109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027043" y="11043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0188" y="2658138"/>
            <a:ext cx="164710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75756">
            <a:off x="9730666" y="2204977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70676" y="2407535"/>
            <a:ext cx="3860700" cy="4135296"/>
            <a:chOff x="470676" y="2407535"/>
            <a:chExt cx="3860700" cy="4135296"/>
          </a:xfrm>
        </p:grpSpPr>
        <p:sp>
          <p:nvSpPr>
            <p:cNvPr id="90" name="Google Shape;90;p13"/>
            <p:cNvSpPr/>
            <p:nvPr/>
          </p:nvSpPr>
          <p:spPr>
            <a:xfrm>
              <a:off x="2362201" y="2782988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Family Confidence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62201" y="4678101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Child Goal Attainment + EISR in Routines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68921" y="2762732"/>
              <a:ext cx="1429473" cy="1371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FaQoL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70676" y="2407535"/>
              <a:ext cx="3860700" cy="37785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606471" y="6173499"/>
              <a:ext cx="1429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3" name="Google Shape;113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0831" y="29411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63174" y="3979278"/>
            <a:ext cx="914400" cy="152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598" y="30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331376" y="2512429"/>
            <a:ext cx="7234533" cy="3666466"/>
            <a:chOff x="4331376" y="2512429"/>
            <a:chExt cx="7234533" cy="3666466"/>
          </a:xfrm>
        </p:grpSpPr>
        <p:sp>
          <p:nvSpPr>
            <p:cNvPr id="88" name="Google Shape;88;p13"/>
            <p:cNvSpPr/>
            <p:nvPr/>
          </p:nvSpPr>
          <p:spPr>
            <a:xfrm>
              <a:off x="7421301" y="2824728"/>
              <a:ext cx="1695691" cy="13310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Routines-Based Visits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562356" y="2512429"/>
              <a:ext cx="2025569" cy="1872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Caregiver-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Mediated Interventions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627717" y="4747835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Class-room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0017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262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Clinic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0110486" y="3225720"/>
              <a:ext cx="798653" cy="445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331376" y="2560496"/>
              <a:ext cx="6865200" cy="18723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 rot="5400000">
              <a:off x="10387749" y="3426635"/>
              <a:ext cx="1986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Support Provision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803083" y="4604795"/>
              <a:ext cx="46770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89502" y="29718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7833868" y="394578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449425">
              <a:off x="6821347" y="401091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77385">
              <a:off x="8743555" y="40164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98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for the Next</a:t>
            </a:r>
            <a:r>
              <a:rPr lang="en-US" baseline="0" dirty="0"/>
              <a:t> Sections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Three most important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things not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 from the RBM</a:t>
            </a:r>
          </a:p>
        </p:txBody>
      </p:sp>
    </p:spTree>
    <p:extLst>
      <p:ext uri="{BB962C8B-B14F-4D97-AF65-F5344CB8AC3E}">
        <p14:creationId xmlns:p14="http://schemas.microsoft.com/office/powerpoint/2010/main" val="3022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children and their families really need</a:t>
            </a:r>
          </a:p>
        </p:txBody>
      </p:sp>
    </p:spTree>
    <p:extLst>
      <p:ext uri="{BB962C8B-B14F-4D97-AF65-F5344CB8AC3E}">
        <p14:creationId xmlns:p14="http://schemas.microsoft.com/office/powerpoint/2010/main" val="4119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6" y="987425"/>
            <a:ext cx="3249083" cy="48736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Meaningful participation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needs</a:t>
            </a:r>
          </a:p>
        </p:txBody>
      </p:sp>
    </p:spTree>
    <p:extLst>
      <p:ext uri="{BB962C8B-B14F-4D97-AF65-F5344CB8AC3E}">
        <p14:creationId xmlns:p14="http://schemas.microsoft.com/office/powerpoint/2010/main" val="28269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</a:t>
            </a:r>
            <a:r>
              <a:rPr lang="en-US" baseline="0" dirty="0"/>
              <a:t> Not to Do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Concentrate</a:t>
            </a:r>
            <a:r>
              <a:rPr lang="en-US" baseline="0" dirty="0"/>
              <a:t> on 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/>
              <a:t>Concern yourself with child results on standardized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/>
              <a:t>Assume family needs are secondary</a:t>
            </a:r>
          </a:p>
        </p:txBody>
      </p:sp>
    </p:spTree>
    <p:extLst>
      <p:ext uri="{BB962C8B-B14F-4D97-AF65-F5344CB8AC3E}">
        <p14:creationId xmlns:p14="http://schemas.microsoft.com/office/powerpoint/2010/main" val="9510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244606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From</a:t>
            </a:r>
            <a:r>
              <a:rPr lang="en-US" baseline="0" dirty="0"/>
              <a:t> RBM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Ecomap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668" y="243024"/>
            <a:ext cx="7643197" cy="58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</a:t>
            </a:r>
            <a:r>
              <a:rPr lang="en-US" baseline="0" dirty="0"/>
              <a:t>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441"/>
            <a:ext cx="6172200" cy="4627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RBI— </a:t>
            </a:r>
            <a:r>
              <a:rPr lang="en-US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WITH FIDELITY</a:t>
            </a:r>
          </a:p>
        </p:txBody>
      </p:sp>
    </p:spTree>
    <p:extLst>
      <p:ext uri="{BB962C8B-B14F-4D97-AF65-F5344CB8AC3E}">
        <p14:creationId xmlns:p14="http://schemas.microsoft.com/office/powerpoint/2010/main" val="195092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r>
              <a:rPr lang="en-US" baseline="0" dirty="0"/>
              <a:t> From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25838"/>
            <a:ext cx="6172200" cy="4796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RBI Checklist</a:t>
            </a:r>
          </a:p>
        </p:txBody>
      </p:sp>
    </p:spTree>
    <p:extLst>
      <p:ext uri="{BB962C8B-B14F-4D97-AF65-F5344CB8AC3E}">
        <p14:creationId xmlns:p14="http://schemas.microsoft.com/office/powerpoint/2010/main" val="32258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is not better</a:t>
            </a:r>
          </a:p>
        </p:txBody>
      </p:sp>
    </p:spTree>
    <p:extLst>
      <p:ext uri="{BB962C8B-B14F-4D97-AF65-F5344CB8AC3E}">
        <p14:creationId xmlns:p14="http://schemas.microsoft.com/office/powerpoint/2010/main" val="118438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primary or comprehensive service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family with all child and family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secondaries</a:t>
            </a:r>
            <a:r>
              <a:rPr lang="en-US" dirty="0"/>
              <a:t> as necessary</a:t>
            </a:r>
          </a:p>
        </p:txBody>
      </p:sp>
    </p:spTree>
    <p:extLst>
      <p:ext uri="{BB962C8B-B14F-4D97-AF65-F5344CB8AC3E}">
        <p14:creationId xmlns:p14="http://schemas.microsoft.com/office/powerpoint/2010/main" val="34466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children learn and how</a:t>
            </a:r>
            <a:r>
              <a:rPr lang="en-US" baseline="0" dirty="0"/>
              <a:t> services work</a:t>
            </a:r>
          </a:p>
          <a:p>
            <a:r>
              <a:rPr lang="en-US" baseline="0" dirty="0"/>
              <a:t>Needs assessment</a:t>
            </a:r>
          </a:p>
          <a:p>
            <a:r>
              <a:rPr lang="en-US" baseline="0" dirty="0"/>
              <a:t>Service decision making</a:t>
            </a:r>
          </a:p>
          <a:p>
            <a:r>
              <a:rPr lang="en-US" baseline="0" dirty="0"/>
              <a:t>Support provision</a:t>
            </a:r>
          </a:p>
          <a:p>
            <a:r>
              <a:rPr lang="en-US" baseline="0" dirty="0"/>
              <a:t>Evaluation of what we’re doing</a:t>
            </a:r>
          </a:p>
        </p:txBody>
      </p:sp>
    </p:spTree>
    <p:extLst>
      <p:ext uri="{BB962C8B-B14F-4D97-AF65-F5344CB8AC3E}">
        <p14:creationId xmlns:p14="http://schemas.microsoft.com/office/powerpoint/2010/main" val="15928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Not to 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5" y="987425"/>
            <a:ext cx="2940346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Mindlessly pile on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Restrict yourself to one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it alone</a:t>
            </a:r>
          </a:p>
        </p:txBody>
      </p:sp>
    </p:spTree>
    <p:extLst>
      <p:ext uri="{BB962C8B-B14F-4D97-AF65-F5344CB8AC3E}">
        <p14:creationId xmlns:p14="http://schemas.microsoft.com/office/powerpoint/2010/main" val="1636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 RBM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112" y="987425"/>
            <a:ext cx="5008352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Joint Home Visit Checklist</a:t>
            </a:r>
          </a:p>
        </p:txBody>
      </p:sp>
    </p:spTree>
    <p:extLst>
      <p:ext uri="{BB962C8B-B14F-4D97-AF65-F5344CB8AC3E}">
        <p14:creationId xmlns:p14="http://schemas.microsoft.com/office/powerpoint/2010/main" val="188629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Provision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83839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Hoosiers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Incidental teaching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informal supports</a:t>
            </a:r>
          </a:p>
        </p:txBody>
      </p:sp>
    </p:spTree>
    <p:extLst>
      <p:ext uri="{BB962C8B-B14F-4D97-AF65-F5344CB8AC3E}">
        <p14:creationId xmlns:p14="http://schemas.microsoft.com/office/powerpoint/2010/main" val="20040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0" dirty="0"/>
              <a:t> Things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caregivers recommendations… right away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directly with the child—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TOY </a:t>
            </a:r>
            <a:r>
              <a:rPr lang="en-US" sz="3200" kern="1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Pile on services</a:t>
            </a:r>
          </a:p>
        </p:txBody>
      </p:sp>
    </p:spTree>
    <p:extLst>
      <p:ext uri="{BB962C8B-B14F-4D97-AF65-F5344CB8AC3E}">
        <p14:creationId xmlns:p14="http://schemas.microsoft.com/office/powerpoint/2010/main" val="4189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</a:t>
            </a:r>
            <a:r>
              <a:rPr lang="en-US" baseline="0" dirty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279" y="197892"/>
            <a:ext cx="4888150" cy="65008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Next-Steps Form</a:t>
            </a:r>
          </a:p>
        </p:txBody>
      </p:sp>
    </p:spTree>
    <p:extLst>
      <p:ext uri="{BB962C8B-B14F-4D97-AF65-F5344CB8AC3E}">
        <p14:creationId xmlns:p14="http://schemas.microsoft.com/office/powerpoint/2010/main" val="190459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1998005" cy="1734207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From</a:t>
            </a:r>
            <a:r>
              <a:rPr lang="en-US" baseline="0" dirty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227" y="333909"/>
            <a:ext cx="8359940" cy="60224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31930"/>
            <a:ext cx="3932237" cy="2637057"/>
          </a:xfrm>
        </p:spPr>
        <p:txBody>
          <a:bodyPr/>
          <a:lstStyle/>
          <a:p>
            <a:r>
              <a:rPr lang="en-US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70564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 the RBM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0538"/>
            <a:ext cx="6172200" cy="46473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Routines-Home Visit Checklist</a:t>
            </a:r>
          </a:p>
          <a:p>
            <a:r>
              <a:rPr lang="en-US" dirty="0"/>
              <a:t>CC2CC Checklist</a:t>
            </a:r>
          </a:p>
        </p:txBody>
      </p:sp>
    </p:spTree>
    <p:extLst>
      <p:ext uri="{BB962C8B-B14F-4D97-AF65-F5344CB8AC3E}">
        <p14:creationId xmlns:p14="http://schemas.microsoft.com/office/powerpoint/2010/main" val="107184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What We’re Doing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tools for your tool belt</a:t>
            </a:r>
          </a:p>
        </p:txBody>
      </p:sp>
    </p:spTree>
    <p:extLst>
      <p:ext uri="{BB962C8B-B14F-4D97-AF65-F5344CB8AC3E}">
        <p14:creationId xmlns:p14="http://schemas.microsoft.com/office/powerpoint/2010/main" val="101723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2198687"/>
            <a:ext cx="5080000" cy="24511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Family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0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Children Learn</a:t>
            </a:r>
            <a:r>
              <a:rPr lang="en-US" baseline="0" dirty="0"/>
              <a:t> and How Services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challenge to the status quo</a:t>
            </a:r>
          </a:p>
        </p:txBody>
      </p:sp>
    </p:spTree>
    <p:extLst>
      <p:ext uri="{BB962C8B-B14F-4D97-AF65-F5344CB8AC3E}">
        <p14:creationId xmlns:p14="http://schemas.microsoft.com/office/powerpoint/2010/main" val="18685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Child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684337"/>
            <a:ext cx="5080000" cy="3479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Goal Attainment Scale (GAS)</a:t>
            </a:r>
          </a:p>
          <a:p>
            <a:r>
              <a:rPr lang="en-US" dirty="0"/>
              <a:t>Therapy Goals Information Form (TGIF)</a:t>
            </a:r>
          </a:p>
        </p:txBody>
      </p:sp>
    </p:spTree>
    <p:extLst>
      <p:ext uri="{BB962C8B-B14F-4D97-AF65-F5344CB8AC3E}">
        <p14:creationId xmlns:p14="http://schemas.microsoft.com/office/powerpoint/2010/main" val="49284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</a:t>
            </a:r>
            <a:r>
              <a:rPr lang="en-US" baseline="0" dirty="0"/>
              <a:t> Family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Families in Early Intervention Quality of Life (</a:t>
            </a:r>
            <a:r>
              <a:rPr lang="en-US" dirty="0" err="1">
                <a:hlinkClick r:id="rId3" action="ppaction://hlinkfile"/>
              </a:rPr>
              <a:t>FEIQoL</a:t>
            </a:r>
            <a:r>
              <a:rPr lang="en-US" dirty="0">
                <a:hlinkClick r:id="rId3" action="ppaction://hlinkfile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1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Child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Measure of Engagement, Independence, and Social Relationships (MEISR)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</a:t>
            </a:r>
            <a:r>
              <a:rPr lang="en-US" baseline="0" dirty="0"/>
              <a:t> Messages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out what children and their families really need</a:t>
            </a:r>
          </a:p>
          <a:p>
            <a:r>
              <a:rPr lang="en-US" dirty="0"/>
              <a:t>Give families one comprehensive service</a:t>
            </a:r>
            <a:r>
              <a:rPr lang="en-US" baseline="0" dirty="0"/>
              <a:t> provider</a:t>
            </a:r>
          </a:p>
          <a:p>
            <a:r>
              <a:rPr lang="en-US" dirty="0"/>
              <a:t>Build caregiver capacity</a:t>
            </a:r>
          </a:p>
          <a:p>
            <a:r>
              <a:rPr lang="en-US" dirty="0"/>
              <a:t>Evaluate your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5206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dirty="0" err="1"/>
              <a:t>Boavida</a:t>
            </a:r>
            <a:r>
              <a:rPr lang="en-US" dirty="0"/>
              <a:t>, T., Akers, K., McWilliam, R. A., &amp; Jung, L. A. (2015). </a:t>
            </a:r>
            <a:r>
              <a:rPr lang="en-US" dirty="0" err="1"/>
              <a:t>Rasch</a:t>
            </a:r>
            <a:r>
              <a:rPr lang="en-US" dirty="0"/>
              <a:t> analysis of the Routines- Based Interview Implementation Checklist. </a:t>
            </a:r>
            <a:r>
              <a:rPr lang="en-US" i="1" dirty="0"/>
              <a:t>Infants &amp; Young Children, 28,</a:t>
            </a:r>
            <a:r>
              <a:rPr lang="en-US" dirty="0"/>
              <a:t> 237-247. DOI: 10.1097/IYC.0000000000000041.</a:t>
            </a:r>
          </a:p>
          <a:p>
            <a:pPr lvl="0"/>
            <a:r>
              <a:rPr lang="en-US" dirty="0"/>
              <a:t>Jung, L. A., Bradley, K. D., Sampson, S. O., McWilliam, R. A., &amp; </a:t>
            </a:r>
            <a:r>
              <a:rPr lang="en-US" dirty="0" err="1"/>
              <a:t>Toland</a:t>
            </a:r>
            <a:r>
              <a:rPr lang="en-US" dirty="0"/>
              <a:t>, M. D. (2015). Evaluating construct validity and internal consistency of individualized family service plans. </a:t>
            </a:r>
            <a:r>
              <a:rPr lang="en-US" i="1" dirty="0"/>
              <a:t>Studies in Educational Evaluation 45,</a:t>
            </a:r>
            <a:r>
              <a:rPr lang="en-US" dirty="0"/>
              <a:t> 10-16.</a:t>
            </a:r>
          </a:p>
          <a:p>
            <a:pPr lvl="0"/>
            <a:r>
              <a:rPr lang="en-US" dirty="0"/>
              <a:t>McWilliam, R. A. (2016). </a:t>
            </a:r>
            <a:r>
              <a:rPr lang="en-US" dirty="0" err="1"/>
              <a:t>Metanoia</a:t>
            </a:r>
            <a:r>
              <a:rPr lang="en-US" dirty="0"/>
              <a:t> in early intervention: Transformation to a family-centered approach. 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Latinoamericana</a:t>
            </a:r>
            <a:r>
              <a:rPr lang="en-US" i="1" dirty="0"/>
              <a:t> de </a:t>
            </a:r>
            <a:r>
              <a:rPr lang="en-US" i="1" dirty="0" err="1"/>
              <a:t>Educación</a:t>
            </a:r>
            <a:r>
              <a:rPr lang="en-US" i="1" dirty="0"/>
              <a:t> </a:t>
            </a:r>
            <a:r>
              <a:rPr lang="en-US" i="1" dirty="0" err="1"/>
              <a:t>Inclusiva</a:t>
            </a:r>
            <a:r>
              <a:rPr lang="en-US" i="1" dirty="0"/>
              <a:t>, 10,</a:t>
            </a:r>
            <a:r>
              <a:rPr lang="en-US" dirty="0"/>
              <a:t> 155-173.</a:t>
            </a:r>
          </a:p>
          <a:p>
            <a:pPr lvl="0"/>
            <a:r>
              <a:rPr lang="en-US" dirty="0"/>
              <a:t>McWilliam, R. A. (2016). The routines-based model for supporting speech and language. </a:t>
            </a:r>
            <a:r>
              <a:rPr lang="en-US" i="1" dirty="0" err="1"/>
              <a:t>Logopedia</a:t>
            </a:r>
            <a:r>
              <a:rPr lang="en-US" i="1" dirty="0"/>
              <a:t>, </a:t>
            </a:r>
            <a:r>
              <a:rPr lang="en-US" i="1" dirty="0" err="1"/>
              <a:t>Foniatría</a:t>
            </a:r>
            <a:r>
              <a:rPr lang="en-US" i="1" dirty="0"/>
              <a:t> y </a:t>
            </a:r>
            <a:r>
              <a:rPr lang="en-US" i="1" dirty="0" err="1"/>
              <a:t>Audiología</a:t>
            </a:r>
            <a:r>
              <a:rPr lang="en-US" i="1" dirty="0"/>
              <a:t>, 36</a:t>
            </a:r>
            <a:r>
              <a:rPr lang="en-US" dirty="0"/>
              <a:t>, 178-184.</a:t>
            </a:r>
          </a:p>
          <a:p>
            <a:pPr lvl="0"/>
            <a:r>
              <a:rPr lang="en-US" dirty="0"/>
              <a:t>Mas, J. M., </a:t>
            </a:r>
            <a:r>
              <a:rPr lang="en-US" dirty="0" err="1"/>
              <a:t>Giné</a:t>
            </a:r>
            <a:r>
              <a:rPr lang="en-US" dirty="0"/>
              <a:t>, C., &amp; McWilliam, R. A. (2016). The adaptation process of families with children with intellectual disabilities in Catalonia. </a:t>
            </a:r>
            <a:r>
              <a:rPr lang="en-US" i="1" dirty="0"/>
              <a:t>Infants &amp; Young Children, 29</a:t>
            </a:r>
            <a:r>
              <a:rPr lang="en-US" dirty="0"/>
              <a:t>, 4.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P, McWilliam, R. A., </a:t>
            </a:r>
            <a:r>
              <a:rPr lang="en-US" dirty="0" err="1"/>
              <a:t>Martínez</a:t>
            </a:r>
            <a:r>
              <a:rPr lang="en-US" dirty="0"/>
              <a:t>-Rico, G., &amp; </a:t>
            </a:r>
            <a:r>
              <a:rPr lang="en-US" dirty="0" err="1"/>
              <a:t>Grau-Sevilla</a:t>
            </a:r>
            <a:r>
              <a:rPr lang="en-US" dirty="0"/>
              <a:t>, M. D. (2017). Factor structure and internal consistency of a Spanish version of the Family Quality of Life (</a:t>
            </a:r>
            <a:r>
              <a:rPr lang="en-US" dirty="0" err="1"/>
              <a:t>FaQoL</a:t>
            </a:r>
            <a:r>
              <a:rPr lang="en-US" dirty="0"/>
              <a:t>). </a:t>
            </a:r>
            <a:r>
              <a:rPr lang="en-US" i="1" dirty="0"/>
              <a:t>Applied Research in Quality of Life</a:t>
            </a:r>
            <a:r>
              <a:rPr lang="en-US" dirty="0"/>
              <a:t>, </a:t>
            </a:r>
            <a:r>
              <a:rPr lang="en-US" i="1" dirty="0">
                <a:hlinkClick r:id="rId2"/>
              </a:rPr>
              <a:t>13,</a:t>
            </a:r>
            <a:r>
              <a:rPr lang="en-US" dirty="0"/>
              <a:t> 385-398. DOI: 10.1007/s11482-017-9530-y.</a:t>
            </a:r>
          </a:p>
          <a:p>
            <a:pPr lvl="0"/>
            <a:r>
              <a:rPr lang="pt-PT" dirty="0"/>
              <a:t>Valero, R. F., Serrano, A. M., McWilliam, R. A., &amp; Cañadas, M. (2017).  </a:t>
            </a:r>
            <a:r>
              <a:rPr lang="es-PY" dirty="0"/>
              <a:t>Relación entre empoderamiento familiar y calidad de los servicios de atención temprana (</a:t>
            </a:r>
            <a:r>
              <a:rPr lang="es-PY" dirty="0" err="1"/>
              <a:t>Early</a:t>
            </a:r>
            <a:r>
              <a:rPr lang="es-PY" dirty="0"/>
              <a:t> </a:t>
            </a:r>
            <a:r>
              <a:rPr lang="es-PY" dirty="0" err="1"/>
              <a:t>intervention</a:t>
            </a:r>
            <a:r>
              <a:rPr lang="es-PY" dirty="0"/>
              <a:t> </a:t>
            </a:r>
            <a:r>
              <a:rPr lang="es-PY" dirty="0" err="1"/>
              <a:t>quality</a:t>
            </a:r>
            <a:r>
              <a:rPr lang="es-PY" dirty="0"/>
              <a:t> and </a:t>
            </a:r>
            <a:r>
              <a:rPr lang="es-PY" dirty="0" err="1"/>
              <a:t>family</a:t>
            </a:r>
            <a:r>
              <a:rPr lang="es-PY" dirty="0"/>
              <a:t> </a:t>
            </a:r>
            <a:r>
              <a:rPr lang="es-PY" dirty="0" err="1"/>
              <a:t>empowerment</a:t>
            </a:r>
            <a:r>
              <a:rPr lang="es-PY" dirty="0"/>
              <a:t>). </a:t>
            </a:r>
            <a:r>
              <a:rPr lang="en-US" i="1" dirty="0" err="1"/>
              <a:t>Revista</a:t>
            </a:r>
            <a:r>
              <a:rPr lang="en-US" i="1" dirty="0"/>
              <a:t> de </a:t>
            </a:r>
            <a:r>
              <a:rPr lang="en-US" i="1" dirty="0" err="1"/>
              <a:t>Estudios</a:t>
            </a:r>
            <a:r>
              <a:rPr lang="en-US" i="1" dirty="0"/>
              <a:t> e </a:t>
            </a:r>
            <a:r>
              <a:rPr lang="en-US" i="1" dirty="0" err="1"/>
              <a:t>Investigación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Psicología</a:t>
            </a:r>
            <a:r>
              <a:rPr lang="en-US" i="1" dirty="0"/>
              <a:t> y </a:t>
            </a:r>
            <a:r>
              <a:rPr lang="en-US" i="1" dirty="0" err="1"/>
              <a:t>Educación</a:t>
            </a:r>
            <a:r>
              <a:rPr lang="en-US" i="1" dirty="0"/>
              <a:t>, 11</a:t>
            </a:r>
            <a:r>
              <a:rPr lang="en-US" dirty="0"/>
              <a:t>, 317-321.</a:t>
            </a:r>
          </a:p>
          <a:p>
            <a:pPr lvl="0"/>
            <a:r>
              <a:rPr lang="es-ES" dirty="0"/>
              <a:t>Morales-Murillo, C. P., McWilliam, R. A., Grau-Sevilla, M. D., &amp; García-Grau, P. (in </a:t>
            </a:r>
            <a:r>
              <a:rPr lang="es-ES" dirty="0" err="1"/>
              <a:t>press</a:t>
            </a:r>
            <a:r>
              <a:rPr lang="es-ES" dirty="0"/>
              <a:t>). </a:t>
            </a:r>
            <a:r>
              <a:rPr lang="en-US" dirty="0"/>
              <a:t>Internal consistency and factor structure of the 3M. </a:t>
            </a:r>
            <a:r>
              <a:rPr lang="en-US" i="1" dirty="0"/>
              <a:t>Infants &amp; Young Children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McWilliam, R. A., </a:t>
            </a:r>
            <a:r>
              <a:rPr lang="en-US" dirty="0" err="1"/>
              <a:t>Martínez</a:t>
            </a:r>
            <a:r>
              <a:rPr lang="en-US" dirty="0"/>
              <a:t>-Rico, G., &amp; Morales-Murillo, C. P. (2018).</a:t>
            </a:r>
            <a:r>
              <a:rPr lang="en-US" i="1" dirty="0"/>
              <a:t> </a:t>
            </a:r>
            <a:r>
              <a:rPr lang="en-US" dirty="0"/>
              <a:t>Child, family, and early intervention characteristics related to family quality of life in Spain. </a:t>
            </a:r>
            <a:r>
              <a:rPr lang="en-US" i="1" dirty="0"/>
              <a:t>Journal of Early Intervention. </a:t>
            </a:r>
            <a:r>
              <a:rPr lang="en-US" dirty="0"/>
              <a:t>DOI: 0.1177/1053815118803772.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</a:t>
            </a:r>
            <a:r>
              <a:rPr lang="en-US" dirty="0" err="1"/>
              <a:t>Martínez</a:t>
            </a:r>
            <a:r>
              <a:rPr lang="en-US" dirty="0"/>
              <a:t>-Rico, G., McWilliam, R. A., &amp; </a:t>
            </a:r>
            <a:r>
              <a:rPr lang="en-US" dirty="0" err="1"/>
              <a:t>Cañadas</a:t>
            </a:r>
            <a:r>
              <a:rPr lang="en-US" dirty="0"/>
              <a:t> M. (in press). Typical and ideal practices in early intervention in Spain during a transformation process of professional practices. </a:t>
            </a:r>
            <a:r>
              <a:rPr lang="en-US" i="1" dirty="0"/>
              <a:t>Journal of Early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005632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EIEIO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 </a:t>
            </a:r>
            <a:r>
              <a:rPr lang="en-US" dirty="0" err="1"/>
              <a:t>García</a:t>
            </a:r>
            <a:r>
              <a:rPr lang="en-US" dirty="0"/>
              <a:t> </a:t>
            </a:r>
            <a:r>
              <a:rPr lang="en-US" dirty="0" err="1"/>
              <a:t>Grau</a:t>
            </a:r>
            <a:endParaRPr lang="en-US" dirty="0"/>
          </a:p>
          <a:p>
            <a:r>
              <a:rPr lang="en-US" dirty="0"/>
              <a:t>Sylvie McDonald</a:t>
            </a:r>
          </a:p>
          <a:p>
            <a:r>
              <a:rPr lang="en-US" dirty="0"/>
              <a:t>Catalina Morales Murillo</a:t>
            </a:r>
          </a:p>
          <a:p>
            <a:r>
              <a:rPr lang="en-US" dirty="0" err="1"/>
              <a:t>Cami</a:t>
            </a:r>
            <a:r>
              <a:rPr lang="en-US" dirty="0"/>
              <a:t> Stevenson</a:t>
            </a:r>
          </a:p>
          <a:p>
            <a:r>
              <a:rPr lang="en-US" dirty="0"/>
              <a:t>Kimberly </a:t>
            </a:r>
            <a:r>
              <a:rPr lang="en-US" dirty="0" err="1"/>
              <a:t>Resua</a:t>
            </a:r>
            <a:r>
              <a:rPr lang="en-US" dirty="0"/>
              <a:t> </a:t>
            </a:r>
            <a:r>
              <a:rPr lang="en-US" dirty="0" err="1"/>
              <a:t>Tomeny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38550" y="405765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Professional Support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96150" y="411480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Child Outcomes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124450" y="2571751"/>
            <a:ext cx="18859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Caregiver Competence &amp; Confidence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4438650" y="3543300"/>
            <a:ext cx="628650" cy="514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38750" y="4343400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010400" y="3486150"/>
            <a:ext cx="114300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Has How Much Influence on What?</a:t>
            </a:r>
          </a:p>
        </p:txBody>
      </p:sp>
    </p:spTree>
    <p:extLst>
      <p:ext uri="{BB962C8B-B14F-4D97-AF65-F5344CB8AC3E}">
        <p14:creationId xmlns:p14="http://schemas.microsoft.com/office/powerpoint/2010/main" val="14749592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227" y="1055854"/>
            <a:ext cx="5797296" cy="891540"/>
          </a:xfrm>
        </p:spPr>
        <p:txBody>
          <a:bodyPr/>
          <a:lstStyle/>
          <a:p>
            <a:r>
              <a:rPr lang="en-US" altLang="en-US" dirty="0"/>
              <a:t>How Children Learn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610102" y="2000251"/>
            <a:ext cx="317896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Environment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353050" y="3257551"/>
            <a:ext cx="17716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Child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8817137">
            <a:off x="258127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8817137">
            <a:off x="7210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8817137">
            <a:off x="56102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8817137">
            <a:off x="423862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953629">
            <a:off x="338137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2953629">
            <a:off x="64103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2953629">
            <a:off x="4924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2953629">
            <a:off x="81248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352800" y="3943352"/>
            <a:ext cx="56578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Through repeated interactions with the environment, dispersed over time.</a:t>
            </a:r>
          </a:p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Not in massed trials.</a:t>
            </a:r>
          </a:p>
        </p:txBody>
      </p:sp>
    </p:spTree>
    <p:extLst>
      <p:ext uri="{BB962C8B-B14F-4D97-AF65-F5344CB8AC3E}">
        <p14:creationId xmlns:p14="http://schemas.microsoft.com/office/powerpoint/2010/main" val="36672064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543" y="958217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en-US" altLang="en-US" sz="2850" dirty="0">
                <a:cs typeface="Times New Roman" panose="02020603050405020304" pitchFamily="18" charset="0"/>
              </a:rPr>
              <a:t>Between Visits (Quality Area 2: Inclusion, </a:t>
            </a:r>
            <a:r>
              <a:rPr lang="en-US" altLang="en-US" sz="2850" i="1" dirty="0">
                <a:cs typeface="Times New Roman" panose="02020603050405020304" pitchFamily="18" charset="0"/>
              </a:rPr>
              <a:t>Engaging the child in natural environments</a:t>
            </a:r>
            <a:r>
              <a:rPr lang="en-US" altLang="en-US" sz="2850" dirty="0"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009900" y="1885951"/>
            <a:ext cx="6229350" cy="2674144"/>
            <a:chOff x="288" y="864"/>
            <a:chExt cx="5232" cy="2246"/>
          </a:xfrm>
        </p:grpSpPr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88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80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08" y="1584"/>
              <a:ext cx="4002" cy="1526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800000"/>
                  <a:gd name="adj2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Family-Child Interactions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&amp;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Other Learning Opportunities</a:t>
              </a: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288" y="1296"/>
              <a:ext cx="1056" cy="672"/>
              <a:chOff x="240" y="1824"/>
              <a:chExt cx="1056" cy="672"/>
            </a:xfrm>
          </p:grpSpPr>
          <p:sp>
            <p:nvSpPr>
              <p:cNvPr id="1127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3" name="AutoShape 9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4" name="AutoShape 10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4464" y="1296"/>
              <a:ext cx="1056" cy="672"/>
              <a:chOff x="240" y="1824"/>
              <a:chExt cx="1056" cy="672"/>
            </a:xfrm>
          </p:grpSpPr>
          <p:sp>
            <p:nvSpPr>
              <p:cNvPr id="1127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7" name="AutoShape 13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8" name="AutoShape 14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</p:grp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52950" y="4857750"/>
            <a:ext cx="36004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Child Learning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210300" y="4629150"/>
            <a:ext cx="28575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31147228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20" y="1471614"/>
            <a:ext cx="4729163" cy="39147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7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40277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Goodness of Fit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0" y="2718709"/>
          <a:ext cx="6096000" cy="284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A7A6979-0714-4377-B894-6BE4C2D6E202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9657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54" y="1671145"/>
            <a:ext cx="4104493" cy="410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Routines-Based Model</a:t>
            </a:r>
          </a:p>
        </p:txBody>
      </p:sp>
    </p:spTree>
    <p:extLst>
      <p:ext uri="{BB962C8B-B14F-4D97-AF65-F5344CB8AC3E}">
        <p14:creationId xmlns:p14="http://schemas.microsoft.com/office/powerpoint/2010/main" val="282681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937</Words>
  <Application>Microsoft Office PowerPoint</Application>
  <PresentationFormat>Ευρεία οθόνη</PresentationFormat>
  <Paragraphs>139</Paragraphs>
  <Slides>35</Slides>
  <Notes>4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6" baseType="lpstr">
      <vt:lpstr>MS PGothic</vt:lpstr>
      <vt:lpstr>Arial</vt:lpstr>
      <vt:lpstr>Arial Black</vt:lpstr>
      <vt:lpstr>Calibri</vt:lpstr>
      <vt:lpstr>Calibri Light</vt:lpstr>
      <vt:lpstr>Calisto MT</vt:lpstr>
      <vt:lpstr>Impact</vt:lpstr>
      <vt:lpstr>Tahoma</vt:lpstr>
      <vt:lpstr>Times New Roman</vt:lpstr>
      <vt:lpstr>Office Theme</vt:lpstr>
      <vt:lpstr>1_Office Theme</vt:lpstr>
      <vt:lpstr>Routines-Based Intervention for Early Childhood Home Visiting</vt:lpstr>
      <vt:lpstr>Outline</vt:lpstr>
      <vt:lpstr>How Children Learn and How Services Work</vt:lpstr>
      <vt:lpstr>Who Has How Much Influence on What?</vt:lpstr>
      <vt:lpstr>How Children Learn</vt:lpstr>
      <vt:lpstr>Between Visits (Quality Area 2: Inclusion, Engaging the child in natural environments)</vt:lpstr>
      <vt:lpstr>Παρουσίαση του PowerPoint</vt:lpstr>
      <vt:lpstr> Goodness of Fit</vt:lpstr>
      <vt:lpstr>Routines-Based Model</vt:lpstr>
      <vt:lpstr>Παρουσίαση του PowerPoint</vt:lpstr>
      <vt:lpstr>Structure for the Next Sections</vt:lpstr>
      <vt:lpstr>Needs Assessment</vt:lpstr>
      <vt:lpstr>3 Most Important Points</vt:lpstr>
      <vt:lpstr>Three Things Not to Do</vt:lpstr>
      <vt:lpstr>Tools From RBM</vt:lpstr>
      <vt:lpstr>Tools From RBM</vt:lpstr>
      <vt:lpstr>Tools From RBM</vt:lpstr>
      <vt:lpstr>Service Decision Making</vt:lpstr>
      <vt:lpstr>3 Most Important Points</vt:lpstr>
      <vt:lpstr>Three Things Not to Do</vt:lpstr>
      <vt:lpstr>Tools From RBM</vt:lpstr>
      <vt:lpstr>Support Provision</vt:lpstr>
      <vt:lpstr>3 Most Important Points</vt:lpstr>
      <vt:lpstr>3 Things Not to Do</vt:lpstr>
      <vt:lpstr>Tools From the RBM</vt:lpstr>
      <vt:lpstr>Tools From the RBM</vt:lpstr>
      <vt:lpstr>Tools From the RBM</vt:lpstr>
      <vt:lpstr>Evaluation of What We’re Doing</vt:lpstr>
      <vt:lpstr>Proximal Outcomes</vt:lpstr>
      <vt:lpstr>Proximal Child Outcomes</vt:lpstr>
      <vt:lpstr>Distal Family Outcomes</vt:lpstr>
      <vt:lpstr>Distal Child Outcomes</vt:lpstr>
      <vt:lpstr>Take-Home Messages</vt:lpstr>
      <vt:lpstr>Selected References</vt:lpstr>
      <vt:lpstr>Thanks to EIEIO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Routines-Based Intervention for Early Childhood Home Visiting</dc:title>
  <dc:creator>McWilliam, Robin</dc:creator>
  <cp:lastModifiedBy>Vasilis Kalopisis [EASPD]</cp:lastModifiedBy>
  <cp:revision>16</cp:revision>
  <cp:lastPrinted>2018-12-14T14:25:38Z</cp:lastPrinted>
  <dcterms:created xsi:type="dcterms:W3CDTF">2018-12-13T21:19:37Z</dcterms:created>
  <dcterms:modified xsi:type="dcterms:W3CDTF">2023-05-27T05:24:03Z</dcterms:modified>
</cp:coreProperties>
</file>