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89" r:id="rId6"/>
    <p:sldId id="322" r:id="rId7"/>
    <p:sldId id="323" r:id="rId8"/>
    <p:sldId id="324" r:id="rId9"/>
    <p:sldId id="326" r:id="rId10"/>
    <p:sldId id="327" r:id="rId11"/>
    <p:sldId id="278"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4" r:id="rId28"/>
    <p:sldId id="343" r:id="rId29"/>
    <p:sldId id="345" r:id="rId30"/>
    <p:sldId id="346" r:id="rId31"/>
    <p:sldId id="347" r:id="rId32"/>
    <p:sldId id="348" r:id="rId33"/>
    <p:sldId id="349" r:id="rId34"/>
    <p:sldId id="350" r:id="rId35"/>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9D162A-AF7A-258F-7378-834AC2171EF6}" name="Irene  Bertana [EASPD]" initials="IB[" userId="S::irene.bertana@easpd.eu::8f451a95-2537-439f-b7d1-86ebd42d9a1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STROMICHALI Polyxeni (REFORM-ATHENS)" initials="MP(" lastIdx="3" clrIdx="0">
    <p:extLst>
      <p:ext uri="{19B8F6BF-5375-455C-9EA6-DF929625EA0E}">
        <p15:presenceInfo xmlns:p15="http://schemas.microsoft.com/office/powerpoint/2012/main" userId="S-1-5-21-1606980848-2025429265-839522115-10285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20" autoAdjust="0"/>
    <p:restoredTop sz="93788" autoAdjust="0"/>
  </p:normalViewPr>
  <p:slideViewPr>
    <p:cSldViewPr snapToGrid="0">
      <p:cViewPr varScale="1">
        <p:scale>
          <a:sx n="59" d="100"/>
          <a:sy n="59" d="100"/>
        </p:scale>
        <p:origin x="28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5B1AA-A783-4525-B314-3544436917FB}" type="doc">
      <dgm:prSet loTypeId="urn:microsoft.com/office/officeart/2005/8/layout/radial3" loCatId="relationship" qsTypeId="urn:microsoft.com/office/officeart/2005/8/quickstyle/simple1" qsCatId="simple" csTypeId="urn:microsoft.com/office/officeart/2005/8/colors/colorful4" csCatId="colorful" phldr="1"/>
      <dgm:spPr/>
      <dgm:t>
        <a:bodyPr/>
        <a:lstStyle/>
        <a:p>
          <a:endParaRPr lang="en-BE"/>
        </a:p>
      </dgm:t>
    </dgm:pt>
    <dgm:pt modelId="{692C5586-A696-4D58-8BEE-9430EA6B095D}">
      <dgm:prSet phldrT="[Text]"/>
      <dgm:spPr/>
      <dgm:t>
        <a:bodyPr/>
        <a:lstStyle/>
        <a:p>
          <a:r>
            <a:rPr lang="en-US" dirty="0">
              <a:solidFill>
                <a:schemeClr val="tx1"/>
              </a:solidFill>
            </a:rPr>
            <a:t>Child</a:t>
          </a:r>
          <a:endParaRPr lang="en-BE" dirty="0">
            <a:solidFill>
              <a:srgbClr val="C00000"/>
            </a:solidFill>
          </a:endParaRPr>
        </a:p>
      </dgm:t>
    </dgm:pt>
    <dgm:pt modelId="{D393866F-E6FD-4294-BEAE-81A7E57FF4CC}" type="parTrans" cxnId="{947E205B-69F0-48E2-967A-5D7D0757111D}">
      <dgm:prSet/>
      <dgm:spPr/>
      <dgm:t>
        <a:bodyPr/>
        <a:lstStyle/>
        <a:p>
          <a:endParaRPr lang="en-BE"/>
        </a:p>
      </dgm:t>
    </dgm:pt>
    <dgm:pt modelId="{85E5D662-227F-42C4-9ED0-94748B4449AA}" type="sibTrans" cxnId="{947E205B-69F0-48E2-967A-5D7D0757111D}">
      <dgm:prSet/>
      <dgm:spPr/>
      <dgm:t>
        <a:bodyPr/>
        <a:lstStyle/>
        <a:p>
          <a:endParaRPr lang="en-BE"/>
        </a:p>
      </dgm:t>
    </dgm:pt>
    <dgm:pt modelId="{BDE30A46-36E8-47C6-9091-527EACD485A9}">
      <dgm:prSet phldrT="[Text]"/>
      <dgm:spPr/>
      <dgm:t>
        <a:bodyPr/>
        <a:lstStyle/>
        <a:p>
          <a:r>
            <a:rPr lang="en-US" b="1" dirty="0">
              <a:solidFill>
                <a:schemeClr val="tx1"/>
              </a:solidFill>
            </a:rPr>
            <a:t>Biological Factors</a:t>
          </a:r>
          <a:endParaRPr lang="en-BE" dirty="0"/>
        </a:p>
      </dgm:t>
    </dgm:pt>
    <dgm:pt modelId="{7DBD8D14-5418-496E-8F80-664AAA713C99}" type="parTrans" cxnId="{C0E050E0-F6FB-4013-8F1A-161775F50B8C}">
      <dgm:prSet/>
      <dgm:spPr/>
      <dgm:t>
        <a:bodyPr/>
        <a:lstStyle/>
        <a:p>
          <a:endParaRPr lang="en-BE"/>
        </a:p>
      </dgm:t>
    </dgm:pt>
    <dgm:pt modelId="{7BFC4A15-F1B4-4B95-AEC2-2EB51F5E9FE5}" type="sibTrans" cxnId="{C0E050E0-F6FB-4013-8F1A-161775F50B8C}">
      <dgm:prSet/>
      <dgm:spPr/>
      <dgm:t>
        <a:bodyPr/>
        <a:lstStyle/>
        <a:p>
          <a:endParaRPr lang="en-BE"/>
        </a:p>
      </dgm:t>
    </dgm:pt>
    <dgm:pt modelId="{592992F5-085B-465C-8757-EC214C1EECFC}">
      <dgm:prSet phldrT="[Text]"/>
      <dgm:spPr/>
      <dgm:t>
        <a:bodyPr/>
        <a:lstStyle/>
        <a:p>
          <a:r>
            <a:rPr lang="en-US" b="1" dirty="0">
              <a:solidFill>
                <a:schemeClr val="tx1"/>
              </a:solidFill>
            </a:rPr>
            <a:t>Psychological factors</a:t>
          </a:r>
          <a:endParaRPr lang="en-BE" dirty="0"/>
        </a:p>
      </dgm:t>
    </dgm:pt>
    <dgm:pt modelId="{E5BC1245-D326-453A-9B70-DA23F17E52B2}" type="parTrans" cxnId="{BC4801C2-F85E-4502-849F-56D3AF9D5230}">
      <dgm:prSet/>
      <dgm:spPr/>
      <dgm:t>
        <a:bodyPr/>
        <a:lstStyle/>
        <a:p>
          <a:endParaRPr lang="en-BE"/>
        </a:p>
      </dgm:t>
    </dgm:pt>
    <dgm:pt modelId="{F8C9C91D-7D8D-473F-8992-E2DA01FA8BDA}" type="sibTrans" cxnId="{BC4801C2-F85E-4502-849F-56D3AF9D5230}">
      <dgm:prSet/>
      <dgm:spPr/>
      <dgm:t>
        <a:bodyPr/>
        <a:lstStyle/>
        <a:p>
          <a:endParaRPr lang="en-BE"/>
        </a:p>
      </dgm:t>
    </dgm:pt>
    <dgm:pt modelId="{ABA1CB2C-1E5B-4771-9917-FBC416856F35}">
      <dgm:prSet phldrT="[Text]"/>
      <dgm:spPr/>
      <dgm:t>
        <a:bodyPr/>
        <a:lstStyle/>
        <a:p>
          <a:r>
            <a:rPr lang="en-US" b="1" dirty="0">
              <a:solidFill>
                <a:schemeClr val="tx1"/>
              </a:solidFill>
            </a:rPr>
            <a:t>Social factors</a:t>
          </a:r>
          <a:endParaRPr lang="en-BE" dirty="0"/>
        </a:p>
      </dgm:t>
    </dgm:pt>
    <dgm:pt modelId="{66D8F452-F1A6-427B-BD26-07CB9428972E}" type="parTrans" cxnId="{B20D36D2-710F-4F2F-9A96-7AA59552DFFE}">
      <dgm:prSet/>
      <dgm:spPr/>
      <dgm:t>
        <a:bodyPr/>
        <a:lstStyle/>
        <a:p>
          <a:endParaRPr lang="en-BE"/>
        </a:p>
      </dgm:t>
    </dgm:pt>
    <dgm:pt modelId="{A97B935B-C113-4D45-B9A1-02857A9D928A}" type="sibTrans" cxnId="{B20D36D2-710F-4F2F-9A96-7AA59552DFFE}">
      <dgm:prSet/>
      <dgm:spPr/>
      <dgm:t>
        <a:bodyPr/>
        <a:lstStyle/>
        <a:p>
          <a:endParaRPr lang="en-BE"/>
        </a:p>
      </dgm:t>
    </dgm:pt>
    <dgm:pt modelId="{B3820273-2837-4B61-8CD1-76B45DDBCE01}">
      <dgm:prSet/>
      <dgm:spPr/>
      <dgm:t>
        <a:bodyPr/>
        <a:lstStyle/>
        <a:p>
          <a:endParaRPr lang="en-GB"/>
        </a:p>
      </dgm:t>
    </dgm:pt>
    <dgm:pt modelId="{939B6587-06E4-4761-A10C-EE8DFE5EAAA9}" type="parTrans" cxnId="{2854ECEC-8277-4314-9DB9-293D76CB8E76}">
      <dgm:prSet/>
      <dgm:spPr/>
      <dgm:t>
        <a:bodyPr/>
        <a:lstStyle/>
        <a:p>
          <a:endParaRPr lang="ka-GE"/>
        </a:p>
      </dgm:t>
    </dgm:pt>
    <dgm:pt modelId="{0A6D0118-3815-4FAF-B76E-0EAD29C0CFC1}" type="sibTrans" cxnId="{2854ECEC-8277-4314-9DB9-293D76CB8E76}">
      <dgm:prSet/>
      <dgm:spPr/>
      <dgm:t>
        <a:bodyPr/>
        <a:lstStyle/>
        <a:p>
          <a:endParaRPr lang="ka-GE"/>
        </a:p>
      </dgm:t>
    </dgm:pt>
    <dgm:pt modelId="{42640CA1-24E6-49E1-81E8-89BC301367AB}">
      <dgm:prSet/>
      <dgm:spPr/>
      <dgm:t>
        <a:bodyPr/>
        <a:lstStyle/>
        <a:p>
          <a:endParaRPr lang="en-GB"/>
        </a:p>
      </dgm:t>
    </dgm:pt>
    <dgm:pt modelId="{2FBF0862-2455-4434-9223-D520DB9D19D2}" type="parTrans" cxnId="{1A98C999-E1CF-4565-AC63-553EB5152B4F}">
      <dgm:prSet/>
      <dgm:spPr/>
      <dgm:t>
        <a:bodyPr/>
        <a:lstStyle/>
        <a:p>
          <a:endParaRPr lang="ka-GE"/>
        </a:p>
      </dgm:t>
    </dgm:pt>
    <dgm:pt modelId="{67B76462-64F1-46B2-9CA6-CB3DD60775A8}" type="sibTrans" cxnId="{1A98C999-E1CF-4565-AC63-553EB5152B4F}">
      <dgm:prSet/>
      <dgm:spPr/>
      <dgm:t>
        <a:bodyPr/>
        <a:lstStyle/>
        <a:p>
          <a:endParaRPr lang="ka-GE"/>
        </a:p>
      </dgm:t>
    </dgm:pt>
    <dgm:pt modelId="{E43CFFA9-E7A0-4807-A1C2-41A4F0A8CB21}" type="pres">
      <dgm:prSet presAssocID="{FEA5B1AA-A783-4525-B314-3544436917FB}" presName="composite" presStyleCnt="0">
        <dgm:presLayoutVars>
          <dgm:chMax val="1"/>
          <dgm:dir/>
          <dgm:resizeHandles val="exact"/>
        </dgm:presLayoutVars>
      </dgm:prSet>
      <dgm:spPr/>
    </dgm:pt>
    <dgm:pt modelId="{4CE85762-3307-4436-9A34-D0F56A18A033}" type="pres">
      <dgm:prSet presAssocID="{FEA5B1AA-A783-4525-B314-3544436917FB}" presName="radial" presStyleCnt="0">
        <dgm:presLayoutVars>
          <dgm:animLvl val="ctr"/>
        </dgm:presLayoutVars>
      </dgm:prSet>
      <dgm:spPr/>
    </dgm:pt>
    <dgm:pt modelId="{C8E8F6CE-D59E-44F8-9906-266F028400EB}" type="pres">
      <dgm:prSet presAssocID="{692C5586-A696-4D58-8BEE-9430EA6B095D}" presName="centerShape" presStyleLbl="vennNode1" presStyleIdx="0" presStyleCnt="4" custScaleX="93360" custScaleY="79125" custLinFactNeighborX="407" custLinFactNeighborY="-3532"/>
      <dgm:spPr/>
    </dgm:pt>
    <dgm:pt modelId="{6EB21957-8D47-47DF-B410-9ABD820D8653}" type="pres">
      <dgm:prSet presAssocID="{BDE30A46-36E8-47C6-9091-527EACD485A9}" presName="node" presStyleLbl="vennNode1" presStyleIdx="1" presStyleCnt="4" custScaleX="115424" custScaleY="107109" custRadScaleRad="93767" custRadScaleInc="-236">
        <dgm:presLayoutVars>
          <dgm:bulletEnabled val="1"/>
        </dgm:presLayoutVars>
      </dgm:prSet>
      <dgm:spPr/>
    </dgm:pt>
    <dgm:pt modelId="{5B8B1C6B-0F13-4C79-975C-A2D97941A76F}" type="pres">
      <dgm:prSet presAssocID="{592992F5-085B-465C-8757-EC214C1EECFC}" presName="node" presStyleLbl="vennNode1" presStyleIdx="2" presStyleCnt="4" custScaleX="115679" custScaleY="120636">
        <dgm:presLayoutVars>
          <dgm:bulletEnabled val="1"/>
        </dgm:presLayoutVars>
      </dgm:prSet>
      <dgm:spPr/>
    </dgm:pt>
    <dgm:pt modelId="{627EDF5C-F32A-4F9A-B076-7A95973566C0}" type="pres">
      <dgm:prSet presAssocID="{ABA1CB2C-1E5B-4771-9917-FBC416856F35}" presName="node" presStyleLbl="vennNode1" presStyleIdx="3" presStyleCnt="4" custScaleX="107310" custScaleY="106191">
        <dgm:presLayoutVars>
          <dgm:bulletEnabled val="1"/>
        </dgm:presLayoutVars>
      </dgm:prSet>
      <dgm:spPr/>
    </dgm:pt>
  </dgm:ptLst>
  <dgm:cxnLst>
    <dgm:cxn modelId="{F9169402-57CA-472B-9F93-A3AEEDD8D03F}" type="presOf" srcId="{592992F5-085B-465C-8757-EC214C1EECFC}" destId="{5B8B1C6B-0F13-4C79-975C-A2D97941A76F}" srcOrd="0" destOrd="0" presId="urn:microsoft.com/office/officeart/2005/8/layout/radial3"/>
    <dgm:cxn modelId="{8D9BFE0D-802A-423F-943D-E049E25EE01D}" type="presOf" srcId="{FEA5B1AA-A783-4525-B314-3544436917FB}" destId="{E43CFFA9-E7A0-4807-A1C2-41A4F0A8CB21}" srcOrd="0" destOrd="0" presId="urn:microsoft.com/office/officeart/2005/8/layout/radial3"/>
    <dgm:cxn modelId="{947E205B-69F0-48E2-967A-5D7D0757111D}" srcId="{FEA5B1AA-A783-4525-B314-3544436917FB}" destId="{692C5586-A696-4D58-8BEE-9430EA6B095D}" srcOrd="0" destOrd="0" parTransId="{D393866F-E6FD-4294-BEAE-81A7E57FF4CC}" sibTransId="{85E5D662-227F-42C4-9ED0-94748B4449AA}"/>
    <dgm:cxn modelId="{92FDEE86-7D5E-4EC5-98F1-132EDF415B17}" type="presOf" srcId="{692C5586-A696-4D58-8BEE-9430EA6B095D}" destId="{C8E8F6CE-D59E-44F8-9906-266F028400EB}" srcOrd="0" destOrd="0" presId="urn:microsoft.com/office/officeart/2005/8/layout/radial3"/>
    <dgm:cxn modelId="{1A98C999-E1CF-4565-AC63-553EB5152B4F}" srcId="{FEA5B1AA-A783-4525-B314-3544436917FB}" destId="{42640CA1-24E6-49E1-81E8-89BC301367AB}" srcOrd="2" destOrd="0" parTransId="{2FBF0862-2455-4434-9223-D520DB9D19D2}" sibTransId="{67B76462-64F1-46B2-9CA6-CB3DD60775A8}"/>
    <dgm:cxn modelId="{BC4801C2-F85E-4502-849F-56D3AF9D5230}" srcId="{692C5586-A696-4D58-8BEE-9430EA6B095D}" destId="{592992F5-085B-465C-8757-EC214C1EECFC}" srcOrd="1" destOrd="0" parTransId="{E5BC1245-D326-453A-9B70-DA23F17E52B2}" sibTransId="{F8C9C91D-7D8D-473F-8992-E2DA01FA8BDA}"/>
    <dgm:cxn modelId="{58CE35C7-A1F4-4F1D-9A98-22EAE76DBAC3}" type="presOf" srcId="{ABA1CB2C-1E5B-4771-9917-FBC416856F35}" destId="{627EDF5C-F32A-4F9A-B076-7A95973566C0}" srcOrd="0" destOrd="0" presId="urn:microsoft.com/office/officeart/2005/8/layout/radial3"/>
    <dgm:cxn modelId="{B20D36D2-710F-4F2F-9A96-7AA59552DFFE}" srcId="{692C5586-A696-4D58-8BEE-9430EA6B095D}" destId="{ABA1CB2C-1E5B-4771-9917-FBC416856F35}" srcOrd="2" destOrd="0" parTransId="{66D8F452-F1A6-427B-BD26-07CB9428972E}" sibTransId="{A97B935B-C113-4D45-B9A1-02857A9D928A}"/>
    <dgm:cxn modelId="{C0E050E0-F6FB-4013-8F1A-161775F50B8C}" srcId="{692C5586-A696-4D58-8BEE-9430EA6B095D}" destId="{BDE30A46-36E8-47C6-9091-527EACD485A9}" srcOrd="0" destOrd="0" parTransId="{7DBD8D14-5418-496E-8F80-664AAA713C99}" sibTransId="{7BFC4A15-F1B4-4B95-AEC2-2EB51F5E9FE5}"/>
    <dgm:cxn modelId="{2854ECEC-8277-4314-9DB9-293D76CB8E76}" srcId="{FEA5B1AA-A783-4525-B314-3544436917FB}" destId="{B3820273-2837-4B61-8CD1-76B45DDBCE01}" srcOrd="1" destOrd="0" parTransId="{939B6587-06E4-4761-A10C-EE8DFE5EAAA9}" sibTransId="{0A6D0118-3815-4FAF-B76E-0EAD29C0CFC1}"/>
    <dgm:cxn modelId="{438448FE-0B1E-4130-87C0-FAC888B79AAD}" type="presOf" srcId="{BDE30A46-36E8-47C6-9091-527EACD485A9}" destId="{6EB21957-8D47-47DF-B410-9ABD820D8653}" srcOrd="0" destOrd="0" presId="urn:microsoft.com/office/officeart/2005/8/layout/radial3"/>
    <dgm:cxn modelId="{109114BC-935C-49A3-946F-BCC0BFECB0AC}" type="presParOf" srcId="{E43CFFA9-E7A0-4807-A1C2-41A4F0A8CB21}" destId="{4CE85762-3307-4436-9A34-D0F56A18A033}" srcOrd="0" destOrd="0" presId="urn:microsoft.com/office/officeart/2005/8/layout/radial3"/>
    <dgm:cxn modelId="{947831C6-C64B-4E52-A7D6-1F9D0CDD9F35}" type="presParOf" srcId="{4CE85762-3307-4436-9A34-D0F56A18A033}" destId="{C8E8F6CE-D59E-44F8-9906-266F028400EB}" srcOrd="0" destOrd="0" presId="urn:microsoft.com/office/officeart/2005/8/layout/radial3"/>
    <dgm:cxn modelId="{828F89FE-AC01-4F43-BA6A-B339A48E23E5}" type="presParOf" srcId="{4CE85762-3307-4436-9A34-D0F56A18A033}" destId="{6EB21957-8D47-47DF-B410-9ABD820D8653}" srcOrd="1" destOrd="0" presId="urn:microsoft.com/office/officeart/2005/8/layout/radial3"/>
    <dgm:cxn modelId="{2664F8D2-BFF2-4339-8808-16A7E5BAC927}" type="presParOf" srcId="{4CE85762-3307-4436-9A34-D0F56A18A033}" destId="{5B8B1C6B-0F13-4C79-975C-A2D97941A76F}" srcOrd="2" destOrd="0" presId="urn:microsoft.com/office/officeart/2005/8/layout/radial3"/>
    <dgm:cxn modelId="{8BE34F45-9B14-4A4B-8A89-01E652226E29}" type="presParOf" srcId="{4CE85762-3307-4436-9A34-D0F56A18A033}" destId="{627EDF5C-F32A-4F9A-B076-7A95973566C0}" srcOrd="3" destOrd="0" presId="urn:microsoft.com/office/officeart/2005/8/layout/radial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8F6CE-D59E-44F8-9906-266F028400EB}">
      <dsp:nvSpPr>
        <dsp:cNvPr id="0" name=""/>
        <dsp:cNvSpPr/>
      </dsp:nvSpPr>
      <dsp:spPr>
        <a:xfrm>
          <a:off x="3405122" y="2037220"/>
          <a:ext cx="3670673" cy="311099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tx1"/>
              </a:solidFill>
            </a:rPr>
            <a:t>Child</a:t>
          </a:r>
          <a:endParaRPr lang="en-BE" sz="6500" kern="1200" dirty="0">
            <a:solidFill>
              <a:srgbClr val="C00000"/>
            </a:solidFill>
          </a:endParaRPr>
        </a:p>
      </dsp:txBody>
      <dsp:txXfrm>
        <a:off x="3942680" y="2492814"/>
        <a:ext cx="2595557" cy="2199802"/>
      </dsp:txXfrm>
    </dsp:sp>
    <dsp:sp modelId="{6EB21957-8D47-47DF-B410-9ABD820D8653}">
      <dsp:nvSpPr>
        <dsp:cNvPr id="0" name=""/>
        <dsp:cNvSpPr/>
      </dsp:nvSpPr>
      <dsp:spPr>
        <a:xfrm>
          <a:off x="4073238" y="322100"/>
          <a:ext cx="2269086" cy="2105624"/>
        </a:xfrm>
        <a:prstGeom prst="ellipse">
          <a:avLst/>
        </a:prstGeom>
        <a:solidFill>
          <a:schemeClr val="accent4">
            <a:alpha val="50000"/>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Biological Factors</a:t>
          </a:r>
          <a:endParaRPr lang="en-BE" sz="2200" kern="1200" dirty="0"/>
        </a:p>
      </dsp:txBody>
      <dsp:txXfrm>
        <a:off x="4405538" y="630461"/>
        <a:ext cx="1604486" cy="1488902"/>
      </dsp:txXfrm>
    </dsp:sp>
    <dsp:sp modelId="{5B8B1C6B-0F13-4C79-975C-A2D97941A76F}">
      <dsp:nvSpPr>
        <dsp:cNvPr id="0" name=""/>
        <dsp:cNvSpPr/>
      </dsp:nvSpPr>
      <dsp:spPr>
        <a:xfrm>
          <a:off x="6297850" y="3866619"/>
          <a:ext cx="2274099" cy="2371547"/>
        </a:xfrm>
        <a:prstGeom prst="ellipse">
          <a:avLst/>
        </a:prstGeom>
        <a:solidFill>
          <a:schemeClr val="accent4">
            <a:alpha val="50000"/>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Psychological factors</a:t>
          </a:r>
          <a:endParaRPr lang="en-BE" sz="2200" kern="1200" dirty="0"/>
        </a:p>
      </dsp:txBody>
      <dsp:txXfrm>
        <a:off x="6630884" y="4213924"/>
        <a:ext cx="1608031" cy="1676937"/>
      </dsp:txXfrm>
    </dsp:sp>
    <dsp:sp modelId="{627EDF5C-F32A-4F9A-B076-7A95973566C0}">
      <dsp:nvSpPr>
        <dsp:cNvPr id="0" name=""/>
        <dsp:cNvSpPr/>
      </dsp:nvSpPr>
      <dsp:spPr>
        <a:xfrm>
          <a:off x="1949586" y="4008604"/>
          <a:ext cx="2109575" cy="2087577"/>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Social factors</a:t>
          </a:r>
          <a:endParaRPr lang="en-BE" sz="2200" kern="1200" dirty="0"/>
        </a:p>
      </dsp:txBody>
      <dsp:txXfrm>
        <a:off x="2258526" y="4314323"/>
        <a:ext cx="1491695" cy="147613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72E38-BDB2-4766-B28A-F0A894565946}" type="datetimeFigureOut">
              <a:rPr lang="en-BE" smtClean="0"/>
              <a:t>28/06/2022</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9E2F0-7B52-4669-B576-0A93F6499927}" type="slidenum">
              <a:rPr lang="en-BE" smtClean="0"/>
              <a:t>‹#›</a:t>
            </a:fld>
            <a:endParaRPr lang="en-BE"/>
          </a:p>
        </p:txBody>
      </p:sp>
    </p:spTree>
    <p:extLst>
      <p:ext uri="{BB962C8B-B14F-4D97-AF65-F5344CB8AC3E}">
        <p14:creationId xmlns:p14="http://schemas.microsoft.com/office/powerpoint/2010/main" val="1936915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a:t>
            </a:fld>
            <a:endParaRPr lang="en-BE"/>
          </a:p>
        </p:txBody>
      </p:sp>
    </p:spTree>
    <p:extLst>
      <p:ext uri="{BB962C8B-B14F-4D97-AF65-F5344CB8AC3E}">
        <p14:creationId xmlns:p14="http://schemas.microsoft.com/office/powerpoint/2010/main" val="293745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11</a:t>
            </a:fld>
            <a:endParaRPr lang="en-BE"/>
          </a:p>
        </p:txBody>
      </p:sp>
    </p:spTree>
    <p:extLst>
      <p:ext uri="{BB962C8B-B14F-4D97-AF65-F5344CB8AC3E}">
        <p14:creationId xmlns:p14="http://schemas.microsoft.com/office/powerpoint/2010/main" val="104031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12</a:t>
            </a:fld>
            <a:endParaRPr lang="en-BE"/>
          </a:p>
        </p:txBody>
      </p:sp>
    </p:spTree>
    <p:extLst>
      <p:ext uri="{BB962C8B-B14F-4D97-AF65-F5344CB8AC3E}">
        <p14:creationId xmlns:p14="http://schemas.microsoft.com/office/powerpoint/2010/main" val="3626436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13</a:t>
            </a:fld>
            <a:endParaRPr lang="en-BE"/>
          </a:p>
        </p:txBody>
      </p:sp>
    </p:spTree>
    <p:extLst>
      <p:ext uri="{BB962C8B-B14F-4D97-AF65-F5344CB8AC3E}">
        <p14:creationId xmlns:p14="http://schemas.microsoft.com/office/powerpoint/2010/main" val="831885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14</a:t>
            </a:fld>
            <a:endParaRPr lang="en-BE"/>
          </a:p>
        </p:txBody>
      </p:sp>
    </p:spTree>
    <p:extLst>
      <p:ext uri="{BB962C8B-B14F-4D97-AF65-F5344CB8AC3E}">
        <p14:creationId xmlns:p14="http://schemas.microsoft.com/office/powerpoint/2010/main" val="3982736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15</a:t>
            </a:fld>
            <a:endParaRPr lang="en-BE"/>
          </a:p>
        </p:txBody>
      </p:sp>
    </p:spTree>
    <p:extLst>
      <p:ext uri="{BB962C8B-B14F-4D97-AF65-F5344CB8AC3E}">
        <p14:creationId xmlns:p14="http://schemas.microsoft.com/office/powerpoint/2010/main" val="2159755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16</a:t>
            </a:fld>
            <a:endParaRPr lang="en-BE"/>
          </a:p>
        </p:txBody>
      </p:sp>
    </p:spTree>
    <p:extLst>
      <p:ext uri="{BB962C8B-B14F-4D97-AF65-F5344CB8AC3E}">
        <p14:creationId xmlns:p14="http://schemas.microsoft.com/office/powerpoint/2010/main" val="914203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17</a:t>
            </a:fld>
            <a:endParaRPr lang="en-BE"/>
          </a:p>
        </p:txBody>
      </p:sp>
    </p:spTree>
    <p:extLst>
      <p:ext uri="{BB962C8B-B14F-4D97-AF65-F5344CB8AC3E}">
        <p14:creationId xmlns:p14="http://schemas.microsoft.com/office/powerpoint/2010/main" val="2651469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18</a:t>
            </a:fld>
            <a:endParaRPr lang="en-BE"/>
          </a:p>
        </p:txBody>
      </p:sp>
    </p:spTree>
    <p:extLst>
      <p:ext uri="{BB962C8B-B14F-4D97-AF65-F5344CB8AC3E}">
        <p14:creationId xmlns:p14="http://schemas.microsoft.com/office/powerpoint/2010/main" val="4268523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19</a:t>
            </a:fld>
            <a:endParaRPr lang="en-BE"/>
          </a:p>
        </p:txBody>
      </p:sp>
    </p:spTree>
    <p:extLst>
      <p:ext uri="{BB962C8B-B14F-4D97-AF65-F5344CB8AC3E}">
        <p14:creationId xmlns:p14="http://schemas.microsoft.com/office/powerpoint/2010/main" val="2993948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20</a:t>
            </a:fld>
            <a:endParaRPr lang="en-BE"/>
          </a:p>
        </p:txBody>
      </p:sp>
    </p:spTree>
    <p:extLst>
      <p:ext uri="{BB962C8B-B14F-4D97-AF65-F5344CB8AC3E}">
        <p14:creationId xmlns:p14="http://schemas.microsoft.com/office/powerpoint/2010/main" val="90482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452438" indent="-452438">
              <a:lnSpc>
                <a:spcPct val="170000"/>
              </a:lnSpc>
              <a:buFont typeface="Wingdings" panose="05000000000000000000" pitchFamily="2" charset="2"/>
              <a:buChar char="ü"/>
            </a:pPr>
            <a:r>
              <a:rPr lang="en-US" dirty="0"/>
              <a:t>1. Reflection on what parents</a:t>
            </a:r>
            <a:r>
              <a:rPr lang="ka-GE" dirty="0"/>
              <a:t> </a:t>
            </a:r>
            <a:r>
              <a:rPr lang="ka-GE" dirty="0" err="1"/>
              <a:t>know</a:t>
            </a:r>
            <a:r>
              <a:rPr lang="ka-GE" dirty="0"/>
              <a:t> </a:t>
            </a:r>
            <a:r>
              <a:rPr lang="ka-GE" dirty="0" err="1"/>
              <a:t>about</a:t>
            </a:r>
            <a:r>
              <a:rPr lang="ka-GE" dirty="0"/>
              <a:t> </a:t>
            </a:r>
            <a:r>
              <a:rPr lang="ka-GE" dirty="0" err="1"/>
              <a:t>the</a:t>
            </a:r>
            <a:r>
              <a:rPr lang="ka-GE" dirty="0"/>
              <a:t> </a:t>
            </a:r>
            <a:r>
              <a:rPr lang="ka-GE" dirty="0" err="1"/>
              <a:t>service</a:t>
            </a:r>
            <a:r>
              <a:rPr lang="ka-GE" dirty="0"/>
              <a:t>, </a:t>
            </a:r>
            <a:r>
              <a:rPr lang="ka-GE" dirty="0" err="1"/>
              <a:t>their</a:t>
            </a:r>
            <a:r>
              <a:rPr lang="ka-GE" dirty="0"/>
              <a:t> </a:t>
            </a:r>
            <a:r>
              <a:rPr lang="ka-GE" dirty="0" err="1"/>
              <a:t>expectations</a:t>
            </a:r>
            <a:r>
              <a:rPr lang="ka-GE" dirty="0"/>
              <a:t>, </a:t>
            </a:r>
            <a:r>
              <a:rPr lang="ka-GE" dirty="0" err="1"/>
              <a:t>and</a:t>
            </a:r>
            <a:r>
              <a:rPr lang="ka-GE" dirty="0"/>
              <a:t> </a:t>
            </a:r>
            <a:r>
              <a:rPr lang="ka-GE" dirty="0" err="1"/>
              <a:t>what</a:t>
            </a:r>
            <a:r>
              <a:rPr lang="ka-GE" dirty="0"/>
              <a:t> </a:t>
            </a:r>
            <a:r>
              <a:rPr lang="ka-GE" dirty="0" err="1"/>
              <a:t>kind</a:t>
            </a:r>
            <a:r>
              <a:rPr lang="ka-GE" dirty="0"/>
              <a:t> </a:t>
            </a:r>
            <a:r>
              <a:rPr lang="ka-GE" dirty="0" err="1"/>
              <a:t>of</a:t>
            </a:r>
            <a:r>
              <a:rPr lang="ka-GE" dirty="0"/>
              <a:t> </a:t>
            </a:r>
            <a:r>
              <a:rPr lang="en-US" dirty="0"/>
              <a:t>service</a:t>
            </a:r>
            <a:r>
              <a:rPr lang="ka-GE" dirty="0"/>
              <a:t> </a:t>
            </a:r>
            <a:r>
              <a:rPr lang="en-US" dirty="0"/>
              <a:t>they</a:t>
            </a:r>
            <a:r>
              <a:rPr lang="ka-GE" dirty="0"/>
              <a:t> </a:t>
            </a:r>
            <a:r>
              <a:rPr lang="en-US" dirty="0"/>
              <a:t>are </a:t>
            </a:r>
            <a:r>
              <a:rPr lang="en-US" dirty="0" err="1"/>
              <a:t>expacting</a:t>
            </a:r>
            <a:r>
              <a:rPr lang="en-US" dirty="0"/>
              <a:t>, what kind service they need. </a:t>
            </a:r>
            <a:r>
              <a:rPr lang="ka-GE" dirty="0"/>
              <a:t>  </a:t>
            </a:r>
          </a:p>
          <a:p>
            <a:pPr marL="452438" indent="-452438">
              <a:lnSpc>
                <a:spcPct val="170000"/>
              </a:lnSpc>
              <a:buFont typeface="Wingdings" panose="05000000000000000000" pitchFamily="2" charset="2"/>
              <a:buChar char="ü"/>
            </a:pPr>
            <a:r>
              <a:rPr lang="en-US" dirty="0"/>
              <a:t>2. </a:t>
            </a:r>
            <a:r>
              <a:rPr lang="ka-GE" dirty="0"/>
              <a:t>ECI </a:t>
            </a:r>
            <a:r>
              <a:rPr lang="ka-GE" dirty="0" err="1"/>
              <a:t>specialist</a:t>
            </a:r>
            <a:r>
              <a:rPr lang="ka-GE" dirty="0"/>
              <a:t> </a:t>
            </a:r>
            <a:r>
              <a:rPr lang="ka-GE" dirty="0" err="1"/>
              <a:t>confirms</a:t>
            </a:r>
            <a:r>
              <a:rPr lang="ka-GE" dirty="0"/>
              <a:t> </a:t>
            </a:r>
            <a:r>
              <a:rPr lang="ka-GE" dirty="0" err="1"/>
              <a:t>and</a:t>
            </a:r>
            <a:r>
              <a:rPr lang="ka-GE" dirty="0"/>
              <a:t>/</a:t>
            </a:r>
            <a:r>
              <a:rPr lang="ka-GE" dirty="0" err="1"/>
              <a:t>or</a:t>
            </a:r>
            <a:r>
              <a:rPr lang="ka-GE" dirty="0"/>
              <a:t> </a:t>
            </a:r>
            <a:r>
              <a:rPr lang="ka-GE" dirty="0" err="1"/>
              <a:t>verifies</a:t>
            </a:r>
            <a:r>
              <a:rPr lang="ka-GE" dirty="0"/>
              <a:t> </a:t>
            </a:r>
            <a:r>
              <a:rPr lang="ka-GE" dirty="0" err="1"/>
              <a:t>information</a:t>
            </a:r>
            <a:r>
              <a:rPr lang="ka-GE" dirty="0"/>
              <a:t> </a:t>
            </a:r>
            <a:r>
              <a:rPr lang="ka-GE" dirty="0" err="1"/>
              <a:t>about</a:t>
            </a:r>
            <a:r>
              <a:rPr lang="ka-GE" dirty="0"/>
              <a:t> </a:t>
            </a:r>
            <a:r>
              <a:rPr lang="ka-GE" dirty="0" err="1"/>
              <a:t>the</a:t>
            </a:r>
            <a:r>
              <a:rPr lang="ka-GE" dirty="0"/>
              <a:t> </a:t>
            </a:r>
            <a:r>
              <a:rPr lang="ka-GE" dirty="0" err="1"/>
              <a:t>service</a:t>
            </a:r>
            <a:r>
              <a:rPr lang="ka-GE" dirty="0"/>
              <a:t> </a:t>
            </a:r>
            <a:r>
              <a:rPr lang="ka-GE" dirty="0" err="1"/>
              <a:t>received</a:t>
            </a:r>
            <a:r>
              <a:rPr lang="ka-GE" dirty="0"/>
              <a:t> </a:t>
            </a:r>
            <a:r>
              <a:rPr lang="ka-GE" dirty="0" err="1"/>
              <a:t>from</a:t>
            </a:r>
            <a:r>
              <a:rPr lang="ka-GE" dirty="0"/>
              <a:t> </a:t>
            </a:r>
            <a:r>
              <a:rPr lang="ka-GE" dirty="0" err="1"/>
              <a:t>the</a:t>
            </a:r>
            <a:r>
              <a:rPr lang="ka-GE" dirty="0"/>
              <a:t> </a:t>
            </a:r>
            <a:r>
              <a:rPr lang="ka-GE" dirty="0" err="1"/>
              <a:t>parents</a:t>
            </a:r>
            <a:r>
              <a:rPr lang="ka-GE" dirty="0"/>
              <a:t> </a:t>
            </a:r>
            <a:r>
              <a:rPr lang="en-US" dirty="0"/>
              <a:t>and</a:t>
            </a:r>
            <a:r>
              <a:rPr lang="ka-GE" dirty="0"/>
              <a:t> </a:t>
            </a:r>
            <a:r>
              <a:rPr lang="ka-GE" dirty="0" err="1"/>
              <a:t>provides</a:t>
            </a:r>
            <a:r>
              <a:rPr lang="ka-GE" dirty="0"/>
              <a:t> </a:t>
            </a:r>
            <a:r>
              <a:rPr lang="ka-GE" dirty="0" err="1"/>
              <a:t>additional</a:t>
            </a:r>
            <a:r>
              <a:rPr lang="ka-GE" dirty="0"/>
              <a:t> </a:t>
            </a:r>
            <a:r>
              <a:rPr lang="ka-GE" dirty="0" err="1"/>
              <a:t>information</a:t>
            </a:r>
            <a:endParaRPr lang="en-US" dirty="0"/>
          </a:p>
          <a:p>
            <a:pPr marL="452438" indent="-452438">
              <a:lnSpc>
                <a:spcPct val="170000"/>
              </a:lnSpc>
              <a:buFont typeface="Wingdings" panose="05000000000000000000" pitchFamily="2" charset="2"/>
              <a:buChar char="ü"/>
            </a:pPr>
            <a:r>
              <a:rPr lang="en-US" dirty="0"/>
              <a:t>3. Demonstrates</a:t>
            </a:r>
            <a:r>
              <a:rPr lang="ka-GE" dirty="0"/>
              <a:t> </a:t>
            </a:r>
            <a:r>
              <a:rPr lang="ka-GE" dirty="0" err="1"/>
              <a:t>an</a:t>
            </a:r>
            <a:r>
              <a:rPr lang="ka-GE" dirty="0"/>
              <a:t> </a:t>
            </a:r>
            <a:r>
              <a:rPr lang="ka-GE" dirty="0" err="1"/>
              <a:t>informatio</a:t>
            </a:r>
            <a:r>
              <a:rPr lang="en-US" dirty="0" err="1"/>
              <a:t>nal</a:t>
            </a:r>
            <a:r>
              <a:rPr lang="ka-GE" dirty="0"/>
              <a:t> </a:t>
            </a:r>
            <a:r>
              <a:rPr lang="ka-GE" dirty="0" err="1"/>
              <a:t>brochure</a:t>
            </a:r>
            <a:r>
              <a:rPr lang="ka-GE" dirty="0"/>
              <a:t>, </a:t>
            </a:r>
            <a:r>
              <a:rPr lang="ka-GE" dirty="0" err="1"/>
              <a:t>and</a:t>
            </a:r>
            <a:r>
              <a:rPr lang="ka-GE" dirty="0"/>
              <a:t> </a:t>
            </a:r>
            <a:r>
              <a:rPr lang="ka-GE" dirty="0" err="1"/>
              <a:t>hands</a:t>
            </a:r>
            <a:r>
              <a:rPr lang="ka-GE" dirty="0"/>
              <a:t> </a:t>
            </a:r>
            <a:r>
              <a:rPr lang="ka-GE" dirty="0" err="1"/>
              <a:t>it</a:t>
            </a:r>
            <a:r>
              <a:rPr lang="ka-GE" dirty="0"/>
              <a:t> </a:t>
            </a:r>
            <a:r>
              <a:rPr lang="ka-GE" dirty="0" err="1"/>
              <a:t>over</a:t>
            </a:r>
            <a:r>
              <a:rPr lang="ka-GE" dirty="0"/>
              <a:t> </a:t>
            </a:r>
            <a:r>
              <a:rPr lang="ka-GE" dirty="0" err="1"/>
              <a:t>to</a:t>
            </a:r>
            <a:r>
              <a:rPr lang="ka-GE" dirty="0"/>
              <a:t> </a:t>
            </a:r>
            <a:r>
              <a:rPr lang="ka-GE" dirty="0" err="1"/>
              <a:t>the</a:t>
            </a:r>
            <a:r>
              <a:rPr lang="ka-GE" dirty="0"/>
              <a:t> </a:t>
            </a:r>
            <a:r>
              <a:rPr lang="ka-GE" dirty="0" err="1"/>
              <a:t>parents</a:t>
            </a:r>
            <a:r>
              <a:rPr lang="ka-GE" dirty="0"/>
              <a:t> </a:t>
            </a:r>
            <a:r>
              <a:rPr lang="ka-GE" dirty="0" err="1"/>
              <a:t>for</a:t>
            </a:r>
            <a:r>
              <a:rPr lang="ka-GE" dirty="0"/>
              <a:t> </a:t>
            </a:r>
            <a:r>
              <a:rPr lang="ka-GE" dirty="0" err="1"/>
              <a:t>detailed</a:t>
            </a:r>
            <a:r>
              <a:rPr lang="ka-GE" dirty="0"/>
              <a:t> </a:t>
            </a:r>
            <a:r>
              <a:rPr lang="ka-GE" dirty="0" err="1"/>
              <a:t>observation</a:t>
            </a:r>
            <a:r>
              <a:rPr lang="ka-GE" dirty="0"/>
              <a:t> </a:t>
            </a:r>
            <a:r>
              <a:rPr lang="ka-GE" dirty="0" err="1"/>
              <a:t>and</a:t>
            </a:r>
            <a:r>
              <a:rPr lang="ka-GE" dirty="0"/>
              <a:t> </a:t>
            </a:r>
            <a:r>
              <a:rPr lang="ka-GE" dirty="0" err="1"/>
              <a:t>introduction</a:t>
            </a:r>
            <a:r>
              <a:rPr lang="ka-GE" dirty="0"/>
              <a:t> </a:t>
            </a:r>
            <a:r>
              <a:rPr lang="ka-GE" dirty="0" err="1"/>
              <a:t>to</a:t>
            </a:r>
            <a:r>
              <a:rPr lang="ka-GE" dirty="0"/>
              <a:t> </a:t>
            </a:r>
            <a:r>
              <a:rPr lang="ka-GE" dirty="0" err="1"/>
              <a:t>other</a:t>
            </a:r>
            <a:r>
              <a:rPr lang="ka-GE" dirty="0"/>
              <a:t> </a:t>
            </a:r>
            <a:r>
              <a:rPr lang="ka-GE" dirty="0" err="1"/>
              <a:t>family</a:t>
            </a:r>
            <a:r>
              <a:rPr lang="ka-GE" dirty="0"/>
              <a:t> </a:t>
            </a:r>
            <a:r>
              <a:rPr lang="ka-GE" dirty="0" err="1"/>
              <a:t>members</a:t>
            </a:r>
            <a:r>
              <a:rPr lang="ka-GE" dirty="0"/>
              <a:t> </a:t>
            </a:r>
            <a:r>
              <a:rPr lang="ka-GE" dirty="0" err="1"/>
              <a:t>as</a:t>
            </a:r>
            <a:r>
              <a:rPr lang="ka-GE" dirty="0"/>
              <a:t> </a:t>
            </a:r>
            <a:r>
              <a:rPr lang="ka-GE" dirty="0" err="1"/>
              <a:t>well</a:t>
            </a:r>
            <a:endParaRPr lang="ka-GE" dirty="0"/>
          </a:p>
          <a:p>
            <a:pPr marL="452438" indent="-452438">
              <a:lnSpc>
                <a:spcPct val="170000"/>
              </a:lnSpc>
              <a:buFont typeface="Wingdings" panose="05000000000000000000" pitchFamily="2" charset="2"/>
              <a:buChar char="ü"/>
            </a:pPr>
            <a:r>
              <a:rPr lang="ka-GE" dirty="0"/>
              <a:t>ECI </a:t>
            </a:r>
            <a:r>
              <a:rPr lang="ka-GE" dirty="0" err="1"/>
              <a:t>specialist</a:t>
            </a:r>
            <a:r>
              <a:rPr lang="ka-GE" dirty="0"/>
              <a:t> </a:t>
            </a:r>
            <a:r>
              <a:rPr lang="ka-GE" dirty="0" err="1"/>
              <a:t>receives</a:t>
            </a:r>
            <a:r>
              <a:rPr lang="ka-GE" dirty="0"/>
              <a:t> </a:t>
            </a:r>
            <a:r>
              <a:rPr lang="ka-GE" dirty="0" err="1"/>
              <a:t>the</a:t>
            </a:r>
            <a:r>
              <a:rPr lang="ka-GE" dirty="0"/>
              <a:t> </a:t>
            </a:r>
            <a:r>
              <a:rPr lang="ka-GE" dirty="0" err="1"/>
              <a:t>final</a:t>
            </a:r>
            <a:r>
              <a:rPr lang="ka-GE" dirty="0"/>
              <a:t> </a:t>
            </a:r>
            <a:r>
              <a:rPr lang="ka-GE" dirty="0" err="1"/>
              <a:t>confirmation</a:t>
            </a:r>
            <a:r>
              <a:rPr lang="ka-GE" dirty="0"/>
              <a:t> </a:t>
            </a:r>
            <a:r>
              <a:rPr lang="ka-GE" dirty="0" err="1"/>
              <a:t>from</a:t>
            </a:r>
            <a:r>
              <a:rPr lang="ka-GE" dirty="0"/>
              <a:t> </a:t>
            </a:r>
            <a:r>
              <a:rPr lang="ka-GE" dirty="0" err="1"/>
              <a:t>the</a:t>
            </a:r>
            <a:r>
              <a:rPr lang="ka-GE" dirty="0"/>
              <a:t> </a:t>
            </a:r>
            <a:r>
              <a:rPr lang="ka-GE" dirty="0" err="1"/>
              <a:t>parent</a:t>
            </a:r>
            <a:r>
              <a:rPr lang="ka-GE" dirty="0"/>
              <a:t>. </a:t>
            </a:r>
            <a:r>
              <a:rPr lang="ka-GE" dirty="0" err="1"/>
              <a:t>If</a:t>
            </a:r>
            <a:r>
              <a:rPr lang="ka-GE" dirty="0"/>
              <a:t> </a:t>
            </a:r>
            <a:r>
              <a:rPr lang="en-US" dirty="0"/>
              <a:t>family don’t like the terms and condition of the ECI service and </a:t>
            </a:r>
            <a:r>
              <a:rPr lang="ka-GE" dirty="0" err="1"/>
              <a:t>th</a:t>
            </a:r>
            <a:r>
              <a:rPr lang="en-US" dirty="0"/>
              <a:t>a</a:t>
            </a:r>
            <a:r>
              <a:rPr lang="ka-GE" dirty="0"/>
              <a:t>y </a:t>
            </a:r>
            <a:r>
              <a:rPr lang="en-US" dirty="0"/>
              <a:t>have right to  refuse to get the service </a:t>
            </a:r>
          </a:p>
          <a:p>
            <a:pPr marL="452438" indent="-452438">
              <a:lnSpc>
                <a:spcPct val="170000"/>
              </a:lnSpc>
              <a:buFont typeface="Wingdings" panose="05000000000000000000" pitchFamily="2" charset="2"/>
              <a:buChar char="ü"/>
            </a:pPr>
            <a:r>
              <a:rPr lang="en-US" dirty="0"/>
              <a:t>In case of refusal it </a:t>
            </a:r>
            <a:r>
              <a:rPr lang="ka-GE" dirty="0" err="1"/>
              <a:t>should</a:t>
            </a:r>
            <a:r>
              <a:rPr lang="ka-GE" dirty="0"/>
              <a:t> </a:t>
            </a:r>
            <a:r>
              <a:rPr lang="ka-GE" dirty="0" err="1"/>
              <a:t>be</a:t>
            </a:r>
            <a:r>
              <a:rPr lang="ka-GE" dirty="0"/>
              <a:t> </a:t>
            </a:r>
            <a:r>
              <a:rPr lang="ka-GE" dirty="0" err="1"/>
              <a:t>discussed</a:t>
            </a:r>
            <a:r>
              <a:rPr lang="ka-GE" dirty="0"/>
              <a:t> </a:t>
            </a:r>
            <a:r>
              <a:rPr lang="ka-GE" dirty="0" err="1"/>
              <a:t>with</a:t>
            </a:r>
            <a:r>
              <a:rPr lang="ka-GE" dirty="0"/>
              <a:t> </a:t>
            </a:r>
            <a:r>
              <a:rPr lang="ka-GE" dirty="0" err="1"/>
              <a:t>the</a:t>
            </a:r>
            <a:r>
              <a:rPr lang="ka-GE" dirty="0"/>
              <a:t> </a:t>
            </a:r>
            <a:r>
              <a:rPr lang="ka-GE" dirty="0" err="1"/>
              <a:t>supervisor</a:t>
            </a:r>
            <a:r>
              <a:rPr lang="ka-GE" dirty="0"/>
              <a:t> </a:t>
            </a:r>
            <a:r>
              <a:rPr lang="ka-GE" dirty="0" err="1"/>
              <a:t>and</a:t>
            </a:r>
            <a:r>
              <a:rPr lang="ka-GE" dirty="0"/>
              <a:t> </a:t>
            </a:r>
            <a:r>
              <a:rPr lang="en-US" dirty="0" err="1"/>
              <a:t>servie</a:t>
            </a:r>
            <a:r>
              <a:rPr lang="en-US" dirty="0"/>
              <a:t> coordinator</a:t>
            </a:r>
            <a:r>
              <a:rPr lang="ka-GE" dirty="0"/>
              <a:t> </a:t>
            </a:r>
            <a:r>
              <a:rPr lang="ka-GE" dirty="0" err="1"/>
              <a:t>to</a:t>
            </a:r>
            <a:r>
              <a:rPr lang="ka-GE" dirty="0"/>
              <a:t> </a:t>
            </a:r>
            <a:r>
              <a:rPr lang="ka-GE" dirty="0" err="1"/>
              <a:t>decide</a:t>
            </a:r>
            <a:r>
              <a:rPr lang="ka-GE" dirty="0"/>
              <a:t> </a:t>
            </a:r>
            <a:r>
              <a:rPr lang="ka-GE" dirty="0" err="1"/>
              <a:t>on</a:t>
            </a:r>
            <a:r>
              <a:rPr lang="ka-GE" dirty="0"/>
              <a:t> </a:t>
            </a:r>
            <a:r>
              <a:rPr lang="ka-GE" dirty="0" err="1"/>
              <a:t>further</a:t>
            </a:r>
            <a:r>
              <a:rPr lang="ka-GE" dirty="0"/>
              <a:t> </a:t>
            </a:r>
            <a:r>
              <a:rPr lang="en-US" dirty="0"/>
              <a:t>actions</a:t>
            </a:r>
            <a:r>
              <a:rPr lang="ka-GE" dirty="0"/>
              <a:t> (ECI </a:t>
            </a:r>
            <a:r>
              <a:rPr lang="ka-GE" dirty="0" err="1"/>
              <a:t>service</a:t>
            </a:r>
            <a:r>
              <a:rPr lang="ka-GE" dirty="0"/>
              <a:t> </a:t>
            </a:r>
            <a:r>
              <a:rPr lang="ka-GE" dirty="0" err="1"/>
              <a:t>provider</a:t>
            </a:r>
            <a:r>
              <a:rPr lang="ka-GE" dirty="0"/>
              <a:t> </a:t>
            </a:r>
            <a:r>
              <a:rPr lang="ka-GE" dirty="0" err="1"/>
              <a:t>organization</a:t>
            </a:r>
            <a:r>
              <a:rPr lang="ka-GE" dirty="0"/>
              <a:t> </a:t>
            </a:r>
            <a:r>
              <a:rPr lang="ka-GE" dirty="0" err="1"/>
              <a:t>has</a:t>
            </a:r>
            <a:r>
              <a:rPr lang="ka-GE" dirty="0"/>
              <a:t> </a:t>
            </a:r>
            <a:r>
              <a:rPr lang="ka-GE" dirty="0" err="1"/>
              <a:t>to</a:t>
            </a:r>
            <a:r>
              <a:rPr lang="ka-GE" dirty="0"/>
              <a:t> </a:t>
            </a:r>
            <a:r>
              <a:rPr lang="ka-GE" dirty="0" err="1"/>
              <a:t>notify</a:t>
            </a:r>
            <a:r>
              <a:rPr lang="ka-GE" dirty="0"/>
              <a:t> </a:t>
            </a:r>
            <a:r>
              <a:rPr lang="ka-GE" dirty="0" err="1"/>
              <a:t>the</a:t>
            </a:r>
            <a:r>
              <a:rPr lang="ka-GE" dirty="0"/>
              <a:t> </a:t>
            </a:r>
            <a:r>
              <a:rPr lang="ka-GE" dirty="0" err="1"/>
              <a:t>State</a:t>
            </a:r>
            <a:r>
              <a:rPr lang="ka-GE" dirty="0"/>
              <a:t> </a:t>
            </a:r>
            <a:r>
              <a:rPr lang="ka-GE" dirty="0" err="1"/>
              <a:t>Social</a:t>
            </a:r>
            <a:r>
              <a:rPr lang="ka-GE" dirty="0"/>
              <a:t> </a:t>
            </a:r>
            <a:r>
              <a:rPr lang="ka-GE" dirty="0" err="1"/>
              <a:t>Agency</a:t>
            </a:r>
            <a:r>
              <a:rPr lang="ka-GE" dirty="0"/>
              <a:t> </a:t>
            </a:r>
            <a:r>
              <a:rPr lang="ka-GE" dirty="0" err="1"/>
              <a:t>and</a:t>
            </a:r>
            <a:r>
              <a:rPr lang="ka-GE" dirty="0"/>
              <a:t> </a:t>
            </a:r>
            <a:r>
              <a:rPr lang="ka-GE" dirty="0" err="1"/>
              <a:t>discuss</a:t>
            </a:r>
            <a:r>
              <a:rPr lang="ka-GE" dirty="0"/>
              <a:t> </a:t>
            </a:r>
            <a:r>
              <a:rPr lang="ka-GE" dirty="0" err="1"/>
              <a:t>further</a:t>
            </a:r>
            <a:r>
              <a:rPr lang="ka-GE" dirty="0"/>
              <a:t> </a:t>
            </a:r>
            <a:r>
              <a:rPr lang="ka-GE" dirty="0" err="1"/>
              <a:t>steps</a:t>
            </a:r>
            <a:r>
              <a:rPr lang="ka-GE" dirty="0"/>
              <a:t>. </a:t>
            </a:r>
            <a:r>
              <a:rPr lang="ka-GE" dirty="0" err="1"/>
              <a:t>State</a:t>
            </a:r>
            <a:r>
              <a:rPr lang="ka-GE" dirty="0"/>
              <a:t> </a:t>
            </a:r>
            <a:r>
              <a:rPr lang="ka-GE" dirty="0" err="1"/>
              <a:t>Social</a:t>
            </a:r>
            <a:r>
              <a:rPr lang="ka-GE" dirty="0"/>
              <a:t> </a:t>
            </a:r>
            <a:r>
              <a:rPr lang="ka-GE" dirty="0" err="1"/>
              <a:t>Agency</a:t>
            </a:r>
            <a:r>
              <a:rPr lang="ka-GE" dirty="0"/>
              <a:t> </a:t>
            </a:r>
            <a:r>
              <a:rPr lang="ka-GE" dirty="0" err="1"/>
              <a:t>can</a:t>
            </a:r>
            <a:r>
              <a:rPr lang="ka-GE" dirty="0"/>
              <a:t> </a:t>
            </a:r>
            <a:r>
              <a:rPr lang="ka-GE" dirty="0" err="1"/>
              <a:t>cancel</a:t>
            </a:r>
            <a:r>
              <a:rPr lang="ka-GE" dirty="0"/>
              <a:t> </a:t>
            </a:r>
            <a:r>
              <a:rPr lang="ka-GE" dirty="0" err="1"/>
              <a:t>the</a:t>
            </a:r>
            <a:r>
              <a:rPr lang="ka-GE" dirty="0"/>
              <a:t> </a:t>
            </a:r>
            <a:r>
              <a:rPr lang="ka-GE" dirty="0" err="1"/>
              <a:t>service</a:t>
            </a:r>
            <a:r>
              <a:rPr lang="ka-GE" dirty="0"/>
              <a:t> </a:t>
            </a:r>
            <a:r>
              <a:rPr lang="ka-GE" dirty="0" err="1"/>
              <a:t>if</a:t>
            </a:r>
            <a:r>
              <a:rPr lang="ka-GE" dirty="0"/>
              <a:t> </a:t>
            </a:r>
            <a:r>
              <a:rPr lang="ka-GE" dirty="0" err="1"/>
              <a:t>the</a:t>
            </a:r>
            <a:r>
              <a:rPr lang="ka-GE" dirty="0"/>
              <a:t> </a:t>
            </a:r>
            <a:r>
              <a:rPr lang="ka-GE" dirty="0" err="1"/>
              <a:t>consensus</a:t>
            </a:r>
            <a:r>
              <a:rPr lang="ka-GE" dirty="0"/>
              <a:t> </a:t>
            </a:r>
            <a:r>
              <a:rPr lang="ka-GE" dirty="0" err="1"/>
              <a:t>is</a:t>
            </a:r>
            <a:r>
              <a:rPr lang="ka-GE" dirty="0"/>
              <a:t> </a:t>
            </a:r>
            <a:r>
              <a:rPr lang="ka-GE" dirty="0" err="1"/>
              <a:t>not</a:t>
            </a:r>
            <a:r>
              <a:rPr lang="ka-GE" dirty="0"/>
              <a:t> </a:t>
            </a:r>
            <a:r>
              <a:rPr lang="ka-GE" dirty="0" err="1"/>
              <a:t>met</a:t>
            </a:r>
            <a:r>
              <a:rPr lang="ka-GE" dirty="0"/>
              <a:t> </a:t>
            </a:r>
            <a:r>
              <a:rPr lang="ka-GE" dirty="0" err="1"/>
              <a:t>with</a:t>
            </a:r>
            <a:r>
              <a:rPr lang="ka-GE" dirty="0"/>
              <a:t> </a:t>
            </a:r>
            <a:r>
              <a:rPr lang="en-US" dirty="0"/>
              <a:t>the </a:t>
            </a:r>
            <a:r>
              <a:rPr lang="ka-GE" dirty="0" err="1"/>
              <a:t>family</a:t>
            </a:r>
            <a:r>
              <a:rPr lang="ka-GE" dirty="0"/>
              <a:t>). </a:t>
            </a:r>
            <a:endParaRPr lang="en-US" dirty="0"/>
          </a:p>
          <a:p>
            <a:pPr marL="452438" indent="-452438">
              <a:lnSpc>
                <a:spcPct val="170000"/>
              </a:lnSpc>
              <a:buFont typeface="Wingdings" panose="05000000000000000000" pitchFamily="2" charset="2"/>
              <a:buChar char="ü"/>
            </a:pPr>
            <a:r>
              <a:rPr lang="en-US" dirty="0"/>
              <a:t>If agreement is achieved with the family and informed consent is signed, from the next visit attendance of</a:t>
            </a:r>
            <a:r>
              <a:rPr lang="ka-GE" dirty="0"/>
              <a:t> </a:t>
            </a:r>
            <a:r>
              <a:rPr lang="en-US" dirty="0"/>
              <a:t>main caregiver is required (mother, father, grandparent, nanny, kindergarten's caregiver)</a:t>
            </a:r>
            <a:r>
              <a:rPr lang="ka-GE" dirty="0"/>
              <a:t>; </a:t>
            </a:r>
            <a:r>
              <a:rPr lang="ka-GE" dirty="0" err="1"/>
              <a:t>this</a:t>
            </a:r>
            <a:r>
              <a:rPr lang="ka-GE" dirty="0"/>
              <a:t> </a:t>
            </a:r>
            <a:r>
              <a:rPr lang="ka-GE" dirty="0" err="1"/>
              <a:t>condition</a:t>
            </a:r>
            <a:r>
              <a:rPr lang="ka-GE" dirty="0"/>
              <a:t> </a:t>
            </a:r>
            <a:r>
              <a:rPr lang="ka-GE" dirty="0" err="1"/>
              <a:t>must</a:t>
            </a:r>
            <a:r>
              <a:rPr lang="ka-GE" dirty="0"/>
              <a:t> </a:t>
            </a:r>
            <a:r>
              <a:rPr lang="ka-GE" dirty="0" err="1"/>
              <a:t>be</a:t>
            </a:r>
            <a:r>
              <a:rPr lang="ka-GE" dirty="0"/>
              <a:t> </a:t>
            </a:r>
            <a:r>
              <a:rPr lang="ka-GE" dirty="0" err="1"/>
              <a:t>agreed</a:t>
            </a:r>
            <a:r>
              <a:rPr lang="ka-GE" dirty="0"/>
              <a:t> </a:t>
            </a:r>
            <a:r>
              <a:rPr lang="ka-GE" dirty="0" err="1"/>
              <a:t>upon</a:t>
            </a:r>
            <a:r>
              <a:rPr lang="ka-GE" dirty="0"/>
              <a:t> </a:t>
            </a:r>
            <a:r>
              <a:rPr lang="ka-GE" dirty="0" err="1"/>
              <a:t>in</a:t>
            </a:r>
            <a:r>
              <a:rPr lang="ka-GE" dirty="0"/>
              <a:t> </a:t>
            </a:r>
            <a:r>
              <a:rPr lang="ka-GE" dirty="0" err="1"/>
              <a:t>advance</a:t>
            </a:r>
            <a:r>
              <a:rPr lang="ka-GE" dirty="0"/>
              <a:t> </a:t>
            </a:r>
            <a:r>
              <a:rPr lang="ka-GE" dirty="0" err="1"/>
              <a:t>meeting</a:t>
            </a:r>
            <a:r>
              <a:rPr lang="ka-GE" dirty="0"/>
              <a:t> </a:t>
            </a:r>
            <a:r>
              <a:rPr lang="ka-GE" dirty="0" err="1"/>
              <a:t>or</a:t>
            </a:r>
            <a:r>
              <a:rPr lang="ka-GE" dirty="0"/>
              <a:t> </a:t>
            </a:r>
            <a:r>
              <a:rPr lang="ka-GE" dirty="0" err="1"/>
              <a:t>by</a:t>
            </a:r>
            <a:r>
              <a:rPr lang="ka-GE" dirty="0"/>
              <a:t> </a:t>
            </a:r>
            <a:r>
              <a:rPr lang="ka-GE" dirty="0" err="1"/>
              <a:t>phone</a:t>
            </a:r>
            <a:r>
              <a:rPr lang="ka-GE" dirty="0"/>
              <a:t>.</a:t>
            </a:r>
            <a:endParaRPr lang="en-US" dirty="0"/>
          </a:p>
          <a:p>
            <a:pPr marL="452438" indent="-452438">
              <a:lnSpc>
                <a:spcPct val="170000"/>
              </a:lnSpc>
              <a:buFont typeface="Wingdings" panose="05000000000000000000" pitchFamily="2" charset="2"/>
              <a:buChar char="ü"/>
            </a:pPr>
            <a:r>
              <a:rPr lang="en-US" dirty="0"/>
              <a:t>Main caregiver and ECI specialist agree the service schedule:</a:t>
            </a:r>
            <a:r>
              <a:rPr lang="ka-GE" dirty="0"/>
              <a:t> </a:t>
            </a:r>
            <a:r>
              <a:rPr lang="ka-GE" dirty="0" err="1"/>
              <a:t>when</a:t>
            </a:r>
            <a:r>
              <a:rPr lang="ka-GE" dirty="0"/>
              <a:t>, </a:t>
            </a:r>
            <a:r>
              <a:rPr lang="ka-GE" dirty="0" err="1"/>
              <a:t>how</a:t>
            </a:r>
            <a:r>
              <a:rPr lang="ka-GE" dirty="0"/>
              <a:t> </a:t>
            </a:r>
            <a:r>
              <a:rPr lang="ka-GE" dirty="0" err="1"/>
              <a:t>many</a:t>
            </a:r>
            <a:r>
              <a:rPr lang="ka-GE" dirty="0"/>
              <a:t> </a:t>
            </a:r>
            <a:r>
              <a:rPr lang="ka-GE" dirty="0" err="1"/>
              <a:t>times</a:t>
            </a:r>
            <a:r>
              <a:rPr lang="ka-GE" dirty="0"/>
              <a:t>, </a:t>
            </a:r>
            <a:r>
              <a:rPr lang="en-US" dirty="0"/>
              <a:t>with whom </a:t>
            </a:r>
            <a:r>
              <a:rPr lang="ka-GE" dirty="0" err="1"/>
              <a:t>and</a:t>
            </a:r>
            <a:r>
              <a:rPr lang="ka-GE" dirty="0"/>
              <a:t> </a:t>
            </a:r>
            <a:r>
              <a:rPr lang="ka-GE" dirty="0" err="1"/>
              <a:t>wher</a:t>
            </a:r>
            <a:r>
              <a:rPr lang="en-US" dirty="0"/>
              <a:t>e</a:t>
            </a:r>
            <a:r>
              <a:rPr lang="ka-GE" dirty="0"/>
              <a:t> </a:t>
            </a:r>
            <a:r>
              <a:rPr lang="en-US" dirty="0"/>
              <a:t>the intervention should be delivered (</a:t>
            </a:r>
            <a:r>
              <a:rPr lang="ka-GE" dirty="0" err="1"/>
              <a:t>in</a:t>
            </a:r>
            <a:r>
              <a:rPr lang="ka-GE" dirty="0"/>
              <a:t> </a:t>
            </a:r>
            <a:r>
              <a:rPr lang="ka-GE" dirty="0" err="1"/>
              <a:t>kindergarten</a:t>
            </a:r>
            <a:r>
              <a:rPr lang="ka-GE" dirty="0"/>
              <a:t>, </a:t>
            </a:r>
            <a:r>
              <a:rPr lang="ka-GE" dirty="0" err="1"/>
              <a:t>at</a:t>
            </a:r>
            <a:r>
              <a:rPr lang="ka-GE" dirty="0"/>
              <a:t> </a:t>
            </a:r>
            <a:r>
              <a:rPr lang="ka-GE" dirty="0" err="1"/>
              <a:t>home</a:t>
            </a:r>
            <a:r>
              <a:rPr lang="ka-GE" dirty="0"/>
              <a:t>, </a:t>
            </a:r>
            <a:r>
              <a:rPr lang="ka-GE" dirty="0" err="1"/>
              <a:t>or</a:t>
            </a:r>
            <a:r>
              <a:rPr lang="ka-GE" dirty="0"/>
              <a:t> </a:t>
            </a:r>
            <a:r>
              <a:rPr lang="ka-GE" dirty="0" err="1"/>
              <a:t>in</a:t>
            </a:r>
            <a:r>
              <a:rPr lang="ka-GE" dirty="0"/>
              <a:t> </a:t>
            </a:r>
            <a:r>
              <a:rPr lang="ka-GE" dirty="0" err="1"/>
              <a:t>both</a:t>
            </a:r>
            <a:r>
              <a:rPr lang="ka-GE" dirty="0"/>
              <a:t> </a:t>
            </a:r>
            <a:r>
              <a:rPr lang="ka-GE" dirty="0" err="1"/>
              <a:t>places</a:t>
            </a:r>
            <a:r>
              <a:rPr lang="ka-GE" dirty="0"/>
              <a:t>);</a:t>
            </a:r>
            <a:endParaRPr lang="en-US" dirty="0"/>
          </a:p>
          <a:p>
            <a:pPr marL="452438" indent="-452438">
              <a:lnSpc>
                <a:spcPct val="170000"/>
              </a:lnSpc>
              <a:buFont typeface="Wingdings" panose="05000000000000000000" pitchFamily="2" charset="2"/>
              <a:buChar char="ü"/>
            </a:pPr>
            <a:r>
              <a:rPr lang="ka-GE" dirty="0" err="1"/>
              <a:t>An</a:t>
            </a:r>
            <a:r>
              <a:rPr lang="ka-GE" dirty="0"/>
              <a:t> </a:t>
            </a:r>
            <a:r>
              <a:rPr lang="en-US" dirty="0"/>
              <a:t>formal, written </a:t>
            </a:r>
            <a:r>
              <a:rPr lang="ka-GE" dirty="0" err="1"/>
              <a:t>in</a:t>
            </a:r>
            <a:r>
              <a:rPr lang="en-US" dirty="0"/>
              <a:t>formed </a:t>
            </a:r>
            <a:r>
              <a:rPr lang="ka-GE" dirty="0" err="1"/>
              <a:t>cons</a:t>
            </a:r>
            <a:r>
              <a:rPr lang="en-US" dirty="0"/>
              <a:t>c</a:t>
            </a:r>
            <a:r>
              <a:rPr lang="ka-GE" dirty="0" err="1"/>
              <a:t>nt</a:t>
            </a:r>
            <a:r>
              <a:rPr lang="ka-GE" dirty="0"/>
              <a:t>/</a:t>
            </a:r>
            <a:r>
              <a:rPr lang="ka-GE" dirty="0" err="1"/>
              <a:t>agreement</a:t>
            </a:r>
            <a:r>
              <a:rPr lang="ka-GE" dirty="0"/>
              <a:t> </a:t>
            </a:r>
            <a:r>
              <a:rPr lang="ka-GE" dirty="0" err="1"/>
              <a:t>is</a:t>
            </a:r>
            <a:r>
              <a:rPr lang="ka-GE" dirty="0"/>
              <a:t> </a:t>
            </a:r>
            <a:r>
              <a:rPr lang="ka-GE" dirty="0" err="1"/>
              <a:t>signed</a:t>
            </a:r>
            <a:r>
              <a:rPr lang="ka-GE" dirty="0"/>
              <a:t>; </a:t>
            </a:r>
            <a:endParaRPr lang="en-US" dirty="0"/>
          </a:p>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3</a:t>
            </a:fld>
            <a:endParaRPr lang="en-BE"/>
          </a:p>
        </p:txBody>
      </p:sp>
    </p:spTree>
    <p:extLst>
      <p:ext uri="{BB962C8B-B14F-4D97-AF65-F5344CB8AC3E}">
        <p14:creationId xmlns:p14="http://schemas.microsoft.com/office/powerpoint/2010/main" val="988435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21</a:t>
            </a:fld>
            <a:endParaRPr lang="en-BE"/>
          </a:p>
        </p:txBody>
      </p:sp>
    </p:spTree>
    <p:extLst>
      <p:ext uri="{BB962C8B-B14F-4D97-AF65-F5344CB8AC3E}">
        <p14:creationId xmlns:p14="http://schemas.microsoft.com/office/powerpoint/2010/main" val="3541910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22</a:t>
            </a:fld>
            <a:endParaRPr lang="en-BE"/>
          </a:p>
        </p:txBody>
      </p:sp>
    </p:spTree>
    <p:extLst>
      <p:ext uri="{BB962C8B-B14F-4D97-AF65-F5344CB8AC3E}">
        <p14:creationId xmlns:p14="http://schemas.microsoft.com/office/powerpoint/2010/main" val="1590583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23</a:t>
            </a:fld>
            <a:endParaRPr lang="en-BE"/>
          </a:p>
        </p:txBody>
      </p:sp>
    </p:spTree>
    <p:extLst>
      <p:ext uri="{BB962C8B-B14F-4D97-AF65-F5344CB8AC3E}">
        <p14:creationId xmlns:p14="http://schemas.microsoft.com/office/powerpoint/2010/main" val="2950655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24</a:t>
            </a:fld>
            <a:endParaRPr lang="en-BE"/>
          </a:p>
        </p:txBody>
      </p:sp>
    </p:spTree>
    <p:extLst>
      <p:ext uri="{BB962C8B-B14F-4D97-AF65-F5344CB8AC3E}">
        <p14:creationId xmlns:p14="http://schemas.microsoft.com/office/powerpoint/2010/main" val="1277542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25</a:t>
            </a:fld>
            <a:endParaRPr lang="en-BE"/>
          </a:p>
        </p:txBody>
      </p:sp>
    </p:spTree>
    <p:extLst>
      <p:ext uri="{BB962C8B-B14F-4D97-AF65-F5344CB8AC3E}">
        <p14:creationId xmlns:p14="http://schemas.microsoft.com/office/powerpoint/2010/main" val="130999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26</a:t>
            </a:fld>
            <a:endParaRPr lang="en-BE"/>
          </a:p>
        </p:txBody>
      </p:sp>
    </p:spTree>
    <p:extLst>
      <p:ext uri="{BB962C8B-B14F-4D97-AF65-F5344CB8AC3E}">
        <p14:creationId xmlns:p14="http://schemas.microsoft.com/office/powerpoint/2010/main" val="2441574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27</a:t>
            </a:fld>
            <a:endParaRPr lang="en-BE"/>
          </a:p>
        </p:txBody>
      </p:sp>
    </p:spTree>
    <p:extLst>
      <p:ext uri="{BB962C8B-B14F-4D97-AF65-F5344CB8AC3E}">
        <p14:creationId xmlns:p14="http://schemas.microsoft.com/office/powerpoint/2010/main" val="3122093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28</a:t>
            </a:fld>
            <a:endParaRPr lang="en-BE"/>
          </a:p>
        </p:txBody>
      </p:sp>
    </p:spTree>
    <p:extLst>
      <p:ext uri="{BB962C8B-B14F-4D97-AF65-F5344CB8AC3E}">
        <p14:creationId xmlns:p14="http://schemas.microsoft.com/office/powerpoint/2010/main" val="967368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29</a:t>
            </a:fld>
            <a:endParaRPr lang="en-BE"/>
          </a:p>
        </p:txBody>
      </p:sp>
    </p:spTree>
    <p:extLst>
      <p:ext uri="{BB962C8B-B14F-4D97-AF65-F5344CB8AC3E}">
        <p14:creationId xmlns:p14="http://schemas.microsoft.com/office/powerpoint/2010/main" val="16409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30</a:t>
            </a:fld>
            <a:endParaRPr lang="en-BE"/>
          </a:p>
        </p:txBody>
      </p:sp>
    </p:spTree>
    <p:extLst>
      <p:ext uri="{BB962C8B-B14F-4D97-AF65-F5344CB8AC3E}">
        <p14:creationId xmlns:p14="http://schemas.microsoft.com/office/powerpoint/2010/main" val="119671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4</a:t>
            </a:fld>
            <a:endParaRPr lang="en-BE"/>
          </a:p>
        </p:txBody>
      </p:sp>
    </p:spTree>
    <p:extLst>
      <p:ext uri="{BB962C8B-B14F-4D97-AF65-F5344CB8AC3E}">
        <p14:creationId xmlns:p14="http://schemas.microsoft.com/office/powerpoint/2010/main" val="3435031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31</a:t>
            </a:fld>
            <a:endParaRPr lang="en-BE"/>
          </a:p>
        </p:txBody>
      </p:sp>
    </p:spTree>
    <p:extLst>
      <p:ext uri="{BB962C8B-B14F-4D97-AF65-F5344CB8AC3E}">
        <p14:creationId xmlns:p14="http://schemas.microsoft.com/office/powerpoint/2010/main" val="2233889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5</a:t>
            </a:fld>
            <a:endParaRPr lang="en-BE"/>
          </a:p>
        </p:txBody>
      </p:sp>
    </p:spTree>
    <p:extLst>
      <p:ext uri="{BB962C8B-B14F-4D97-AF65-F5344CB8AC3E}">
        <p14:creationId xmlns:p14="http://schemas.microsoft.com/office/powerpoint/2010/main" val="3881389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6</a:t>
            </a:fld>
            <a:endParaRPr lang="en-BE"/>
          </a:p>
        </p:txBody>
      </p:sp>
    </p:spTree>
    <p:extLst>
      <p:ext uri="{BB962C8B-B14F-4D97-AF65-F5344CB8AC3E}">
        <p14:creationId xmlns:p14="http://schemas.microsoft.com/office/powerpoint/2010/main" val="198779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7</a:t>
            </a:fld>
            <a:endParaRPr lang="en-BE"/>
          </a:p>
        </p:txBody>
      </p:sp>
    </p:spTree>
    <p:extLst>
      <p:ext uri="{BB962C8B-B14F-4D97-AF65-F5344CB8AC3E}">
        <p14:creationId xmlns:p14="http://schemas.microsoft.com/office/powerpoint/2010/main" val="877286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8</a:t>
            </a:fld>
            <a:endParaRPr lang="en-BE"/>
          </a:p>
        </p:txBody>
      </p:sp>
    </p:spTree>
    <p:extLst>
      <p:ext uri="{BB962C8B-B14F-4D97-AF65-F5344CB8AC3E}">
        <p14:creationId xmlns:p14="http://schemas.microsoft.com/office/powerpoint/2010/main" val="988435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9</a:t>
            </a:fld>
            <a:endParaRPr lang="en-BE"/>
          </a:p>
        </p:txBody>
      </p:sp>
    </p:spTree>
    <p:extLst>
      <p:ext uri="{BB962C8B-B14F-4D97-AF65-F5344CB8AC3E}">
        <p14:creationId xmlns:p14="http://schemas.microsoft.com/office/powerpoint/2010/main" val="342293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ka-GE" dirty="0"/>
          </a:p>
        </p:txBody>
      </p:sp>
      <p:sp>
        <p:nvSpPr>
          <p:cNvPr id="4" name="Θέση αριθμού διαφάνειας 3"/>
          <p:cNvSpPr>
            <a:spLocks noGrp="1"/>
          </p:cNvSpPr>
          <p:nvPr>
            <p:ph type="sldNum" sz="quarter" idx="5"/>
          </p:nvPr>
        </p:nvSpPr>
        <p:spPr/>
        <p:txBody>
          <a:bodyPr/>
          <a:lstStyle/>
          <a:p>
            <a:fld id="{0E29E2F0-7B52-4669-B576-0A93F6499927}" type="slidenum">
              <a:rPr lang="en-BE" smtClean="0"/>
              <a:t>10</a:t>
            </a:fld>
            <a:endParaRPr lang="en-BE"/>
          </a:p>
        </p:txBody>
      </p:sp>
    </p:spTree>
    <p:extLst>
      <p:ext uri="{BB962C8B-B14F-4D97-AF65-F5344CB8AC3E}">
        <p14:creationId xmlns:p14="http://schemas.microsoft.com/office/powerpoint/2010/main" val="3082402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E12D-EF80-494E-B787-72F1806DB6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CDC23073-3C1F-41C0-BC3F-F6549C527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EAA67420-3E1E-4A39-99A5-546F7279D0E8}"/>
              </a:ext>
            </a:extLst>
          </p:cNvPr>
          <p:cNvSpPr>
            <a:spLocks noGrp="1"/>
          </p:cNvSpPr>
          <p:nvPr>
            <p:ph type="dt" sz="half" idx="10"/>
          </p:nvPr>
        </p:nvSpPr>
        <p:spPr/>
        <p:txBody>
          <a:bodyPr/>
          <a:lstStyle/>
          <a:p>
            <a:fld id="{7E655E01-6774-8443-BAA3-6B9FAB46A0CE}" type="datetime1">
              <a:rPr lang="en-US" smtClean="0"/>
              <a:t>6/28/2022</a:t>
            </a:fld>
            <a:endParaRPr lang="en-BE"/>
          </a:p>
        </p:txBody>
      </p:sp>
      <p:sp>
        <p:nvSpPr>
          <p:cNvPr id="5" name="Footer Placeholder 4">
            <a:extLst>
              <a:ext uri="{FF2B5EF4-FFF2-40B4-BE49-F238E27FC236}">
                <a16:creationId xmlns:a16="http://schemas.microsoft.com/office/drawing/2014/main" id="{84A17047-71B9-430A-9BC1-40D5C4A3D87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816A9DB-7233-4EB7-9351-A53FE79A8B95}"/>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350170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0968-F8FD-4E78-8F9C-56BF55A84421}"/>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172D1427-4A3A-46CA-939D-9C56550ED2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D06B8F48-F271-476D-89F6-B26B2C4C0465}"/>
              </a:ext>
            </a:extLst>
          </p:cNvPr>
          <p:cNvSpPr>
            <a:spLocks noGrp="1"/>
          </p:cNvSpPr>
          <p:nvPr>
            <p:ph type="dt" sz="half" idx="10"/>
          </p:nvPr>
        </p:nvSpPr>
        <p:spPr/>
        <p:txBody>
          <a:bodyPr/>
          <a:lstStyle/>
          <a:p>
            <a:fld id="{B1593DE8-C633-F240-BAA3-AEA3B982093E}" type="datetime1">
              <a:rPr lang="en-US" smtClean="0"/>
              <a:t>6/28/2022</a:t>
            </a:fld>
            <a:endParaRPr lang="en-BE"/>
          </a:p>
        </p:txBody>
      </p:sp>
      <p:sp>
        <p:nvSpPr>
          <p:cNvPr id="5" name="Footer Placeholder 4">
            <a:extLst>
              <a:ext uri="{FF2B5EF4-FFF2-40B4-BE49-F238E27FC236}">
                <a16:creationId xmlns:a16="http://schemas.microsoft.com/office/drawing/2014/main" id="{95862907-D6ED-405C-8655-B57636C96D9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C193DCA-2726-43AA-814A-F41B3693446B}"/>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3279803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1BF530-6392-4CAF-96C2-24CEE92AAE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3E5007D9-0AEB-4650-9386-8E3C2EB7C6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FC30164C-9EA9-4CC5-B6C0-C03FEA162DC7}"/>
              </a:ext>
            </a:extLst>
          </p:cNvPr>
          <p:cNvSpPr>
            <a:spLocks noGrp="1"/>
          </p:cNvSpPr>
          <p:nvPr>
            <p:ph type="dt" sz="half" idx="10"/>
          </p:nvPr>
        </p:nvSpPr>
        <p:spPr/>
        <p:txBody>
          <a:bodyPr/>
          <a:lstStyle/>
          <a:p>
            <a:fld id="{890F6BB0-428F-EA47-BEC4-C7671E49A805}" type="datetime1">
              <a:rPr lang="en-US" smtClean="0"/>
              <a:t>6/28/2022</a:t>
            </a:fld>
            <a:endParaRPr lang="en-BE"/>
          </a:p>
        </p:txBody>
      </p:sp>
      <p:sp>
        <p:nvSpPr>
          <p:cNvPr id="5" name="Footer Placeholder 4">
            <a:extLst>
              <a:ext uri="{FF2B5EF4-FFF2-40B4-BE49-F238E27FC236}">
                <a16:creationId xmlns:a16="http://schemas.microsoft.com/office/drawing/2014/main" id="{A69FD3A2-D98C-435D-A365-6E95F554B59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6FFB473-8953-46FD-BAE0-BBF322309DCA}"/>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129868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030D-132D-4897-85EF-C80A6D6A8526}"/>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1FACC08A-4D11-4BD7-9B58-B0013E54CD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981D30BF-CF6D-41B7-8E3C-47CB1B62116F}"/>
              </a:ext>
            </a:extLst>
          </p:cNvPr>
          <p:cNvSpPr>
            <a:spLocks noGrp="1"/>
          </p:cNvSpPr>
          <p:nvPr>
            <p:ph type="dt" sz="half" idx="10"/>
          </p:nvPr>
        </p:nvSpPr>
        <p:spPr/>
        <p:txBody>
          <a:bodyPr/>
          <a:lstStyle/>
          <a:p>
            <a:fld id="{9A55F103-7086-ED48-A89D-E1B8CDE09019}" type="datetime1">
              <a:rPr lang="en-US" smtClean="0"/>
              <a:t>6/28/2022</a:t>
            </a:fld>
            <a:endParaRPr lang="en-BE"/>
          </a:p>
        </p:txBody>
      </p:sp>
      <p:sp>
        <p:nvSpPr>
          <p:cNvPr id="5" name="Footer Placeholder 4">
            <a:extLst>
              <a:ext uri="{FF2B5EF4-FFF2-40B4-BE49-F238E27FC236}">
                <a16:creationId xmlns:a16="http://schemas.microsoft.com/office/drawing/2014/main" id="{74EFCD5F-DA95-4D42-9BB3-7C206D92B57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1FB4427-53FC-47A3-872F-935D6855DA76}"/>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385013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03B5D-9051-4FF0-9E68-7F089D691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792A02C3-6F5C-45C8-AF1A-66FF0FAF3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7CB058-0FD6-4D19-8D25-876B75DA45FD}"/>
              </a:ext>
            </a:extLst>
          </p:cNvPr>
          <p:cNvSpPr>
            <a:spLocks noGrp="1"/>
          </p:cNvSpPr>
          <p:nvPr>
            <p:ph type="dt" sz="half" idx="10"/>
          </p:nvPr>
        </p:nvSpPr>
        <p:spPr/>
        <p:txBody>
          <a:bodyPr/>
          <a:lstStyle/>
          <a:p>
            <a:fld id="{015CAF94-6748-144C-90E2-77C18BAE6C2B}" type="datetime1">
              <a:rPr lang="en-US" smtClean="0"/>
              <a:t>6/28/2022</a:t>
            </a:fld>
            <a:endParaRPr lang="en-BE"/>
          </a:p>
        </p:txBody>
      </p:sp>
      <p:sp>
        <p:nvSpPr>
          <p:cNvPr id="5" name="Footer Placeholder 4">
            <a:extLst>
              <a:ext uri="{FF2B5EF4-FFF2-40B4-BE49-F238E27FC236}">
                <a16:creationId xmlns:a16="http://schemas.microsoft.com/office/drawing/2014/main" id="{8A37ACEE-152E-436A-A43A-638DD37BA2C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94D4AD62-EE9C-410D-AF69-35720D4E9050}"/>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203517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1F36-8349-4D0C-8191-0754374D3C86}"/>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E13275EC-1799-4C68-80B0-CE2681823A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24671150-5970-4C46-A5C5-6644BE8D44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6AB21350-0959-4308-ACF0-4209F39B279E}"/>
              </a:ext>
            </a:extLst>
          </p:cNvPr>
          <p:cNvSpPr>
            <a:spLocks noGrp="1"/>
          </p:cNvSpPr>
          <p:nvPr>
            <p:ph type="dt" sz="half" idx="10"/>
          </p:nvPr>
        </p:nvSpPr>
        <p:spPr/>
        <p:txBody>
          <a:bodyPr/>
          <a:lstStyle/>
          <a:p>
            <a:fld id="{2CB9584C-3CED-3F48-BA33-6590E881B0E0}" type="datetime1">
              <a:rPr lang="en-US" smtClean="0"/>
              <a:t>6/28/2022</a:t>
            </a:fld>
            <a:endParaRPr lang="en-BE"/>
          </a:p>
        </p:txBody>
      </p:sp>
      <p:sp>
        <p:nvSpPr>
          <p:cNvPr id="6" name="Footer Placeholder 5">
            <a:extLst>
              <a:ext uri="{FF2B5EF4-FFF2-40B4-BE49-F238E27FC236}">
                <a16:creationId xmlns:a16="http://schemas.microsoft.com/office/drawing/2014/main" id="{D013A736-99E8-4529-8E97-5C1B7E2751D6}"/>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89B9A62-CAF9-41A4-B5AF-47505C8C8C47}"/>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210787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0179-6F8C-4802-A7F1-D53316E6088A}"/>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56FDFA16-8BE9-4692-883B-4669048A89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679495-57DC-4D41-85A0-29658DC69D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06C768EE-BC10-4207-88A2-7D52925379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A3B58C-B06C-42AE-ACE9-9DEB04ECA9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68A368D6-0E65-4AD7-ABF6-CD91C8CBC61B}"/>
              </a:ext>
            </a:extLst>
          </p:cNvPr>
          <p:cNvSpPr>
            <a:spLocks noGrp="1"/>
          </p:cNvSpPr>
          <p:nvPr>
            <p:ph type="dt" sz="half" idx="10"/>
          </p:nvPr>
        </p:nvSpPr>
        <p:spPr/>
        <p:txBody>
          <a:bodyPr/>
          <a:lstStyle/>
          <a:p>
            <a:fld id="{1BB8A8C3-D209-1741-9E09-C629E06856C0}" type="datetime1">
              <a:rPr lang="en-US" smtClean="0"/>
              <a:t>6/28/2022</a:t>
            </a:fld>
            <a:endParaRPr lang="en-BE"/>
          </a:p>
        </p:txBody>
      </p:sp>
      <p:sp>
        <p:nvSpPr>
          <p:cNvPr id="8" name="Footer Placeholder 7">
            <a:extLst>
              <a:ext uri="{FF2B5EF4-FFF2-40B4-BE49-F238E27FC236}">
                <a16:creationId xmlns:a16="http://schemas.microsoft.com/office/drawing/2014/main" id="{06C58718-556F-44CD-A0A0-08F05965FA5F}"/>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0D2E84D0-13A9-44C1-BEAF-6AB6E057E185}"/>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332515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171A-1B57-4455-A302-E505CE5C552C}"/>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D3BA7584-1D78-4AF1-A656-36135B8CC661}"/>
              </a:ext>
            </a:extLst>
          </p:cNvPr>
          <p:cNvSpPr>
            <a:spLocks noGrp="1"/>
          </p:cNvSpPr>
          <p:nvPr>
            <p:ph type="dt" sz="half" idx="10"/>
          </p:nvPr>
        </p:nvSpPr>
        <p:spPr/>
        <p:txBody>
          <a:bodyPr/>
          <a:lstStyle/>
          <a:p>
            <a:fld id="{E20C4DB3-80A8-3047-A29B-76A1FC2D491C}" type="datetime1">
              <a:rPr lang="en-US" smtClean="0"/>
              <a:t>6/28/2022</a:t>
            </a:fld>
            <a:endParaRPr lang="en-BE"/>
          </a:p>
        </p:txBody>
      </p:sp>
      <p:sp>
        <p:nvSpPr>
          <p:cNvPr id="4" name="Footer Placeholder 3">
            <a:extLst>
              <a:ext uri="{FF2B5EF4-FFF2-40B4-BE49-F238E27FC236}">
                <a16:creationId xmlns:a16="http://schemas.microsoft.com/office/drawing/2014/main" id="{4069E692-F5DA-49D1-9C18-FD6EE84AC045}"/>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FD1A6B1A-0D72-4E44-BD31-6C5AB8FB7CAE}"/>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3389579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436394-57EE-41FE-962C-1A8E2BC3477A}"/>
              </a:ext>
            </a:extLst>
          </p:cNvPr>
          <p:cNvSpPr>
            <a:spLocks noGrp="1"/>
          </p:cNvSpPr>
          <p:nvPr>
            <p:ph type="dt" sz="half" idx="10"/>
          </p:nvPr>
        </p:nvSpPr>
        <p:spPr/>
        <p:txBody>
          <a:bodyPr/>
          <a:lstStyle/>
          <a:p>
            <a:fld id="{D5A2FD06-066E-6540-954F-BD4EB8995E96}" type="datetime1">
              <a:rPr lang="en-US" smtClean="0"/>
              <a:t>6/28/2022</a:t>
            </a:fld>
            <a:endParaRPr lang="en-BE"/>
          </a:p>
        </p:txBody>
      </p:sp>
      <p:sp>
        <p:nvSpPr>
          <p:cNvPr id="3" name="Footer Placeholder 2">
            <a:extLst>
              <a:ext uri="{FF2B5EF4-FFF2-40B4-BE49-F238E27FC236}">
                <a16:creationId xmlns:a16="http://schemas.microsoft.com/office/drawing/2014/main" id="{C9E6C96C-7AB7-4882-BFFB-2E782F19785A}"/>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F015AB61-A858-4E2C-B2D4-9DA01708ED18}"/>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1455815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6E87A-A9E4-419C-AD53-96612E5701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9E102F00-F8DB-41CA-9025-F8E9752A9E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92C428D1-6977-4667-B9B1-FDE3B436B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8728C9-83DD-4F9D-BDA2-ACF6E25BE994}"/>
              </a:ext>
            </a:extLst>
          </p:cNvPr>
          <p:cNvSpPr>
            <a:spLocks noGrp="1"/>
          </p:cNvSpPr>
          <p:nvPr>
            <p:ph type="dt" sz="half" idx="10"/>
          </p:nvPr>
        </p:nvSpPr>
        <p:spPr/>
        <p:txBody>
          <a:bodyPr/>
          <a:lstStyle/>
          <a:p>
            <a:fld id="{6069DB59-8C76-0A47-922D-E6222746652F}" type="datetime1">
              <a:rPr lang="en-US" smtClean="0"/>
              <a:t>6/28/2022</a:t>
            </a:fld>
            <a:endParaRPr lang="en-BE"/>
          </a:p>
        </p:txBody>
      </p:sp>
      <p:sp>
        <p:nvSpPr>
          <p:cNvPr id="6" name="Footer Placeholder 5">
            <a:extLst>
              <a:ext uri="{FF2B5EF4-FFF2-40B4-BE49-F238E27FC236}">
                <a16:creationId xmlns:a16="http://schemas.microsoft.com/office/drawing/2014/main" id="{54D63196-DB29-4F73-A647-9625359F0488}"/>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7D63C3F3-CC8A-4A06-AC8A-A13609E52CBC}"/>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128595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78507-FC9B-4AA8-9624-1FB806B6ED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AAE32B9E-E2D0-44E5-853C-1C26BA9E0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90092EA4-DCC8-4A5B-A13E-B2DED1C4D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14ADA6-A22F-4F2E-A65B-D72B705BC606}"/>
              </a:ext>
            </a:extLst>
          </p:cNvPr>
          <p:cNvSpPr>
            <a:spLocks noGrp="1"/>
          </p:cNvSpPr>
          <p:nvPr>
            <p:ph type="dt" sz="half" idx="10"/>
          </p:nvPr>
        </p:nvSpPr>
        <p:spPr/>
        <p:txBody>
          <a:bodyPr/>
          <a:lstStyle/>
          <a:p>
            <a:fld id="{2E2091A1-95EC-B344-A2C6-8F3C3EF619AA}" type="datetime1">
              <a:rPr lang="en-US" smtClean="0"/>
              <a:t>6/28/2022</a:t>
            </a:fld>
            <a:endParaRPr lang="en-BE"/>
          </a:p>
        </p:txBody>
      </p:sp>
      <p:sp>
        <p:nvSpPr>
          <p:cNvPr id="6" name="Footer Placeholder 5">
            <a:extLst>
              <a:ext uri="{FF2B5EF4-FFF2-40B4-BE49-F238E27FC236}">
                <a16:creationId xmlns:a16="http://schemas.microsoft.com/office/drawing/2014/main" id="{1E5ACD19-91C4-4535-AF21-0789707D61CF}"/>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9F47942-4B86-461A-B270-7C8BC36F66BE}"/>
              </a:ext>
            </a:extLst>
          </p:cNvPr>
          <p:cNvSpPr>
            <a:spLocks noGrp="1"/>
          </p:cNvSpPr>
          <p:nvPr>
            <p:ph type="sldNum" sz="quarter" idx="12"/>
          </p:nvPr>
        </p:nvSpPr>
        <p:spPr/>
        <p:txBody>
          <a:bodyPr/>
          <a:lstStyle/>
          <a:p>
            <a:fld id="{26A003D0-92C7-48A9-9E81-4C2AD6C12F89}" type="slidenum">
              <a:rPr lang="en-BE" smtClean="0"/>
              <a:t>‹#›</a:t>
            </a:fld>
            <a:endParaRPr lang="en-BE"/>
          </a:p>
        </p:txBody>
      </p:sp>
    </p:spTree>
    <p:extLst>
      <p:ext uri="{BB962C8B-B14F-4D97-AF65-F5344CB8AC3E}">
        <p14:creationId xmlns:p14="http://schemas.microsoft.com/office/powerpoint/2010/main" val="180373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4D7A25-129A-49EF-A8BE-971CEA0728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ECFE29C4-CC26-4A30-A2CD-AC542E3B45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E61A983C-FEF9-4722-8151-032438CDCF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F10B7-089E-C04B-AF1A-76BE1D9519C8}" type="datetime1">
              <a:rPr lang="en-US" smtClean="0"/>
              <a:t>6/28/2022</a:t>
            </a:fld>
            <a:endParaRPr lang="en-BE"/>
          </a:p>
        </p:txBody>
      </p:sp>
      <p:sp>
        <p:nvSpPr>
          <p:cNvPr id="5" name="Footer Placeholder 4">
            <a:extLst>
              <a:ext uri="{FF2B5EF4-FFF2-40B4-BE49-F238E27FC236}">
                <a16:creationId xmlns:a16="http://schemas.microsoft.com/office/drawing/2014/main" id="{09481B3F-5A47-441D-A7D7-B42B87CF06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035A8D5F-9E18-4BE8-BE9D-B4FA99D61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003D0-92C7-48A9-9E81-4C2AD6C12F89}" type="slidenum">
              <a:rPr lang="en-BE" smtClean="0"/>
              <a:t>‹#›</a:t>
            </a:fld>
            <a:endParaRPr lang="en-BE"/>
          </a:p>
        </p:txBody>
      </p:sp>
    </p:spTree>
    <p:extLst>
      <p:ext uri="{BB962C8B-B14F-4D97-AF65-F5344CB8AC3E}">
        <p14:creationId xmlns:p14="http://schemas.microsoft.com/office/powerpoint/2010/main" val="3946340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0.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34.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png"/><Relationship Id="rId7" Type="http://schemas.openxmlformats.org/officeDocument/2006/relationships/diagramLayout" Target="../diagrams/layou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6.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BD0C368-F196-47B4-8CB8-02EB2F2D3EE8}"/>
              </a:ext>
            </a:extLst>
          </p:cNvPr>
          <p:cNvSpPr txBox="1"/>
          <p:nvPr/>
        </p:nvSpPr>
        <p:spPr>
          <a:xfrm>
            <a:off x="670560" y="313780"/>
            <a:ext cx="10850880" cy="4154984"/>
          </a:xfrm>
          <a:prstGeom prst="rect">
            <a:avLst/>
          </a:prstGeom>
          <a:noFill/>
        </p:spPr>
        <p:txBody>
          <a:bodyPr wrap="square" rtlCol="0">
            <a:spAutoFit/>
          </a:bodyPr>
          <a:lstStyle/>
          <a:p>
            <a:pPr algn="ctr"/>
            <a:r>
              <a:rPr lang="en-US" sz="2000" b="1" dirty="0">
                <a:solidFill>
                  <a:schemeClr val="accent1">
                    <a:lumMod val="50000"/>
                  </a:schemeClr>
                </a:solidFill>
                <a:effectLst/>
                <a:latin typeface="+mj-lt"/>
                <a:ea typeface="Times New Roman" panose="02020603050405020304" pitchFamily="18" charset="0"/>
                <a:cs typeface="Times New Roman" panose="02020603050405020304" pitchFamily="18" charset="0"/>
              </a:rPr>
              <a:t>Technical Support to implement reforms to support the development of family centred early childhood intervention services in Greece  - ECI Greece</a:t>
            </a:r>
          </a:p>
          <a:p>
            <a:pPr algn="ctr"/>
            <a:endParaRPr lang="en-US" sz="2000" b="1" dirty="0">
              <a:solidFill>
                <a:schemeClr val="accent5">
                  <a:lumMod val="75000"/>
                </a:schemeClr>
              </a:solidFill>
              <a:latin typeface="+mj-lt"/>
              <a:ea typeface="Times New Roman" panose="02020603050405020304" pitchFamily="18" charset="0"/>
              <a:cs typeface="Times New Roman" panose="02020603050405020304" pitchFamily="18" charset="0"/>
            </a:endParaRPr>
          </a:p>
          <a:p>
            <a:pPr algn="ctr"/>
            <a:r>
              <a:rPr lang="en-US" sz="2000" b="1" dirty="0">
                <a:solidFill>
                  <a:schemeClr val="accent5">
                    <a:lumMod val="75000"/>
                  </a:schemeClr>
                </a:solidFill>
                <a:latin typeface="+mj-lt"/>
                <a:ea typeface="Times New Roman" panose="02020603050405020304" pitchFamily="18" charset="0"/>
                <a:cs typeface="Times New Roman" panose="02020603050405020304" pitchFamily="18" charset="0"/>
              </a:rPr>
              <a:t>Grant Agreement n° 101048313 </a:t>
            </a:r>
            <a:endParaRPr lang="en-US" sz="2000" b="1" dirty="0">
              <a:solidFill>
                <a:schemeClr val="accent5">
                  <a:lumMod val="75000"/>
                </a:schemeClr>
              </a:solidFill>
              <a:effectLst/>
              <a:latin typeface="+mj-lt"/>
              <a:ea typeface="Times New Roman" panose="02020603050405020304" pitchFamily="18" charset="0"/>
              <a:cs typeface="Times New Roman" panose="02020603050405020304" pitchFamily="18" charset="0"/>
            </a:endParaRPr>
          </a:p>
          <a:p>
            <a:endParaRPr lang="en-US" sz="3200" b="1" dirty="0">
              <a:solidFill>
                <a:srgbClr val="595959"/>
              </a:solidFill>
              <a:latin typeface="+mj-lt"/>
              <a:ea typeface="Adobe Fan Heiti Std B" panose="020B0700000000000000" pitchFamily="34" charset="-128"/>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endParaRPr>
          </a:p>
          <a:p>
            <a:pPr algn="ctr"/>
            <a:r>
              <a:rPr lang="en-US" sz="4000">
                <a:solidFill>
                  <a:srgbClr val="FF0000"/>
                </a:solidFill>
              </a:rPr>
              <a:t>PPT 7: Early </a:t>
            </a:r>
            <a:r>
              <a:rPr lang="en-US" sz="4000" dirty="0">
                <a:solidFill>
                  <a:srgbClr val="FF0000"/>
                </a:solidFill>
              </a:rPr>
              <a:t>Childhood Intervention Country models </a:t>
            </a:r>
          </a:p>
          <a:p>
            <a:pPr algn="ctr"/>
            <a:endParaRPr lang="en-BE" sz="1800" dirty="0">
              <a:solidFill>
                <a:srgbClr val="FF0000"/>
              </a:solidFill>
              <a:effectLst/>
              <a:latin typeface="Times New Roman" panose="02020603050405020304" pitchFamily="18" charset="0"/>
              <a:ea typeface="Calibri" panose="020F0502020204030204" pitchFamily="34" charset="0"/>
            </a:endParaRPr>
          </a:p>
          <a:p>
            <a:pPr algn="ctr"/>
            <a:endParaRPr lang="en-US" sz="3600" b="1" dirty="0">
              <a:solidFill>
                <a:srgbClr val="00B0F0"/>
              </a:solidFill>
              <a:latin typeface="+mj-lt"/>
              <a:ea typeface="Adobe Fan Heiti Std B" panose="020B0700000000000000" pitchFamily="34" charset="-128"/>
              <a:cs typeface="Aharoni" panose="02010803020104030203" pitchFamily="2" charset="-79"/>
            </a:endParaRPr>
          </a:p>
        </p:txBody>
      </p:sp>
      <p:pic>
        <p:nvPicPr>
          <p:cNvPr id="15" name="Picture 14" descr="Logo&#10;&#10;Description automatically generated">
            <a:extLst>
              <a:ext uri="{FF2B5EF4-FFF2-40B4-BE49-F238E27FC236}">
                <a16:creationId xmlns:a16="http://schemas.microsoft.com/office/drawing/2014/main" id="{5EBD43A0-13A7-428A-AF81-49DBB2DFA11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944" y="4383769"/>
            <a:ext cx="2929784" cy="2071459"/>
          </a:xfrm>
          <a:prstGeom prst="rect">
            <a:avLst/>
          </a:prstGeom>
        </p:spPr>
      </p:pic>
      <p:pic>
        <p:nvPicPr>
          <p:cNvPr id="8" name="Image" descr="Image">
            <a:extLst>
              <a:ext uri="{FF2B5EF4-FFF2-40B4-BE49-F238E27FC236}">
                <a16:creationId xmlns:a16="http://schemas.microsoft.com/office/drawing/2014/main" id="{5F2A2A20-7F19-4040-BD2D-D4E503EDDD68}"/>
              </a:ext>
            </a:extLst>
          </p:cNvPr>
          <p:cNvPicPr>
            <a:picLocks noChangeAspect="1"/>
          </p:cNvPicPr>
          <p:nvPr/>
        </p:nvPicPr>
        <p:blipFill>
          <a:blip r:embed="rId3"/>
          <a:stretch>
            <a:fillRect/>
          </a:stretch>
        </p:blipFill>
        <p:spPr>
          <a:xfrm>
            <a:off x="8554539" y="2083495"/>
            <a:ext cx="6743700" cy="5306142"/>
          </a:xfrm>
          <a:prstGeom prst="rect">
            <a:avLst/>
          </a:prstGeom>
          <a:ln w="12700">
            <a:miter lim="400000"/>
          </a:ln>
        </p:spPr>
      </p:pic>
      <p:sp>
        <p:nvSpPr>
          <p:cNvPr id="3" name="Slide Number Placeholder 2">
            <a:extLst>
              <a:ext uri="{FF2B5EF4-FFF2-40B4-BE49-F238E27FC236}">
                <a16:creationId xmlns:a16="http://schemas.microsoft.com/office/drawing/2014/main" id="{2E46DA8C-54F6-324F-AB76-0FBB08C83E1E}"/>
              </a:ext>
            </a:extLst>
          </p:cNvPr>
          <p:cNvSpPr>
            <a:spLocks noGrp="1"/>
          </p:cNvSpPr>
          <p:nvPr>
            <p:ph type="sldNum" sz="quarter" idx="12"/>
          </p:nvPr>
        </p:nvSpPr>
        <p:spPr/>
        <p:txBody>
          <a:bodyPr/>
          <a:lstStyle/>
          <a:p>
            <a:fld id="{26A003D0-92C7-48A9-9E81-4C2AD6C12F89}" type="slidenum">
              <a:rPr lang="en-BE" smtClean="0"/>
              <a:t>1</a:t>
            </a:fld>
            <a:endParaRPr lang="en-BE"/>
          </a:p>
        </p:txBody>
      </p:sp>
      <p:pic>
        <p:nvPicPr>
          <p:cNvPr id="9" name="Picture 8">
            <a:extLst>
              <a:ext uri="{FF2B5EF4-FFF2-40B4-BE49-F238E27FC236}">
                <a16:creationId xmlns:a16="http://schemas.microsoft.com/office/drawing/2014/main" id="{B4229B1E-5C68-A4E9-BBEF-E3DE1D0191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1839" y="4736566"/>
            <a:ext cx="1373173" cy="1619784"/>
          </a:xfrm>
          <a:prstGeom prst="rect">
            <a:avLst/>
          </a:prstGeom>
          <a:noFill/>
          <a:ln>
            <a:noFill/>
          </a:ln>
        </p:spPr>
      </p:pic>
    </p:spTree>
    <p:extLst>
      <p:ext uri="{BB962C8B-B14F-4D97-AF65-F5344CB8AC3E}">
        <p14:creationId xmlns:p14="http://schemas.microsoft.com/office/powerpoint/2010/main" val="3604284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953437"/>
            <a:ext cx="2410691" cy="1704443"/>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838200" y="600977"/>
            <a:ext cx="10515600" cy="1325563"/>
          </a:xfrm>
        </p:spPr>
        <p:txBody>
          <a:bodyPr>
            <a:normAutofit/>
          </a:bodyPr>
          <a:lstStyle/>
          <a:p>
            <a:r>
              <a:rPr lang="en-US" b="1" dirty="0">
                <a:solidFill>
                  <a:schemeClr val="accent1"/>
                </a:solidFill>
              </a:rPr>
              <a:t>What is Resilience?</a:t>
            </a:r>
            <a:endParaRPr lang="en-GB"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1013131" y="1431849"/>
            <a:ext cx="10515600" cy="4890441"/>
          </a:xfrm>
        </p:spPr>
        <p:txBody>
          <a:bodyPr>
            <a:noAutofit/>
          </a:bodyPr>
          <a:lstStyle/>
          <a:p>
            <a:pPr marL="0" indent="0">
              <a:lnSpc>
                <a:spcPct val="100000"/>
              </a:lnSpc>
              <a:buNone/>
            </a:pPr>
            <a:endParaRPr lang="en-US" sz="2400" b="1" dirty="0"/>
          </a:p>
          <a:p>
            <a:pPr marL="0" indent="0">
              <a:lnSpc>
                <a:spcPct val="100000"/>
              </a:lnSpc>
              <a:buNone/>
            </a:pPr>
            <a:endParaRPr lang="en-US" sz="2400" b="1" dirty="0"/>
          </a:p>
          <a:p>
            <a:pPr marL="0" indent="0">
              <a:lnSpc>
                <a:spcPct val="100000"/>
              </a:lnSpc>
              <a:buNone/>
            </a:pPr>
            <a:r>
              <a:rPr lang="en-US" sz="2400" b="1" dirty="0"/>
              <a:t>What is resilience: </a:t>
            </a:r>
            <a:r>
              <a:rPr lang="en-US" sz="2400" dirty="0"/>
              <a:t>The product of protective factors or buffers that moderate the negative impact of risk and stress and enable positive adaptation. </a:t>
            </a:r>
            <a:endParaRPr lang="ka-GE" sz="2400" dirty="0"/>
          </a:p>
          <a:p>
            <a:pPr marL="0" indent="0">
              <a:lnSpc>
                <a:spcPct val="100000"/>
              </a:lnSpc>
              <a:buNone/>
            </a:pPr>
            <a:endParaRPr lang="en-US" sz="2400" dirty="0">
              <a:solidFill>
                <a:schemeClr val="tx2">
                  <a:lumMod val="50000"/>
                </a:schemeClr>
              </a:solidFill>
            </a:endParaRPr>
          </a:p>
          <a:p>
            <a:pPr marL="0" indent="0" algn="ctr">
              <a:lnSpc>
                <a:spcPct val="100000"/>
              </a:lnSpc>
              <a:buNone/>
            </a:pPr>
            <a:r>
              <a:rPr lang="en-US" sz="2400" b="1" dirty="0">
                <a:solidFill>
                  <a:schemeClr val="accent4">
                    <a:lumMod val="75000"/>
                  </a:schemeClr>
                </a:solidFill>
                <a:latin typeface="+mj-lt"/>
                <a:ea typeface="+mj-ea"/>
                <a:cs typeface="+mj-cs"/>
              </a:rPr>
              <a:t>Resilient Family = Resilient Child</a:t>
            </a:r>
            <a:endParaRPr lang="en-GB" sz="2400" b="1" dirty="0">
              <a:solidFill>
                <a:schemeClr val="accent4">
                  <a:lumMod val="75000"/>
                </a:schemeClr>
              </a:solidFill>
              <a:latin typeface="+mj-lt"/>
              <a:ea typeface="+mj-ea"/>
              <a:cs typeface="+mj-cs"/>
            </a:endParaRPr>
          </a:p>
        </p:txBody>
      </p:sp>
      <p:sp>
        <p:nvSpPr>
          <p:cNvPr id="2" name="Slide Number Placeholder 1">
            <a:extLst>
              <a:ext uri="{FF2B5EF4-FFF2-40B4-BE49-F238E27FC236}">
                <a16:creationId xmlns:a16="http://schemas.microsoft.com/office/drawing/2014/main" id="{EAF33360-7E0B-0841-822D-4277FCBD68E7}"/>
              </a:ext>
            </a:extLst>
          </p:cNvPr>
          <p:cNvSpPr>
            <a:spLocks noGrp="1"/>
          </p:cNvSpPr>
          <p:nvPr>
            <p:ph type="sldNum" sz="quarter" idx="12"/>
          </p:nvPr>
        </p:nvSpPr>
        <p:spPr/>
        <p:txBody>
          <a:bodyPr/>
          <a:lstStyle/>
          <a:p>
            <a:fld id="{26A003D0-92C7-48A9-9E81-4C2AD6C12F89}" type="slidenum">
              <a:rPr lang="en-BE" smtClean="0"/>
              <a:t>10</a:t>
            </a:fld>
            <a:endParaRPr lang="en-BE"/>
          </a:p>
        </p:txBody>
      </p:sp>
    </p:spTree>
    <p:extLst>
      <p:ext uri="{BB962C8B-B14F-4D97-AF65-F5344CB8AC3E}">
        <p14:creationId xmlns:p14="http://schemas.microsoft.com/office/powerpoint/2010/main" val="392402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6254" y="5298808"/>
            <a:ext cx="2242021" cy="1585187"/>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5"/>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6"/>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838200" y="164691"/>
            <a:ext cx="10515600" cy="1325563"/>
          </a:xfrm>
        </p:spPr>
        <p:txBody>
          <a:bodyPr>
            <a:normAutofit/>
          </a:bodyPr>
          <a:lstStyle/>
          <a:p>
            <a:pPr algn="ctr"/>
            <a:r>
              <a:rPr lang="en-US" sz="3600" b="1" dirty="0">
                <a:solidFill>
                  <a:schemeClr val="accent1"/>
                </a:solidFill>
              </a:rPr>
              <a:t>Interview with parents for Child’s Individual Profile</a:t>
            </a:r>
            <a:br>
              <a:rPr lang="en-US" sz="3600" b="1" dirty="0">
                <a:solidFill>
                  <a:schemeClr val="accent1"/>
                </a:solidFill>
              </a:rPr>
            </a:br>
            <a:r>
              <a:rPr lang="en-US" sz="3600" b="1" dirty="0">
                <a:solidFill>
                  <a:schemeClr val="accent1"/>
                </a:solidFill>
              </a:rPr>
              <a:t>based on Person-Centered Planning</a:t>
            </a:r>
            <a:endParaRPr lang="en-GB" sz="36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838200" y="1802868"/>
            <a:ext cx="10515600" cy="4890441"/>
          </a:xfrm>
        </p:spPr>
        <p:txBody>
          <a:bodyPr>
            <a:noAutofit/>
          </a:bodyPr>
          <a:lstStyle/>
          <a:p>
            <a:pPr marL="0" indent="0">
              <a:buNone/>
            </a:pPr>
            <a:r>
              <a:rPr lang="en-US" sz="2400" b="1" dirty="0">
                <a:solidFill>
                  <a:schemeClr val="accent4">
                    <a:lumMod val="75000"/>
                  </a:schemeClr>
                </a:solidFill>
                <a:latin typeface="+mj-lt"/>
                <a:ea typeface="+mj-ea"/>
                <a:cs typeface="+mj-cs"/>
              </a:rPr>
              <a:t>Five valued Experiences</a:t>
            </a:r>
          </a:p>
          <a:p>
            <a:pPr marL="457200" indent="-457200">
              <a:buFont typeface="+mj-lt"/>
              <a:buAutoNum type="arabicPeriod"/>
            </a:pPr>
            <a:r>
              <a:rPr lang="en-US" sz="2000" b="1" dirty="0">
                <a:solidFill>
                  <a:schemeClr val="tx2">
                    <a:lumMod val="50000"/>
                  </a:schemeClr>
                </a:solidFill>
              </a:rPr>
              <a:t>Dignity</a:t>
            </a:r>
          </a:p>
          <a:p>
            <a:pPr marL="457200" indent="-457200">
              <a:buFont typeface="+mj-lt"/>
              <a:buAutoNum type="arabicPeriod"/>
            </a:pPr>
            <a:r>
              <a:rPr lang="en-US" sz="2000" b="1" dirty="0">
                <a:solidFill>
                  <a:schemeClr val="tx2">
                    <a:lumMod val="50000"/>
                  </a:schemeClr>
                </a:solidFill>
              </a:rPr>
              <a:t>Relationships</a:t>
            </a:r>
          </a:p>
          <a:p>
            <a:pPr marL="457200" indent="-457200">
              <a:buFont typeface="+mj-lt"/>
              <a:buAutoNum type="arabicPeriod"/>
            </a:pPr>
            <a:r>
              <a:rPr lang="en-US" sz="2000" b="1" dirty="0">
                <a:solidFill>
                  <a:schemeClr val="tx2">
                    <a:lumMod val="50000"/>
                  </a:schemeClr>
                </a:solidFill>
              </a:rPr>
              <a:t>Ordinary Places</a:t>
            </a:r>
          </a:p>
          <a:p>
            <a:pPr marL="457200" indent="-457200">
              <a:buFont typeface="+mj-lt"/>
              <a:buAutoNum type="arabicPeriod"/>
            </a:pPr>
            <a:r>
              <a:rPr lang="en-US" sz="2000" b="1" dirty="0">
                <a:solidFill>
                  <a:schemeClr val="tx2">
                    <a:lumMod val="50000"/>
                  </a:schemeClr>
                </a:solidFill>
              </a:rPr>
              <a:t>Choice</a:t>
            </a:r>
          </a:p>
          <a:p>
            <a:pPr marL="457200" indent="-457200">
              <a:buFont typeface="+mj-lt"/>
              <a:buAutoNum type="arabicPeriod"/>
            </a:pPr>
            <a:r>
              <a:rPr lang="en-US" sz="2000" b="1" dirty="0">
                <a:solidFill>
                  <a:schemeClr val="tx2">
                    <a:lumMod val="50000"/>
                  </a:schemeClr>
                </a:solidFill>
              </a:rPr>
              <a:t>Contribution</a:t>
            </a:r>
          </a:p>
          <a:p>
            <a:r>
              <a:rPr lang="en-US" sz="2000" b="1" dirty="0">
                <a:solidFill>
                  <a:schemeClr val="tx2">
                    <a:lumMod val="50000"/>
                  </a:schemeClr>
                </a:solidFill>
              </a:rPr>
              <a:t>Fears</a:t>
            </a:r>
          </a:p>
          <a:p>
            <a:r>
              <a:rPr lang="en-US" sz="2000" b="1" dirty="0">
                <a:solidFill>
                  <a:schemeClr val="tx2">
                    <a:lumMod val="50000"/>
                  </a:schemeClr>
                </a:solidFill>
              </a:rPr>
              <a:t>Like/Doesn’t like</a:t>
            </a:r>
          </a:p>
        </p:txBody>
      </p:sp>
      <p:sp>
        <p:nvSpPr>
          <p:cNvPr id="8" name="Title 1">
            <a:extLst>
              <a:ext uri="{FF2B5EF4-FFF2-40B4-BE49-F238E27FC236}">
                <a16:creationId xmlns:a16="http://schemas.microsoft.com/office/drawing/2014/main" id="{B4575BB0-95F8-4494-8BB8-767BF502E9F4}"/>
              </a:ext>
            </a:extLst>
          </p:cNvPr>
          <p:cNvSpPr txBox="1">
            <a:spLocks/>
          </p:cNvSpPr>
          <p:nvPr/>
        </p:nvSpPr>
        <p:spPr>
          <a:xfrm>
            <a:off x="2598526" y="5399105"/>
            <a:ext cx="11187243" cy="9175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cap="none" baseline="0">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2400" dirty="0">
                <a:solidFill>
                  <a:schemeClr val="accent4">
                    <a:lumMod val="75000"/>
                  </a:schemeClr>
                </a:solidFill>
              </a:rPr>
              <a:t>Interview with parents</a:t>
            </a:r>
          </a:p>
          <a:p>
            <a:r>
              <a:rPr lang="en-US" sz="2400" dirty="0">
                <a:solidFill>
                  <a:schemeClr val="accent4">
                    <a:lumMod val="75000"/>
                  </a:schemeClr>
                </a:solidFill>
              </a:rPr>
              <a:t>Why is it important to create a child’s individual profile?</a:t>
            </a:r>
            <a:endParaRPr lang="ru-RU" sz="2800" dirty="0">
              <a:solidFill>
                <a:schemeClr val="accent4">
                  <a:lumMod val="75000"/>
                </a:schemeClr>
              </a:solidFill>
            </a:endParaRPr>
          </a:p>
        </p:txBody>
      </p:sp>
      <p:pic>
        <p:nvPicPr>
          <p:cNvPr id="9" name="Picture 2" descr="Person Centred Approaches and One Planning">
            <a:extLst>
              <a:ext uri="{FF2B5EF4-FFF2-40B4-BE49-F238E27FC236}">
                <a16:creationId xmlns:a16="http://schemas.microsoft.com/office/drawing/2014/main" id="{B0FF1445-544B-4EFD-BA36-FB3B940DFF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6301" y="1429143"/>
            <a:ext cx="4946955" cy="3470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are and support plan">
            <a:extLst>
              <a:ext uri="{FF2B5EF4-FFF2-40B4-BE49-F238E27FC236}">
                <a16:creationId xmlns:a16="http://schemas.microsoft.com/office/drawing/2014/main" id="{29E30886-29DD-4E88-96AF-19CAA701EF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78171" y="2056443"/>
            <a:ext cx="5426639" cy="309811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7D164F4-4E21-1E44-A85F-B4F26B3046ED}"/>
              </a:ext>
            </a:extLst>
          </p:cNvPr>
          <p:cNvSpPr>
            <a:spLocks noGrp="1"/>
          </p:cNvSpPr>
          <p:nvPr>
            <p:ph type="sldNum" sz="quarter" idx="12"/>
          </p:nvPr>
        </p:nvSpPr>
        <p:spPr/>
        <p:txBody>
          <a:bodyPr/>
          <a:lstStyle/>
          <a:p>
            <a:fld id="{26A003D0-92C7-48A9-9E81-4C2AD6C12F89}" type="slidenum">
              <a:rPr lang="en-BE" smtClean="0"/>
              <a:t>11</a:t>
            </a:fld>
            <a:endParaRPr lang="en-BE"/>
          </a:p>
        </p:txBody>
      </p:sp>
    </p:spTree>
    <p:extLst>
      <p:ext uri="{BB962C8B-B14F-4D97-AF65-F5344CB8AC3E}">
        <p14:creationId xmlns:p14="http://schemas.microsoft.com/office/powerpoint/2010/main" val="290266044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3"/>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4"/>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838200" y="8622"/>
            <a:ext cx="10515600" cy="1325563"/>
          </a:xfrm>
        </p:spPr>
        <p:txBody>
          <a:bodyPr>
            <a:normAutofit/>
          </a:bodyPr>
          <a:lstStyle/>
          <a:p>
            <a:r>
              <a:rPr lang="en-US" sz="4000" b="1" dirty="0">
                <a:solidFill>
                  <a:schemeClr val="accent1"/>
                </a:solidFill>
              </a:rPr>
              <a:t>ECOMAP</a:t>
            </a:r>
            <a:endParaRPr lang="en-GB" sz="4000" b="1" dirty="0">
              <a:solidFill>
                <a:schemeClr val="accent1"/>
              </a:solidFill>
            </a:endParaRPr>
          </a:p>
        </p:txBody>
      </p:sp>
      <p:pic>
        <p:nvPicPr>
          <p:cNvPr id="9" name="Content Placeholder 3">
            <a:extLst>
              <a:ext uri="{FF2B5EF4-FFF2-40B4-BE49-F238E27FC236}">
                <a16:creationId xmlns:a16="http://schemas.microsoft.com/office/drawing/2014/main" id="{A01848B4-36F8-42FD-931E-640A96965029}"/>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0730" y="1171894"/>
            <a:ext cx="8920401" cy="4871929"/>
          </a:xfrm>
          <a:prstGeom prst="rect">
            <a:avLst/>
          </a:prstGeom>
          <a:noFill/>
          <a:ln>
            <a:noFill/>
          </a:ln>
        </p:spPr>
      </p:pic>
      <p:pic>
        <p:nvPicPr>
          <p:cNvPr id="10" name="Picture 9" descr="Logo&#10;&#10;Description automatically generated">
            <a:extLst>
              <a:ext uri="{FF2B5EF4-FFF2-40B4-BE49-F238E27FC236}">
                <a16:creationId xmlns:a16="http://schemas.microsoft.com/office/drawing/2014/main" id="{3D348FF4-4319-47EE-B59E-0A11D8A0FC4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0" y="5276757"/>
            <a:ext cx="2090057" cy="1477743"/>
          </a:xfrm>
          <a:prstGeom prst="rect">
            <a:avLst/>
          </a:prstGeom>
        </p:spPr>
      </p:pic>
      <p:sp>
        <p:nvSpPr>
          <p:cNvPr id="2" name="Slide Number Placeholder 1">
            <a:extLst>
              <a:ext uri="{FF2B5EF4-FFF2-40B4-BE49-F238E27FC236}">
                <a16:creationId xmlns:a16="http://schemas.microsoft.com/office/drawing/2014/main" id="{44149068-5454-1A47-8A7C-F48EFA1F36C3}"/>
              </a:ext>
            </a:extLst>
          </p:cNvPr>
          <p:cNvSpPr>
            <a:spLocks noGrp="1"/>
          </p:cNvSpPr>
          <p:nvPr>
            <p:ph type="sldNum" sz="quarter" idx="12"/>
          </p:nvPr>
        </p:nvSpPr>
        <p:spPr/>
        <p:txBody>
          <a:bodyPr/>
          <a:lstStyle/>
          <a:p>
            <a:fld id="{26A003D0-92C7-48A9-9E81-4C2AD6C12F89}" type="slidenum">
              <a:rPr lang="en-BE" smtClean="0"/>
              <a:t>12</a:t>
            </a:fld>
            <a:endParaRPr lang="en-BE"/>
          </a:p>
        </p:txBody>
      </p:sp>
    </p:spTree>
    <p:extLst>
      <p:ext uri="{BB962C8B-B14F-4D97-AF65-F5344CB8AC3E}">
        <p14:creationId xmlns:p14="http://schemas.microsoft.com/office/powerpoint/2010/main" val="533243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3"/>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4"/>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707571" y="503312"/>
            <a:ext cx="10515600" cy="1325563"/>
          </a:xfrm>
        </p:spPr>
        <p:txBody>
          <a:bodyPr>
            <a:normAutofit/>
          </a:bodyPr>
          <a:lstStyle/>
          <a:p>
            <a:r>
              <a:rPr lang="en-US" sz="4000" b="1" dirty="0">
                <a:solidFill>
                  <a:schemeClr val="accent1"/>
                </a:solidFill>
              </a:rPr>
              <a:t>Ecomap lines - meaning</a:t>
            </a:r>
            <a:endParaRPr lang="en-GB" sz="4000" b="1" dirty="0">
              <a:solidFill>
                <a:schemeClr val="accent1"/>
              </a:solidFill>
            </a:endParaRPr>
          </a:p>
        </p:txBody>
      </p:sp>
      <p:pic>
        <p:nvPicPr>
          <p:cNvPr id="10" name="Picture 9" descr="Logo&#10;&#10;Description automatically generated">
            <a:extLst>
              <a:ext uri="{FF2B5EF4-FFF2-40B4-BE49-F238E27FC236}">
                <a16:creationId xmlns:a16="http://schemas.microsoft.com/office/drawing/2014/main" id="{3D348FF4-4319-47EE-B59E-0A11D8A0FC4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5029126"/>
            <a:ext cx="2303640" cy="1628754"/>
          </a:xfrm>
          <a:prstGeom prst="rect">
            <a:avLst/>
          </a:prstGeom>
        </p:spPr>
      </p:pic>
      <p:pic>
        <p:nvPicPr>
          <p:cNvPr id="8" name="Picture 7">
            <a:extLst>
              <a:ext uri="{FF2B5EF4-FFF2-40B4-BE49-F238E27FC236}">
                <a16:creationId xmlns:a16="http://schemas.microsoft.com/office/drawing/2014/main" id="{2D5AA11B-A3FC-4B95-AA29-5FACB1E9141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56944" y="1828875"/>
            <a:ext cx="7989383" cy="4157232"/>
          </a:xfrm>
          <a:prstGeom prst="rect">
            <a:avLst/>
          </a:prstGeom>
          <a:noFill/>
          <a:ln>
            <a:noFill/>
          </a:ln>
        </p:spPr>
      </p:pic>
      <p:sp>
        <p:nvSpPr>
          <p:cNvPr id="2" name="Slide Number Placeholder 1">
            <a:extLst>
              <a:ext uri="{FF2B5EF4-FFF2-40B4-BE49-F238E27FC236}">
                <a16:creationId xmlns:a16="http://schemas.microsoft.com/office/drawing/2014/main" id="{E97DA5A7-A58A-284D-862F-9CE3D1729983}"/>
              </a:ext>
            </a:extLst>
          </p:cNvPr>
          <p:cNvSpPr>
            <a:spLocks noGrp="1"/>
          </p:cNvSpPr>
          <p:nvPr>
            <p:ph type="sldNum" sz="quarter" idx="12"/>
          </p:nvPr>
        </p:nvSpPr>
        <p:spPr/>
        <p:txBody>
          <a:bodyPr/>
          <a:lstStyle/>
          <a:p>
            <a:fld id="{26A003D0-92C7-48A9-9E81-4C2AD6C12F89}" type="slidenum">
              <a:rPr lang="en-BE" smtClean="0"/>
              <a:t>13</a:t>
            </a:fld>
            <a:endParaRPr lang="en-BE"/>
          </a:p>
        </p:txBody>
      </p:sp>
    </p:spTree>
    <p:extLst>
      <p:ext uri="{BB962C8B-B14F-4D97-AF65-F5344CB8AC3E}">
        <p14:creationId xmlns:p14="http://schemas.microsoft.com/office/powerpoint/2010/main" val="3170178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3"/>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4"/>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541317" y="472213"/>
            <a:ext cx="10515600" cy="1325563"/>
          </a:xfrm>
        </p:spPr>
        <p:txBody>
          <a:bodyPr>
            <a:normAutofit/>
          </a:bodyPr>
          <a:lstStyle/>
          <a:p>
            <a:r>
              <a:rPr lang="en-US" sz="4000" b="1" dirty="0">
                <a:solidFill>
                  <a:schemeClr val="accent1"/>
                </a:solidFill>
              </a:rPr>
              <a:t>Ecomap lines – correct and incorrect</a:t>
            </a:r>
            <a:endParaRPr lang="en-GB" sz="4000" b="1" dirty="0">
              <a:solidFill>
                <a:schemeClr val="accent1"/>
              </a:solidFill>
            </a:endParaRPr>
          </a:p>
        </p:txBody>
      </p:sp>
      <p:pic>
        <p:nvPicPr>
          <p:cNvPr id="10" name="Picture 9" descr="Logo&#10;&#10;Description automatically generated">
            <a:extLst>
              <a:ext uri="{FF2B5EF4-FFF2-40B4-BE49-F238E27FC236}">
                <a16:creationId xmlns:a16="http://schemas.microsoft.com/office/drawing/2014/main" id="{3D348FF4-4319-47EE-B59E-0A11D8A0FC4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5222118"/>
            <a:ext cx="2030681" cy="1435762"/>
          </a:xfrm>
          <a:prstGeom prst="rect">
            <a:avLst/>
          </a:prstGeom>
        </p:spPr>
      </p:pic>
      <p:pic>
        <p:nvPicPr>
          <p:cNvPr id="9" name="Content Placeholder 4">
            <a:extLst>
              <a:ext uri="{FF2B5EF4-FFF2-40B4-BE49-F238E27FC236}">
                <a16:creationId xmlns:a16="http://schemas.microsoft.com/office/drawing/2014/main" id="{EF33E6F3-EB17-4302-AEC3-C55DC417E53D}"/>
              </a:ext>
            </a:extLst>
          </p:cNvPr>
          <p:cNvPicPr>
            <a:picLocks noGrp="1" noChangeAspect="1"/>
          </p:cNvPicPr>
          <p:nvPr>
            <p:ph idx="1"/>
          </p:nvPr>
        </p:nvPicPr>
        <p:blipFill>
          <a:blip r:embed="rId6"/>
          <a:stretch>
            <a:fillRect/>
          </a:stretch>
        </p:blipFill>
        <p:spPr>
          <a:xfrm>
            <a:off x="2436089" y="1555007"/>
            <a:ext cx="7511845" cy="5102873"/>
          </a:xfrm>
          <a:prstGeom prst="rect">
            <a:avLst/>
          </a:prstGeom>
        </p:spPr>
      </p:pic>
      <p:sp>
        <p:nvSpPr>
          <p:cNvPr id="2" name="Slide Number Placeholder 1">
            <a:extLst>
              <a:ext uri="{FF2B5EF4-FFF2-40B4-BE49-F238E27FC236}">
                <a16:creationId xmlns:a16="http://schemas.microsoft.com/office/drawing/2014/main" id="{84F8862F-06AD-F744-80ED-20BBD6F8A9A8}"/>
              </a:ext>
            </a:extLst>
          </p:cNvPr>
          <p:cNvSpPr>
            <a:spLocks noGrp="1"/>
          </p:cNvSpPr>
          <p:nvPr>
            <p:ph type="sldNum" sz="quarter" idx="12"/>
          </p:nvPr>
        </p:nvSpPr>
        <p:spPr/>
        <p:txBody>
          <a:bodyPr/>
          <a:lstStyle/>
          <a:p>
            <a:fld id="{26A003D0-92C7-48A9-9E81-4C2AD6C12F89}" type="slidenum">
              <a:rPr lang="en-BE" smtClean="0"/>
              <a:t>14</a:t>
            </a:fld>
            <a:endParaRPr lang="en-BE"/>
          </a:p>
        </p:txBody>
      </p:sp>
    </p:spTree>
    <p:extLst>
      <p:ext uri="{BB962C8B-B14F-4D97-AF65-F5344CB8AC3E}">
        <p14:creationId xmlns:p14="http://schemas.microsoft.com/office/powerpoint/2010/main" val="2186055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3"/>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4"/>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838200" y="156372"/>
            <a:ext cx="10515600" cy="1325563"/>
          </a:xfrm>
        </p:spPr>
        <p:txBody>
          <a:bodyPr>
            <a:normAutofit/>
          </a:bodyPr>
          <a:lstStyle/>
          <a:p>
            <a:r>
              <a:rPr lang="en-US" sz="4000" b="1" dirty="0">
                <a:solidFill>
                  <a:schemeClr val="accent1"/>
                </a:solidFill>
              </a:rPr>
              <a:t>Ecomap examples</a:t>
            </a:r>
            <a:endParaRPr lang="en-GB" sz="4000" b="1" dirty="0">
              <a:solidFill>
                <a:schemeClr val="accent1"/>
              </a:solidFill>
            </a:endParaRPr>
          </a:p>
        </p:txBody>
      </p:sp>
      <p:pic>
        <p:nvPicPr>
          <p:cNvPr id="11" name="Picture 4" descr="ecomap template 70 | School social work, Social work, Circle map">
            <a:extLst>
              <a:ext uri="{FF2B5EF4-FFF2-40B4-BE49-F238E27FC236}">
                <a16:creationId xmlns:a16="http://schemas.microsoft.com/office/drawing/2014/main" id="{FF06DB5D-C3F5-4D23-83C7-2D15DC4D2F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889" y="1241316"/>
            <a:ext cx="4798141" cy="50277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ow to make an ecomap - YouTube">
            <a:extLst>
              <a:ext uri="{FF2B5EF4-FFF2-40B4-BE49-F238E27FC236}">
                <a16:creationId xmlns:a16="http://schemas.microsoft.com/office/drawing/2014/main" id="{27B370B3-F4A5-4158-8B61-4B8EEAF69DB4}"/>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951983" y="2585884"/>
            <a:ext cx="5782144" cy="32488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Logo&#10;&#10;Description automatically generated">
            <a:extLst>
              <a:ext uri="{FF2B5EF4-FFF2-40B4-BE49-F238E27FC236}">
                <a16:creationId xmlns:a16="http://schemas.microsoft.com/office/drawing/2014/main" id="{0DD9A092-16DB-4702-A988-0F21B47D2DE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923531" y="-193861"/>
            <a:ext cx="2029853" cy="1435177"/>
          </a:xfrm>
          <a:prstGeom prst="rect">
            <a:avLst/>
          </a:prstGeom>
        </p:spPr>
      </p:pic>
      <p:sp>
        <p:nvSpPr>
          <p:cNvPr id="2" name="Slide Number Placeholder 1">
            <a:extLst>
              <a:ext uri="{FF2B5EF4-FFF2-40B4-BE49-F238E27FC236}">
                <a16:creationId xmlns:a16="http://schemas.microsoft.com/office/drawing/2014/main" id="{BA2F0117-B4AB-5340-BB3C-768C90ED66E6}"/>
              </a:ext>
            </a:extLst>
          </p:cNvPr>
          <p:cNvSpPr>
            <a:spLocks noGrp="1"/>
          </p:cNvSpPr>
          <p:nvPr>
            <p:ph type="sldNum" sz="quarter" idx="12"/>
          </p:nvPr>
        </p:nvSpPr>
        <p:spPr/>
        <p:txBody>
          <a:bodyPr/>
          <a:lstStyle/>
          <a:p>
            <a:fld id="{26A003D0-92C7-48A9-9E81-4C2AD6C12F89}" type="slidenum">
              <a:rPr lang="en-BE" smtClean="0"/>
              <a:t>15</a:t>
            </a:fld>
            <a:endParaRPr lang="en-BE"/>
          </a:p>
        </p:txBody>
      </p:sp>
    </p:spTree>
    <p:extLst>
      <p:ext uri="{BB962C8B-B14F-4D97-AF65-F5344CB8AC3E}">
        <p14:creationId xmlns:p14="http://schemas.microsoft.com/office/powerpoint/2010/main" val="3806249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3"/>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4"/>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838200" y="346334"/>
            <a:ext cx="10515600" cy="1325563"/>
          </a:xfrm>
        </p:spPr>
        <p:txBody>
          <a:bodyPr>
            <a:normAutofit/>
          </a:bodyPr>
          <a:lstStyle/>
          <a:p>
            <a:r>
              <a:rPr lang="en-US" sz="4000" b="1" dirty="0">
                <a:solidFill>
                  <a:schemeClr val="accent1"/>
                </a:solidFill>
              </a:rPr>
              <a:t>Ecomap lines – correct and incorrect</a:t>
            </a:r>
            <a:endParaRPr lang="en-GB" sz="4000" b="1" dirty="0">
              <a:solidFill>
                <a:schemeClr val="accent1"/>
              </a:solidFill>
            </a:endParaRPr>
          </a:p>
        </p:txBody>
      </p:sp>
      <p:pic>
        <p:nvPicPr>
          <p:cNvPr id="10" name="Picture 9" descr="Logo&#10;&#10;Description automatically generated">
            <a:extLst>
              <a:ext uri="{FF2B5EF4-FFF2-40B4-BE49-F238E27FC236}">
                <a16:creationId xmlns:a16="http://schemas.microsoft.com/office/drawing/2014/main" id="{3D348FF4-4319-47EE-B59E-0A11D8A0FC4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4637921"/>
            <a:ext cx="2856944" cy="2019959"/>
          </a:xfrm>
          <a:prstGeom prst="rect">
            <a:avLst/>
          </a:prstGeom>
        </p:spPr>
      </p:pic>
      <p:pic>
        <p:nvPicPr>
          <p:cNvPr id="9" name="Content Placeholder 4">
            <a:extLst>
              <a:ext uri="{FF2B5EF4-FFF2-40B4-BE49-F238E27FC236}">
                <a16:creationId xmlns:a16="http://schemas.microsoft.com/office/drawing/2014/main" id="{EF33E6F3-EB17-4302-AEC3-C55DC417E53D}"/>
              </a:ext>
            </a:extLst>
          </p:cNvPr>
          <p:cNvPicPr>
            <a:picLocks noGrp="1" noChangeAspect="1"/>
          </p:cNvPicPr>
          <p:nvPr>
            <p:ph idx="1"/>
          </p:nvPr>
        </p:nvPicPr>
        <p:blipFill>
          <a:blip r:embed="rId6"/>
          <a:stretch>
            <a:fillRect/>
          </a:stretch>
        </p:blipFill>
        <p:spPr>
          <a:xfrm>
            <a:off x="2664940" y="1555007"/>
            <a:ext cx="7511845" cy="5102873"/>
          </a:xfrm>
          <a:prstGeom prst="rect">
            <a:avLst/>
          </a:prstGeom>
        </p:spPr>
      </p:pic>
      <p:sp>
        <p:nvSpPr>
          <p:cNvPr id="2" name="Slide Number Placeholder 1">
            <a:extLst>
              <a:ext uri="{FF2B5EF4-FFF2-40B4-BE49-F238E27FC236}">
                <a16:creationId xmlns:a16="http://schemas.microsoft.com/office/drawing/2014/main" id="{F2C9BDE5-75C4-D948-A079-AFADEF54E444}"/>
              </a:ext>
            </a:extLst>
          </p:cNvPr>
          <p:cNvSpPr>
            <a:spLocks noGrp="1"/>
          </p:cNvSpPr>
          <p:nvPr>
            <p:ph type="sldNum" sz="quarter" idx="12"/>
          </p:nvPr>
        </p:nvSpPr>
        <p:spPr/>
        <p:txBody>
          <a:bodyPr/>
          <a:lstStyle/>
          <a:p>
            <a:fld id="{26A003D0-92C7-48A9-9E81-4C2AD6C12F89}" type="slidenum">
              <a:rPr lang="en-BE" smtClean="0"/>
              <a:t>16</a:t>
            </a:fld>
            <a:endParaRPr lang="en-BE"/>
          </a:p>
        </p:txBody>
      </p:sp>
    </p:spTree>
    <p:extLst>
      <p:ext uri="{BB962C8B-B14F-4D97-AF65-F5344CB8AC3E}">
        <p14:creationId xmlns:p14="http://schemas.microsoft.com/office/powerpoint/2010/main" val="440175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163884"/>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838200" y="262023"/>
            <a:ext cx="10515600" cy="1325563"/>
          </a:xfrm>
        </p:spPr>
        <p:txBody>
          <a:bodyPr>
            <a:normAutofit/>
          </a:bodyPr>
          <a:lstStyle/>
          <a:p>
            <a:r>
              <a:rPr lang="en-US" b="1" dirty="0">
                <a:solidFill>
                  <a:schemeClr val="accent1"/>
                </a:solidFill>
              </a:rPr>
              <a:t>Routine based assessment</a:t>
            </a:r>
            <a:endParaRPr lang="en-GB"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1013131" y="1545485"/>
            <a:ext cx="10515600" cy="5192874"/>
          </a:xfrm>
        </p:spPr>
        <p:txBody>
          <a:bodyPr>
            <a:noAutofit/>
          </a:bodyPr>
          <a:lstStyle/>
          <a:p>
            <a:pPr marL="0" indent="0">
              <a:buNone/>
            </a:pPr>
            <a:r>
              <a:rPr lang="en-US" sz="2000" b="1" dirty="0">
                <a:solidFill>
                  <a:schemeClr val="accent2">
                    <a:lumMod val="75000"/>
                  </a:schemeClr>
                </a:solidFill>
              </a:rPr>
              <a:t>What are parents expecting from ECI Specialists? </a:t>
            </a:r>
          </a:p>
          <a:p>
            <a:pPr marL="0" indent="0">
              <a:buNone/>
            </a:pPr>
            <a:r>
              <a:rPr lang="en-US" sz="2000" b="1" dirty="0">
                <a:solidFill>
                  <a:schemeClr val="tx2">
                    <a:lumMod val="50000"/>
                  </a:schemeClr>
                </a:solidFill>
              </a:rPr>
              <a:t>What do parents actually want from ECI Specialists? </a:t>
            </a:r>
          </a:p>
          <a:p>
            <a:pPr marL="0" indent="0">
              <a:buNone/>
            </a:pPr>
            <a:r>
              <a:rPr lang="en-US" sz="2000" b="1" dirty="0"/>
              <a:t>Routine based assessment and intervention</a:t>
            </a:r>
          </a:p>
          <a:p>
            <a:pPr>
              <a:lnSpc>
                <a:spcPct val="150000"/>
              </a:lnSpc>
            </a:pPr>
            <a:r>
              <a:rPr lang="en-US" sz="2000" dirty="0"/>
              <a:t>Gathering information from families regarding their interests, priorities, concerns and everyday routines and activities is to develop meaningful child and family outcomes/goals and to design intervention strategies that build on family strengths and capacity</a:t>
            </a:r>
          </a:p>
          <a:p>
            <a:pPr>
              <a:lnSpc>
                <a:spcPct val="150000"/>
              </a:lnSpc>
            </a:pPr>
            <a:r>
              <a:rPr lang="en-US" sz="2000" dirty="0"/>
              <a:t>Gathering this information from families is best done through conversations with families rather than through a formal interview or by the family completing the survey form. </a:t>
            </a:r>
          </a:p>
          <a:p>
            <a:endParaRPr lang="ka-GE" sz="2400" dirty="0"/>
          </a:p>
          <a:p>
            <a:pPr marL="0" indent="0">
              <a:lnSpc>
                <a:spcPct val="100000"/>
              </a:lnSpc>
              <a:buNone/>
            </a:pPr>
            <a:endParaRPr lang="en-GB" sz="2400" dirty="0"/>
          </a:p>
        </p:txBody>
      </p:sp>
      <p:sp>
        <p:nvSpPr>
          <p:cNvPr id="2" name="Slide Number Placeholder 1">
            <a:extLst>
              <a:ext uri="{FF2B5EF4-FFF2-40B4-BE49-F238E27FC236}">
                <a16:creationId xmlns:a16="http://schemas.microsoft.com/office/drawing/2014/main" id="{E625274F-7168-FB4A-ADEB-F5D812471C42}"/>
              </a:ext>
            </a:extLst>
          </p:cNvPr>
          <p:cNvSpPr>
            <a:spLocks noGrp="1"/>
          </p:cNvSpPr>
          <p:nvPr>
            <p:ph type="sldNum" sz="quarter" idx="12"/>
          </p:nvPr>
        </p:nvSpPr>
        <p:spPr/>
        <p:txBody>
          <a:bodyPr/>
          <a:lstStyle/>
          <a:p>
            <a:fld id="{26A003D0-92C7-48A9-9E81-4C2AD6C12F89}" type="slidenum">
              <a:rPr lang="en-BE" smtClean="0"/>
              <a:t>17</a:t>
            </a:fld>
            <a:endParaRPr lang="en-BE"/>
          </a:p>
        </p:txBody>
      </p:sp>
    </p:spTree>
    <p:extLst>
      <p:ext uri="{BB962C8B-B14F-4D97-AF65-F5344CB8AC3E}">
        <p14:creationId xmlns:p14="http://schemas.microsoft.com/office/powerpoint/2010/main" val="3405883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39482" y="-271896"/>
            <a:ext cx="2269270" cy="1604453"/>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390903" y="367505"/>
            <a:ext cx="10547555" cy="1325563"/>
          </a:xfrm>
        </p:spPr>
        <p:txBody>
          <a:bodyPr>
            <a:noAutofit/>
          </a:bodyPr>
          <a:lstStyle/>
          <a:p>
            <a:r>
              <a:rPr lang="en-US" b="1" dirty="0">
                <a:solidFill>
                  <a:schemeClr val="accent1"/>
                </a:solidFill>
              </a:rPr>
              <a:t>Assessment of child and family routines</a:t>
            </a:r>
            <a:br>
              <a:rPr lang="en-US" sz="3200" b="1" dirty="0">
                <a:solidFill>
                  <a:schemeClr val="tx2"/>
                </a:solidFill>
              </a:rPr>
            </a:br>
            <a:r>
              <a:rPr lang="en-US" sz="2800" b="1" dirty="0">
                <a:solidFill>
                  <a:schemeClr val="accent4">
                    <a:lumMod val="75000"/>
                  </a:schemeClr>
                </a:solidFill>
              </a:rPr>
              <a:t>The following questions can be used to elicit family responses:</a:t>
            </a:r>
            <a:br>
              <a:rPr lang="ka-GE" sz="2800" b="1" dirty="0">
                <a:solidFill>
                  <a:schemeClr val="accent4">
                    <a:lumMod val="75000"/>
                  </a:schemeClr>
                </a:solidFill>
              </a:rPr>
            </a:br>
            <a:endParaRPr lang="en-GB" sz="2800" b="1" dirty="0">
              <a:solidFill>
                <a:schemeClr val="accent4">
                  <a:lumMod val="75000"/>
                </a:schemeClr>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2109564" y="1476285"/>
            <a:ext cx="9934933" cy="5192874"/>
          </a:xfrm>
        </p:spPr>
        <p:txBody>
          <a:bodyPr>
            <a:noAutofit/>
          </a:bodyPr>
          <a:lstStyle/>
          <a:p>
            <a:pPr lvl="0"/>
            <a:r>
              <a:rPr lang="en-US" sz="1800" dirty="0"/>
              <a:t>Tell me about your day?</a:t>
            </a:r>
            <a:endParaRPr lang="ka-GE" sz="1800" dirty="0"/>
          </a:p>
          <a:p>
            <a:pPr lvl="0"/>
            <a:r>
              <a:rPr lang="en-US" sz="1800" dirty="0"/>
              <a:t>What happens most mornings? Afternoons? Nights? Weekends?</a:t>
            </a:r>
            <a:endParaRPr lang="ka-GE" sz="1800" dirty="0"/>
          </a:p>
          <a:p>
            <a:pPr lvl="0"/>
            <a:r>
              <a:rPr lang="en-US" sz="1800" dirty="0"/>
              <a:t>Where do you and your child spend time?</a:t>
            </a:r>
            <a:endParaRPr lang="ka-GE" sz="1800" dirty="0"/>
          </a:p>
          <a:p>
            <a:pPr lvl="0"/>
            <a:r>
              <a:rPr lang="en-US" sz="1800" dirty="0"/>
              <a:t>What activities do you, your family, and your child like to do (e.g., hiking, going on picnics, playing games at home)?</a:t>
            </a:r>
            <a:endParaRPr lang="ka-GE" sz="1800" dirty="0"/>
          </a:p>
          <a:p>
            <a:pPr lvl="0"/>
            <a:r>
              <a:rPr lang="en-US" sz="1800" dirty="0"/>
              <a:t>What activities do you, your family, and your child have to do on a regular basis (e.g., go to the store, give kids a bath, feed the horses, prepare meals, walk the dog)?</a:t>
            </a:r>
            <a:endParaRPr lang="ka-GE" sz="1800" dirty="0"/>
          </a:p>
          <a:p>
            <a:pPr lvl="0"/>
            <a:r>
              <a:rPr lang="en-US" sz="1800" dirty="0"/>
              <a:t>What does your child enjoy and what holds your child’s attention? (e.g., people, places, things such as toys, dog, being outside) </a:t>
            </a:r>
            <a:endParaRPr lang="ka-GE" sz="1800" dirty="0"/>
          </a:p>
          <a:p>
            <a:pPr lvl="0"/>
            <a:r>
              <a:rPr lang="en-US" sz="1800" dirty="0"/>
              <a:t>What makes your child happy, laugh, and/or smile?</a:t>
            </a:r>
            <a:endParaRPr lang="ka-GE" sz="1800" dirty="0"/>
          </a:p>
          <a:p>
            <a:pPr lvl="0"/>
            <a:r>
              <a:rPr lang="en-US" sz="1800" dirty="0"/>
              <a:t>What makes you and your family happy, laugh/smile?</a:t>
            </a:r>
            <a:endParaRPr lang="ka-GE" sz="1800" dirty="0"/>
          </a:p>
          <a:p>
            <a:pPr lvl="0"/>
            <a:r>
              <a:rPr lang="en-US" sz="1800" dirty="0"/>
              <a:t>Who are key family members, other caregivers, or important people who spend time with you and your child?</a:t>
            </a:r>
            <a:endParaRPr lang="ka-GE" sz="1800" dirty="0"/>
          </a:p>
          <a:p>
            <a:pPr lvl="0"/>
            <a:r>
              <a:rPr lang="en-US" sz="1800" dirty="0"/>
              <a:t>Are there activities that you used to do before your child was born that you would like to do again?</a:t>
            </a:r>
            <a:endParaRPr lang="ka-GE" sz="1800" dirty="0"/>
          </a:p>
          <a:p>
            <a:pPr lvl="0"/>
            <a:r>
              <a:rPr lang="en-US" sz="1800" dirty="0"/>
              <a:t>Are there new activities that you and your child would like to try?</a:t>
            </a:r>
            <a:endParaRPr lang="ka-GE" sz="1800" dirty="0"/>
          </a:p>
          <a:p>
            <a:endParaRPr lang="en-US" sz="1800" baseline="30000" dirty="0"/>
          </a:p>
          <a:p>
            <a:endParaRPr lang="en-US" sz="1800" baseline="30000" dirty="0"/>
          </a:p>
          <a:p>
            <a:pPr marL="0" indent="0">
              <a:lnSpc>
                <a:spcPct val="100000"/>
              </a:lnSpc>
              <a:buNone/>
            </a:pPr>
            <a:endParaRPr lang="en-GB" sz="1800" dirty="0"/>
          </a:p>
        </p:txBody>
      </p:sp>
      <p:sp>
        <p:nvSpPr>
          <p:cNvPr id="8" name="Rectangle 7">
            <a:extLst>
              <a:ext uri="{FF2B5EF4-FFF2-40B4-BE49-F238E27FC236}">
                <a16:creationId xmlns:a16="http://schemas.microsoft.com/office/drawing/2014/main" id="{C4EE9FB9-6CF4-4F60-95AE-5DB160D19863}"/>
              </a:ext>
            </a:extLst>
          </p:cNvPr>
          <p:cNvSpPr/>
          <p:nvPr/>
        </p:nvSpPr>
        <p:spPr>
          <a:xfrm>
            <a:off x="147503" y="4886025"/>
            <a:ext cx="1421014" cy="1733808"/>
          </a:xfrm>
          <a:prstGeom prst="rect">
            <a:avLst/>
          </a:prstGeom>
        </p:spPr>
        <p:txBody>
          <a:bodyPr wrap="square">
            <a:spAutoFit/>
          </a:bodyPr>
          <a:lstStyle/>
          <a:p>
            <a:r>
              <a:rPr lang="en-US" sz="1600" i="1" baseline="30000" dirty="0"/>
              <a:t>Questions were compiled from resource materials by Robin McWilliams, Juliann Woods, Barbara </a:t>
            </a:r>
            <a:r>
              <a:rPr lang="en-US" sz="1600" i="1" baseline="30000" dirty="0" err="1"/>
              <a:t>Hanft</a:t>
            </a:r>
            <a:r>
              <a:rPr lang="en-US" sz="1600" i="1" baseline="30000" dirty="0"/>
              <a:t>, </a:t>
            </a:r>
            <a:r>
              <a:rPr lang="en-US" sz="1600" i="1" baseline="30000" dirty="0" err="1"/>
              <a:t>M’Lisa</a:t>
            </a:r>
            <a:r>
              <a:rPr lang="en-US" sz="1600" i="1" baseline="30000" dirty="0"/>
              <a:t> Shelden and </a:t>
            </a:r>
            <a:r>
              <a:rPr lang="en-US" sz="1600" i="1" baseline="30000" dirty="0" err="1"/>
              <a:t>Dathan</a:t>
            </a:r>
            <a:r>
              <a:rPr lang="en-US" sz="1600" i="1" baseline="30000" dirty="0"/>
              <a:t> Rush by NECTAC, 2005, 2012 / ECTA Center, 2014</a:t>
            </a:r>
          </a:p>
        </p:txBody>
      </p:sp>
      <p:sp>
        <p:nvSpPr>
          <p:cNvPr id="2" name="Slide Number Placeholder 1">
            <a:extLst>
              <a:ext uri="{FF2B5EF4-FFF2-40B4-BE49-F238E27FC236}">
                <a16:creationId xmlns:a16="http://schemas.microsoft.com/office/drawing/2014/main" id="{D3A84394-6A03-F34C-97A3-5770680FD6DD}"/>
              </a:ext>
            </a:extLst>
          </p:cNvPr>
          <p:cNvSpPr>
            <a:spLocks noGrp="1"/>
          </p:cNvSpPr>
          <p:nvPr>
            <p:ph type="sldNum" sz="quarter" idx="12"/>
          </p:nvPr>
        </p:nvSpPr>
        <p:spPr/>
        <p:txBody>
          <a:bodyPr/>
          <a:lstStyle/>
          <a:p>
            <a:fld id="{26A003D0-92C7-48A9-9E81-4C2AD6C12F89}" type="slidenum">
              <a:rPr lang="en-BE" smtClean="0"/>
              <a:t>18</a:t>
            </a:fld>
            <a:endParaRPr lang="en-BE"/>
          </a:p>
        </p:txBody>
      </p:sp>
    </p:spTree>
    <p:extLst>
      <p:ext uri="{BB962C8B-B14F-4D97-AF65-F5344CB8AC3E}">
        <p14:creationId xmlns:p14="http://schemas.microsoft.com/office/powerpoint/2010/main" val="2581201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3"/>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4"/>
          <a:stretch>
            <a:fillRect/>
          </a:stretch>
        </p:blipFill>
        <p:spPr>
          <a:xfrm>
            <a:off x="9684917" y="6322290"/>
            <a:ext cx="2507083" cy="595087"/>
          </a:xfrm>
          <a:prstGeom prst="rect">
            <a:avLst/>
          </a:prstGeom>
          <a:ln w="12700">
            <a:miter lim="400000"/>
          </a:ln>
        </p:spPr>
      </p:pic>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1013131" y="832563"/>
            <a:ext cx="10515600" cy="5192874"/>
          </a:xfrm>
        </p:spPr>
        <p:txBody>
          <a:bodyPr>
            <a:noAutofit/>
          </a:bodyPr>
          <a:lstStyle/>
          <a:p>
            <a:endParaRPr lang="ka-GE" sz="2400" dirty="0"/>
          </a:p>
          <a:p>
            <a:pPr marL="0" indent="0">
              <a:lnSpc>
                <a:spcPct val="100000"/>
              </a:lnSpc>
              <a:buNone/>
            </a:pPr>
            <a:endParaRPr lang="en-GB" sz="2400" dirty="0"/>
          </a:p>
        </p:txBody>
      </p:sp>
      <p:pic>
        <p:nvPicPr>
          <p:cNvPr id="8" name="Content Placeholder 3">
            <a:extLst>
              <a:ext uri="{FF2B5EF4-FFF2-40B4-BE49-F238E27FC236}">
                <a16:creationId xmlns:a16="http://schemas.microsoft.com/office/drawing/2014/main" id="{B8198C4B-5311-40FE-9BAB-03135912CFED}"/>
              </a:ext>
            </a:extLst>
          </p:cNvPr>
          <p:cNvPicPr>
            <a:picLocks noChangeAspect="1"/>
          </p:cNvPicPr>
          <p:nvPr/>
        </p:nvPicPr>
        <p:blipFill>
          <a:blip r:embed="rId5"/>
          <a:stretch>
            <a:fillRect/>
          </a:stretch>
        </p:blipFill>
        <p:spPr>
          <a:xfrm>
            <a:off x="1718012" y="276352"/>
            <a:ext cx="9927097" cy="5904164"/>
          </a:xfrm>
          <a:prstGeom prst="rect">
            <a:avLst/>
          </a:prstGeom>
        </p:spPr>
      </p:pic>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0" y="5076783"/>
            <a:ext cx="2507083" cy="1772595"/>
          </a:xfrm>
          <a:prstGeom prst="rect">
            <a:avLst/>
          </a:prstGeom>
        </p:spPr>
      </p:pic>
      <p:sp>
        <p:nvSpPr>
          <p:cNvPr id="2" name="Slide Number Placeholder 1">
            <a:extLst>
              <a:ext uri="{FF2B5EF4-FFF2-40B4-BE49-F238E27FC236}">
                <a16:creationId xmlns:a16="http://schemas.microsoft.com/office/drawing/2014/main" id="{2CCBA968-B600-B646-ABC4-0C5F972E9E91}"/>
              </a:ext>
            </a:extLst>
          </p:cNvPr>
          <p:cNvSpPr>
            <a:spLocks noGrp="1"/>
          </p:cNvSpPr>
          <p:nvPr>
            <p:ph type="sldNum" sz="quarter" idx="12"/>
          </p:nvPr>
        </p:nvSpPr>
        <p:spPr/>
        <p:txBody>
          <a:bodyPr/>
          <a:lstStyle/>
          <a:p>
            <a:fld id="{26A003D0-92C7-48A9-9E81-4C2AD6C12F89}" type="slidenum">
              <a:rPr lang="en-BE" smtClean="0"/>
              <a:t>19</a:t>
            </a:fld>
            <a:endParaRPr lang="en-BE"/>
          </a:p>
        </p:txBody>
      </p:sp>
    </p:spTree>
    <p:extLst>
      <p:ext uri="{BB962C8B-B14F-4D97-AF65-F5344CB8AC3E}">
        <p14:creationId xmlns:p14="http://schemas.microsoft.com/office/powerpoint/2010/main" val="90216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47F22ED-3A55-4EDE-A5A8-163D82B09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3"/>
            <a:ext cx="6858000" cy="403783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26611" y="3576013"/>
            <a:ext cx="2526132"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3" y="1396067"/>
            <a:ext cx="6858000" cy="403783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8268" y="982780"/>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Image" descr="Image">
            <a:extLst>
              <a:ext uri="{FF2B5EF4-FFF2-40B4-BE49-F238E27FC236}">
                <a16:creationId xmlns:a16="http://schemas.microsoft.com/office/drawing/2014/main" id="{66F6054E-3277-4468-A641-B4DB182762DC}"/>
              </a:ext>
            </a:extLst>
          </p:cNvPr>
          <p:cNvPicPr>
            <a:picLocks noChangeAspect="1"/>
          </p:cNvPicPr>
          <p:nvPr/>
        </p:nvPicPr>
        <p:blipFill>
          <a:blip r:embed="rId3"/>
          <a:stretch>
            <a:fillRect/>
          </a:stretch>
        </p:blipFill>
        <p:spPr>
          <a:xfrm>
            <a:off x="9688007" y="6261318"/>
            <a:ext cx="2503993" cy="594698"/>
          </a:xfrm>
          <a:prstGeom prst="rect">
            <a:avLst/>
          </a:prstGeom>
        </p:spPr>
      </p:pic>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5676" y="-219490"/>
            <a:ext cx="2103006" cy="1487878"/>
          </a:xfrm>
          <a:prstGeom prst="rect">
            <a:avLst/>
          </a:prstGeom>
        </p:spPr>
      </p:pic>
      <p:pic>
        <p:nvPicPr>
          <p:cNvPr id="6" name="Image" descr="Image">
            <a:extLst>
              <a:ext uri="{FF2B5EF4-FFF2-40B4-BE49-F238E27FC236}">
                <a16:creationId xmlns:a16="http://schemas.microsoft.com/office/drawing/2014/main" id="{EC6421A0-4B43-4641-8369-C5EEFF2F1B05}"/>
              </a:ext>
            </a:extLst>
          </p:cNvPr>
          <p:cNvPicPr>
            <a:picLocks noChangeAspect="1"/>
          </p:cNvPicPr>
          <p:nvPr/>
        </p:nvPicPr>
        <p:blipFill>
          <a:blip r:embed="rId5"/>
          <a:stretch>
            <a:fillRect/>
          </a:stretch>
        </p:blipFill>
        <p:spPr>
          <a:xfrm>
            <a:off x="4037834" y="-1"/>
            <a:ext cx="2503993" cy="441351"/>
          </a:xfrm>
          <a:prstGeom prst="rect">
            <a:avLst/>
          </a:prstGeom>
        </p:spPr>
      </p:pic>
      <p:sp>
        <p:nvSpPr>
          <p:cNvPr id="13" name="Τίτλος 2">
            <a:extLst>
              <a:ext uri="{FF2B5EF4-FFF2-40B4-BE49-F238E27FC236}">
                <a16:creationId xmlns:a16="http://schemas.microsoft.com/office/drawing/2014/main" id="{7488065F-B24A-4959-974E-BFEBB3648ED0}"/>
              </a:ext>
            </a:extLst>
          </p:cNvPr>
          <p:cNvSpPr>
            <a:spLocks noGrp="1"/>
          </p:cNvSpPr>
          <p:nvPr>
            <p:ph type="title"/>
          </p:nvPr>
        </p:nvSpPr>
        <p:spPr>
          <a:xfrm>
            <a:off x="4274267" y="2979885"/>
            <a:ext cx="6481010" cy="1325563"/>
          </a:xfrm>
        </p:spPr>
        <p:txBody>
          <a:bodyPr>
            <a:normAutofit fontScale="90000"/>
          </a:bodyPr>
          <a:lstStyle/>
          <a:p>
            <a:r>
              <a:rPr lang="en-US" sz="5300" b="1" dirty="0">
                <a:solidFill>
                  <a:schemeClr val="accent1"/>
                </a:solidFill>
              </a:rPr>
              <a:t>Chapter 3</a:t>
            </a:r>
            <a:br>
              <a:rPr lang="en-US" sz="5300" b="1" dirty="0">
                <a:solidFill>
                  <a:schemeClr val="accent1"/>
                </a:solidFill>
              </a:rPr>
            </a:br>
            <a:r>
              <a:rPr lang="en-US" sz="4000" dirty="0">
                <a:latin typeface="+mn-lt"/>
                <a:ea typeface="+mn-ea"/>
                <a:cs typeface="+mn-cs"/>
              </a:rPr>
              <a:t>ECI</a:t>
            </a:r>
            <a:r>
              <a:rPr lang="en-US" sz="6700" b="1" dirty="0">
                <a:solidFill>
                  <a:schemeClr val="accent1"/>
                </a:solidFill>
              </a:rPr>
              <a:t> </a:t>
            </a:r>
            <a:r>
              <a:rPr lang="en-US" sz="4000" dirty="0">
                <a:latin typeface="+mn-lt"/>
                <a:ea typeface="+mn-ea"/>
                <a:cs typeface="+mn-cs"/>
              </a:rPr>
              <a:t>Service Planning and Implementation – Family and Child Evaluation</a:t>
            </a:r>
            <a:endParaRPr lang="en-US" sz="3100" dirty="0">
              <a:latin typeface="+mn-lt"/>
              <a:ea typeface="+mn-ea"/>
              <a:cs typeface="+mn-cs"/>
            </a:endParaRPr>
          </a:p>
        </p:txBody>
      </p:sp>
      <p:sp>
        <p:nvSpPr>
          <p:cNvPr id="2" name="Slide Number Placeholder 1">
            <a:extLst>
              <a:ext uri="{FF2B5EF4-FFF2-40B4-BE49-F238E27FC236}">
                <a16:creationId xmlns:a16="http://schemas.microsoft.com/office/drawing/2014/main" id="{2185CA50-E6EB-1D4F-A6DC-4D7E5CC591F9}"/>
              </a:ext>
            </a:extLst>
          </p:cNvPr>
          <p:cNvSpPr>
            <a:spLocks noGrp="1"/>
          </p:cNvSpPr>
          <p:nvPr>
            <p:ph type="sldNum" sz="quarter" idx="12"/>
          </p:nvPr>
        </p:nvSpPr>
        <p:spPr/>
        <p:txBody>
          <a:bodyPr/>
          <a:lstStyle/>
          <a:p>
            <a:fld id="{26A003D0-92C7-48A9-9E81-4C2AD6C12F89}" type="slidenum">
              <a:rPr lang="en-BE" smtClean="0"/>
              <a:t>2</a:t>
            </a:fld>
            <a:endParaRPr lang="en-BE"/>
          </a:p>
        </p:txBody>
      </p:sp>
    </p:spTree>
    <p:extLst>
      <p:ext uri="{BB962C8B-B14F-4D97-AF65-F5344CB8AC3E}">
        <p14:creationId xmlns:p14="http://schemas.microsoft.com/office/powerpoint/2010/main" val="59566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990454"/>
            <a:ext cx="2505042" cy="1771152"/>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1013131" y="832563"/>
            <a:ext cx="10515600" cy="5192874"/>
          </a:xfrm>
        </p:spPr>
        <p:txBody>
          <a:bodyPr>
            <a:noAutofit/>
          </a:bodyPr>
          <a:lstStyle/>
          <a:p>
            <a:endParaRPr lang="ka-GE" sz="2400" dirty="0"/>
          </a:p>
          <a:p>
            <a:pPr marL="0" indent="0">
              <a:lnSpc>
                <a:spcPct val="100000"/>
              </a:lnSpc>
              <a:buNone/>
            </a:pPr>
            <a:endParaRPr lang="en-GB" sz="2400" dirty="0"/>
          </a:p>
        </p:txBody>
      </p:sp>
      <p:pic>
        <p:nvPicPr>
          <p:cNvPr id="9" name="Content Placeholder 3">
            <a:extLst>
              <a:ext uri="{FF2B5EF4-FFF2-40B4-BE49-F238E27FC236}">
                <a16:creationId xmlns:a16="http://schemas.microsoft.com/office/drawing/2014/main" id="{A18C63E9-D940-4577-9A0C-0A216AC3941D}"/>
              </a:ext>
            </a:extLst>
          </p:cNvPr>
          <p:cNvPicPr>
            <a:picLocks noChangeAspect="1"/>
          </p:cNvPicPr>
          <p:nvPr/>
        </p:nvPicPr>
        <p:blipFill>
          <a:blip r:embed="rId6"/>
          <a:stretch>
            <a:fillRect/>
          </a:stretch>
        </p:blipFill>
        <p:spPr>
          <a:xfrm>
            <a:off x="2263639" y="535710"/>
            <a:ext cx="9140821" cy="5374558"/>
          </a:xfrm>
          <a:prstGeom prst="rect">
            <a:avLst/>
          </a:prstGeom>
        </p:spPr>
      </p:pic>
      <p:sp>
        <p:nvSpPr>
          <p:cNvPr id="2" name="Slide Number Placeholder 1">
            <a:extLst>
              <a:ext uri="{FF2B5EF4-FFF2-40B4-BE49-F238E27FC236}">
                <a16:creationId xmlns:a16="http://schemas.microsoft.com/office/drawing/2014/main" id="{2F13575A-DFEA-5C48-BDC5-E86AC460F20C}"/>
              </a:ext>
            </a:extLst>
          </p:cNvPr>
          <p:cNvSpPr>
            <a:spLocks noGrp="1"/>
          </p:cNvSpPr>
          <p:nvPr>
            <p:ph type="sldNum" sz="quarter" idx="12"/>
          </p:nvPr>
        </p:nvSpPr>
        <p:spPr/>
        <p:txBody>
          <a:bodyPr/>
          <a:lstStyle/>
          <a:p>
            <a:fld id="{26A003D0-92C7-48A9-9E81-4C2AD6C12F89}" type="slidenum">
              <a:rPr lang="en-BE" smtClean="0"/>
              <a:t>20</a:t>
            </a:fld>
            <a:endParaRPr lang="en-BE"/>
          </a:p>
        </p:txBody>
      </p:sp>
    </p:spTree>
    <p:extLst>
      <p:ext uri="{BB962C8B-B14F-4D97-AF65-F5344CB8AC3E}">
        <p14:creationId xmlns:p14="http://schemas.microsoft.com/office/powerpoint/2010/main" val="3818058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3"/>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4"/>
          <a:stretch>
            <a:fillRect/>
          </a:stretch>
        </p:blipFill>
        <p:spPr>
          <a:xfrm>
            <a:off x="9684917" y="6322290"/>
            <a:ext cx="2507083" cy="595087"/>
          </a:xfrm>
          <a:prstGeom prst="rect">
            <a:avLst/>
          </a:prstGeom>
          <a:ln w="12700">
            <a:miter lim="400000"/>
          </a:ln>
        </p:spPr>
      </p:pic>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1013131" y="832563"/>
            <a:ext cx="10515600" cy="5192874"/>
          </a:xfrm>
        </p:spPr>
        <p:txBody>
          <a:bodyPr>
            <a:noAutofit/>
          </a:bodyPr>
          <a:lstStyle/>
          <a:p>
            <a:endParaRPr lang="ka-GE" sz="2400" dirty="0"/>
          </a:p>
          <a:p>
            <a:pPr marL="0" indent="0">
              <a:lnSpc>
                <a:spcPct val="100000"/>
              </a:lnSpc>
              <a:buNone/>
            </a:pPr>
            <a:endParaRPr lang="en-GB" sz="2400" dirty="0"/>
          </a:p>
        </p:txBody>
      </p:sp>
      <p:pic>
        <p:nvPicPr>
          <p:cNvPr id="8" name="Picture 7">
            <a:extLst>
              <a:ext uri="{FF2B5EF4-FFF2-40B4-BE49-F238E27FC236}">
                <a16:creationId xmlns:a16="http://schemas.microsoft.com/office/drawing/2014/main" id="{07C1CFB7-F430-490A-8D14-0D1FC44B2687}"/>
              </a:ext>
            </a:extLst>
          </p:cNvPr>
          <p:cNvPicPr>
            <a:picLocks noChangeAspect="1"/>
          </p:cNvPicPr>
          <p:nvPr/>
        </p:nvPicPr>
        <p:blipFill>
          <a:blip r:embed="rId5"/>
          <a:stretch>
            <a:fillRect/>
          </a:stretch>
        </p:blipFill>
        <p:spPr>
          <a:xfrm>
            <a:off x="1507291" y="364514"/>
            <a:ext cx="10081405" cy="5660923"/>
          </a:xfrm>
          <a:prstGeom prst="rect">
            <a:avLst/>
          </a:prstGeom>
        </p:spPr>
      </p:pic>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0" y="4945511"/>
            <a:ext cx="2856944" cy="2019959"/>
          </a:xfrm>
          <a:prstGeom prst="rect">
            <a:avLst/>
          </a:prstGeom>
        </p:spPr>
      </p:pic>
      <p:sp>
        <p:nvSpPr>
          <p:cNvPr id="2" name="Slide Number Placeholder 1">
            <a:extLst>
              <a:ext uri="{FF2B5EF4-FFF2-40B4-BE49-F238E27FC236}">
                <a16:creationId xmlns:a16="http://schemas.microsoft.com/office/drawing/2014/main" id="{DE1CAD0F-5BB4-014F-99BF-F27BC76D75E2}"/>
              </a:ext>
            </a:extLst>
          </p:cNvPr>
          <p:cNvSpPr>
            <a:spLocks noGrp="1"/>
          </p:cNvSpPr>
          <p:nvPr>
            <p:ph type="sldNum" sz="quarter" idx="12"/>
          </p:nvPr>
        </p:nvSpPr>
        <p:spPr/>
        <p:txBody>
          <a:bodyPr/>
          <a:lstStyle/>
          <a:p>
            <a:fld id="{26A003D0-92C7-48A9-9E81-4C2AD6C12F89}" type="slidenum">
              <a:rPr lang="en-BE" smtClean="0"/>
              <a:t>21</a:t>
            </a:fld>
            <a:endParaRPr lang="en-BE"/>
          </a:p>
        </p:txBody>
      </p:sp>
    </p:spTree>
    <p:extLst>
      <p:ext uri="{BB962C8B-B14F-4D97-AF65-F5344CB8AC3E}">
        <p14:creationId xmlns:p14="http://schemas.microsoft.com/office/powerpoint/2010/main" val="2446476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838041"/>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1013131" y="832563"/>
            <a:ext cx="10515600" cy="5192874"/>
          </a:xfrm>
        </p:spPr>
        <p:txBody>
          <a:bodyPr>
            <a:noAutofit/>
          </a:bodyPr>
          <a:lstStyle/>
          <a:p>
            <a:endParaRPr lang="ka-GE" sz="2400" dirty="0"/>
          </a:p>
          <a:p>
            <a:pPr marL="0" indent="0">
              <a:lnSpc>
                <a:spcPct val="100000"/>
              </a:lnSpc>
              <a:buNone/>
            </a:pPr>
            <a:endParaRPr lang="en-GB" sz="2400" dirty="0"/>
          </a:p>
        </p:txBody>
      </p:sp>
      <p:pic>
        <p:nvPicPr>
          <p:cNvPr id="9" name="Picture 8">
            <a:extLst>
              <a:ext uri="{FF2B5EF4-FFF2-40B4-BE49-F238E27FC236}">
                <a16:creationId xmlns:a16="http://schemas.microsoft.com/office/drawing/2014/main" id="{77000865-79C2-43C8-84B4-8085934564E9}"/>
              </a:ext>
            </a:extLst>
          </p:cNvPr>
          <p:cNvPicPr>
            <a:picLocks noChangeAspect="1"/>
          </p:cNvPicPr>
          <p:nvPr/>
        </p:nvPicPr>
        <p:blipFill>
          <a:blip r:embed="rId6"/>
          <a:stretch>
            <a:fillRect/>
          </a:stretch>
        </p:blipFill>
        <p:spPr>
          <a:xfrm>
            <a:off x="2940990" y="414480"/>
            <a:ext cx="8587741" cy="6029039"/>
          </a:xfrm>
          <a:prstGeom prst="rect">
            <a:avLst/>
          </a:prstGeom>
        </p:spPr>
      </p:pic>
      <p:sp>
        <p:nvSpPr>
          <p:cNvPr id="2" name="Slide Number Placeholder 1">
            <a:extLst>
              <a:ext uri="{FF2B5EF4-FFF2-40B4-BE49-F238E27FC236}">
                <a16:creationId xmlns:a16="http://schemas.microsoft.com/office/drawing/2014/main" id="{8C76AC0B-C16E-D144-887C-6592C7635D24}"/>
              </a:ext>
            </a:extLst>
          </p:cNvPr>
          <p:cNvSpPr>
            <a:spLocks noGrp="1"/>
          </p:cNvSpPr>
          <p:nvPr>
            <p:ph type="sldNum" sz="quarter" idx="12"/>
          </p:nvPr>
        </p:nvSpPr>
        <p:spPr/>
        <p:txBody>
          <a:bodyPr/>
          <a:lstStyle/>
          <a:p>
            <a:fld id="{26A003D0-92C7-48A9-9E81-4C2AD6C12F89}" type="slidenum">
              <a:rPr lang="en-BE" smtClean="0"/>
              <a:t>22</a:t>
            </a:fld>
            <a:endParaRPr lang="en-BE"/>
          </a:p>
        </p:txBody>
      </p:sp>
    </p:spTree>
    <p:extLst>
      <p:ext uri="{BB962C8B-B14F-4D97-AF65-F5344CB8AC3E}">
        <p14:creationId xmlns:p14="http://schemas.microsoft.com/office/powerpoint/2010/main" val="908218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7972" y="4940509"/>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1013131" y="832563"/>
            <a:ext cx="10515600" cy="5192874"/>
          </a:xfrm>
        </p:spPr>
        <p:txBody>
          <a:bodyPr>
            <a:noAutofit/>
          </a:bodyPr>
          <a:lstStyle/>
          <a:p>
            <a:endParaRPr lang="ka-GE" sz="2400" dirty="0"/>
          </a:p>
          <a:p>
            <a:pPr marL="0" indent="0">
              <a:lnSpc>
                <a:spcPct val="100000"/>
              </a:lnSpc>
              <a:buNone/>
            </a:pPr>
            <a:endParaRPr lang="en-GB" sz="2400" dirty="0"/>
          </a:p>
        </p:txBody>
      </p:sp>
      <p:pic>
        <p:nvPicPr>
          <p:cNvPr id="8" name="Picture 7">
            <a:extLst>
              <a:ext uri="{FF2B5EF4-FFF2-40B4-BE49-F238E27FC236}">
                <a16:creationId xmlns:a16="http://schemas.microsoft.com/office/drawing/2014/main" id="{E8E3130D-7705-4C07-95C5-02EA43F15C0B}"/>
              </a:ext>
            </a:extLst>
          </p:cNvPr>
          <p:cNvPicPr>
            <a:picLocks noChangeAspect="1"/>
          </p:cNvPicPr>
          <p:nvPr/>
        </p:nvPicPr>
        <p:blipFill>
          <a:blip r:embed="rId6"/>
          <a:stretch>
            <a:fillRect/>
          </a:stretch>
        </p:blipFill>
        <p:spPr>
          <a:xfrm>
            <a:off x="2765902" y="663498"/>
            <a:ext cx="8762829" cy="5361939"/>
          </a:xfrm>
          <a:prstGeom prst="rect">
            <a:avLst/>
          </a:prstGeom>
        </p:spPr>
      </p:pic>
      <p:sp>
        <p:nvSpPr>
          <p:cNvPr id="2" name="Slide Number Placeholder 1">
            <a:extLst>
              <a:ext uri="{FF2B5EF4-FFF2-40B4-BE49-F238E27FC236}">
                <a16:creationId xmlns:a16="http://schemas.microsoft.com/office/drawing/2014/main" id="{984DB59C-C256-C54B-8E46-97B756E62C87}"/>
              </a:ext>
            </a:extLst>
          </p:cNvPr>
          <p:cNvSpPr>
            <a:spLocks noGrp="1"/>
          </p:cNvSpPr>
          <p:nvPr>
            <p:ph type="sldNum" sz="quarter" idx="12"/>
          </p:nvPr>
        </p:nvSpPr>
        <p:spPr/>
        <p:txBody>
          <a:bodyPr/>
          <a:lstStyle/>
          <a:p>
            <a:fld id="{26A003D0-92C7-48A9-9E81-4C2AD6C12F89}" type="slidenum">
              <a:rPr lang="en-BE" smtClean="0"/>
              <a:t>23</a:t>
            </a:fld>
            <a:endParaRPr lang="en-BE"/>
          </a:p>
        </p:txBody>
      </p:sp>
    </p:spTree>
    <p:extLst>
      <p:ext uri="{BB962C8B-B14F-4D97-AF65-F5344CB8AC3E}">
        <p14:creationId xmlns:p14="http://schemas.microsoft.com/office/powerpoint/2010/main" val="3779077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7973" y="4927396"/>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1013131" y="832563"/>
            <a:ext cx="10515600" cy="5192874"/>
          </a:xfrm>
        </p:spPr>
        <p:txBody>
          <a:bodyPr>
            <a:noAutofit/>
          </a:bodyPr>
          <a:lstStyle/>
          <a:p>
            <a:endParaRPr lang="ka-GE" sz="2400" dirty="0"/>
          </a:p>
          <a:p>
            <a:pPr marL="0" indent="0">
              <a:lnSpc>
                <a:spcPct val="100000"/>
              </a:lnSpc>
              <a:buNone/>
            </a:pPr>
            <a:endParaRPr lang="en-GB" sz="2400" dirty="0"/>
          </a:p>
        </p:txBody>
      </p:sp>
      <p:pic>
        <p:nvPicPr>
          <p:cNvPr id="8" name="Picture 7">
            <a:extLst>
              <a:ext uri="{FF2B5EF4-FFF2-40B4-BE49-F238E27FC236}">
                <a16:creationId xmlns:a16="http://schemas.microsoft.com/office/drawing/2014/main" id="{530E2EC7-C1CB-4BBE-AC6E-1C7512675D68}"/>
              </a:ext>
            </a:extLst>
          </p:cNvPr>
          <p:cNvPicPr>
            <a:picLocks noChangeAspect="1"/>
          </p:cNvPicPr>
          <p:nvPr/>
        </p:nvPicPr>
        <p:blipFill>
          <a:blip r:embed="rId6"/>
          <a:stretch>
            <a:fillRect/>
          </a:stretch>
        </p:blipFill>
        <p:spPr>
          <a:xfrm>
            <a:off x="2270485" y="726726"/>
            <a:ext cx="9118762" cy="5447137"/>
          </a:xfrm>
          <a:prstGeom prst="rect">
            <a:avLst/>
          </a:prstGeom>
        </p:spPr>
      </p:pic>
      <p:sp>
        <p:nvSpPr>
          <p:cNvPr id="2" name="Slide Number Placeholder 1">
            <a:extLst>
              <a:ext uri="{FF2B5EF4-FFF2-40B4-BE49-F238E27FC236}">
                <a16:creationId xmlns:a16="http://schemas.microsoft.com/office/drawing/2014/main" id="{B1876926-0F5B-B142-8DE9-3BEEABE1E7F0}"/>
              </a:ext>
            </a:extLst>
          </p:cNvPr>
          <p:cNvSpPr>
            <a:spLocks noGrp="1"/>
          </p:cNvSpPr>
          <p:nvPr>
            <p:ph type="sldNum" sz="quarter" idx="12"/>
          </p:nvPr>
        </p:nvSpPr>
        <p:spPr/>
        <p:txBody>
          <a:bodyPr/>
          <a:lstStyle/>
          <a:p>
            <a:fld id="{26A003D0-92C7-48A9-9E81-4C2AD6C12F89}" type="slidenum">
              <a:rPr lang="en-BE" smtClean="0"/>
              <a:t>24</a:t>
            </a:fld>
            <a:endParaRPr lang="en-BE"/>
          </a:p>
        </p:txBody>
      </p:sp>
    </p:spTree>
    <p:extLst>
      <p:ext uri="{BB962C8B-B14F-4D97-AF65-F5344CB8AC3E}">
        <p14:creationId xmlns:p14="http://schemas.microsoft.com/office/powerpoint/2010/main" val="574250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980" y="4852521"/>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1013131" y="832563"/>
            <a:ext cx="10515600" cy="5192874"/>
          </a:xfrm>
        </p:spPr>
        <p:txBody>
          <a:bodyPr>
            <a:noAutofit/>
          </a:bodyPr>
          <a:lstStyle/>
          <a:p>
            <a:endParaRPr lang="ka-GE" sz="2400" dirty="0"/>
          </a:p>
          <a:p>
            <a:pPr marL="0" indent="0">
              <a:lnSpc>
                <a:spcPct val="100000"/>
              </a:lnSpc>
              <a:buNone/>
            </a:pPr>
            <a:endParaRPr lang="en-GB" sz="2400" dirty="0"/>
          </a:p>
        </p:txBody>
      </p:sp>
      <p:pic>
        <p:nvPicPr>
          <p:cNvPr id="9" name="Content Placeholder 3">
            <a:extLst>
              <a:ext uri="{FF2B5EF4-FFF2-40B4-BE49-F238E27FC236}">
                <a16:creationId xmlns:a16="http://schemas.microsoft.com/office/drawing/2014/main" id="{99AFC61F-06A9-4D1C-B0BD-28192DA51C1C}"/>
              </a:ext>
            </a:extLst>
          </p:cNvPr>
          <p:cNvPicPr>
            <a:picLocks noChangeAspect="1"/>
          </p:cNvPicPr>
          <p:nvPr/>
        </p:nvPicPr>
        <p:blipFill>
          <a:blip r:embed="rId6"/>
          <a:stretch>
            <a:fillRect/>
          </a:stretch>
        </p:blipFill>
        <p:spPr>
          <a:xfrm>
            <a:off x="2358853" y="1130710"/>
            <a:ext cx="8954468" cy="4820116"/>
          </a:xfrm>
          <a:prstGeom prst="rect">
            <a:avLst/>
          </a:prstGeom>
        </p:spPr>
      </p:pic>
      <p:sp>
        <p:nvSpPr>
          <p:cNvPr id="2" name="Slide Number Placeholder 1">
            <a:extLst>
              <a:ext uri="{FF2B5EF4-FFF2-40B4-BE49-F238E27FC236}">
                <a16:creationId xmlns:a16="http://schemas.microsoft.com/office/drawing/2014/main" id="{3901BBAC-B467-D84B-B9CD-9FF0D1CBE71C}"/>
              </a:ext>
            </a:extLst>
          </p:cNvPr>
          <p:cNvSpPr>
            <a:spLocks noGrp="1"/>
          </p:cNvSpPr>
          <p:nvPr>
            <p:ph type="sldNum" sz="quarter" idx="12"/>
          </p:nvPr>
        </p:nvSpPr>
        <p:spPr/>
        <p:txBody>
          <a:bodyPr/>
          <a:lstStyle/>
          <a:p>
            <a:fld id="{26A003D0-92C7-48A9-9E81-4C2AD6C12F89}" type="slidenum">
              <a:rPr lang="en-BE" smtClean="0"/>
              <a:t>25</a:t>
            </a:fld>
            <a:endParaRPr lang="en-BE"/>
          </a:p>
        </p:txBody>
      </p:sp>
    </p:spTree>
    <p:extLst>
      <p:ext uri="{BB962C8B-B14F-4D97-AF65-F5344CB8AC3E}">
        <p14:creationId xmlns:p14="http://schemas.microsoft.com/office/powerpoint/2010/main" val="2503120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0284" y="-195984"/>
            <a:ext cx="2262648" cy="1599771"/>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254098"/>
            <a:ext cx="2507083" cy="595087"/>
          </a:xfrm>
          <a:prstGeom prst="rect">
            <a:avLst/>
          </a:prstGeom>
          <a:ln w="12700">
            <a:miter lim="400000"/>
          </a:ln>
        </p:spPr>
      </p:pic>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1013131" y="832563"/>
            <a:ext cx="10515600" cy="5192874"/>
          </a:xfrm>
        </p:spPr>
        <p:txBody>
          <a:bodyPr>
            <a:noAutofit/>
          </a:bodyPr>
          <a:lstStyle/>
          <a:p>
            <a:endParaRPr lang="ka-GE" sz="2400" dirty="0"/>
          </a:p>
          <a:p>
            <a:pPr marL="0" indent="0">
              <a:lnSpc>
                <a:spcPct val="100000"/>
              </a:lnSpc>
              <a:buNone/>
            </a:pPr>
            <a:endParaRPr lang="en-GB" sz="2400" dirty="0"/>
          </a:p>
        </p:txBody>
      </p:sp>
      <p:graphicFrame>
        <p:nvGraphicFramePr>
          <p:cNvPr id="9" name="Content Placeholder 6">
            <a:extLst>
              <a:ext uri="{FF2B5EF4-FFF2-40B4-BE49-F238E27FC236}">
                <a16:creationId xmlns:a16="http://schemas.microsoft.com/office/drawing/2014/main" id="{E57AEAA0-12AA-4B7C-A870-B8FE01FA0F59}"/>
              </a:ext>
            </a:extLst>
          </p:cNvPr>
          <p:cNvGraphicFramePr>
            <a:graphicFrameLocks/>
          </p:cNvGraphicFramePr>
          <p:nvPr>
            <p:extLst>
              <p:ext uri="{D42A27DB-BD31-4B8C-83A1-F6EECF244321}">
                <p14:modId xmlns:p14="http://schemas.microsoft.com/office/powerpoint/2010/main" val="2264049904"/>
              </p:ext>
            </p:extLst>
          </p:nvPr>
        </p:nvGraphicFramePr>
        <p:xfrm>
          <a:off x="554596" y="2903183"/>
          <a:ext cx="10974135" cy="3612770"/>
        </p:xfrm>
        <a:graphic>
          <a:graphicData uri="http://schemas.openxmlformats.org/drawingml/2006/table">
            <a:tbl>
              <a:tblPr firstRow="1" firstCol="1" bandRow="1">
                <a:tableStyleId>{5C22544A-7EE6-4342-B048-85BDC9FD1C3A}</a:tableStyleId>
              </a:tblPr>
              <a:tblGrid>
                <a:gridCol w="3644790">
                  <a:extLst>
                    <a:ext uri="{9D8B030D-6E8A-4147-A177-3AD203B41FA5}">
                      <a16:colId xmlns:a16="http://schemas.microsoft.com/office/drawing/2014/main" val="3461357125"/>
                    </a:ext>
                  </a:extLst>
                </a:gridCol>
                <a:gridCol w="6183495">
                  <a:extLst>
                    <a:ext uri="{9D8B030D-6E8A-4147-A177-3AD203B41FA5}">
                      <a16:colId xmlns:a16="http://schemas.microsoft.com/office/drawing/2014/main" val="3529404055"/>
                    </a:ext>
                  </a:extLst>
                </a:gridCol>
                <a:gridCol w="1145850">
                  <a:extLst>
                    <a:ext uri="{9D8B030D-6E8A-4147-A177-3AD203B41FA5}">
                      <a16:colId xmlns:a16="http://schemas.microsoft.com/office/drawing/2014/main" val="1298974907"/>
                    </a:ext>
                  </a:extLst>
                </a:gridCol>
              </a:tblGrid>
              <a:tr h="701816">
                <a:tc>
                  <a:txBody>
                    <a:bodyPr/>
                    <a:lstStyle/>
                    <a:p>
                      <a:pPr algn="ctr">
                        <a:lnSpc>
                          <a:spcPct val="115000"/>
                        </a:lnSpc>
                        <a:spcAft>
                          <a:spcPts val="0"/>
                        </a:spcAft>
                        <a:tabLst>
                          <a:tab pos="514350" algn="l"/>
                        </a:tabLst>
                      </a:pPr>
                      <a:r>
                        <a:rPr lang="en-US" sz="1600" dirty="0">
                          <a:solidFill>
                            <a:schemeClr val="bg1"/>
                          </a:solidFill>
                          <a:effectLst/>
                        </a:rPr>
                        <a:t> </a:t>
                      </a:r>
                      <a:endParaRPr lang="ka-GE" sz="1400" dirty="0">
                        <a:solidFill>
                          <a:schemeClr val="bg1"/>
                        </a:solidFill>
                        <a:effectLst/>
                      </a:endParaRPr>
                    </a:p>
                    <a:p>
                      <a:pPr algn="ctr">
                        <a:lnSpc>
                          <a:spcPct val="115000"/>
                        </a:lnSpc>
                        <a:spcAft>
                          <a:spcPts val="0"/>
                        </a:spcAft>
                        <a:tabLst>
                          <a:tab pos="514350" algn="l"/>
                        </a:tabLst>
                      </a:pPr>
                      <a:r>
                        <a:rPr lang="en-US" sz="1600" dirty="0">
                          <a:solidFill>
                            <a:schemeClr val="bg1"/>
                          </a:solidFill>
                          <a:effectLst/>
                        </a:rPr>
                        <a:t>Daytime Segments / Time</a:t>
                      </a:r>
                      <a:endParaRPr lang="ka-GE" sz="1400" dirty="0">
                        <a:solidFill>
                          <a:schemeClr val="bg1"/>
                        </a:solidFill>
                        <a:effectLst/>
                      </a:endParaRPr>
                    </a:p>
                    <a:p>
                      <a:pPr algn="ctr">
                        <a:lnSpc>
                          <a:spcPct val="115000"/>
                        </a:lnSpc>
                        <a:spcAft>
                          <a:spcPts val="0"/>
                        </a:spcAft>
                        <a:tabLst>
                          <a:tab pos="514350" algn="l"/>
                        </a:tabLst>
                      </a:pPr>
                      <a:r>
                        <a:rPr lang="en-US" sz="1400" dirty="0">
                          <a:solidFill>
                            <a:schemeClr val="bg1"/>
                          </a:solidFill>
                          <a:effectLst/>
                        </a:rPr>
                        <a:t> </a:t>
                      </a:r>
                      <a:endParaRPr lang="ka-GE"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494" marR="68494" marT="0" marB="0">
                    <a:solidFill>
                      <a:srgbClr val="002060"/>
                    </a:solidFill>
                  </a:tcPr>
                </a:tc>
                <a:tc>
                  <a:txBody>
                    <a:bodyPr/>
                    <a:lstStyle/>
                    <a:p>
                      <a:pPr algn="ctr">
                        <a:lnSpc>
                          <a:spcPct val="115000"/>
                        </a:lnSpc>
                        <a:spcAft>
                          <a:spcPts val="0"/>
                        </a:spcAft>
                        <a:tabLst>
                          <a:tab pos="514350" algn="l"/>
                        </a:tabLst>
                      </a:pPr>
                      <a:r>
                        <a:rPr lang="en-US" sz="1600" dirty="0">
                          <a:solidFill>
                            <a:schemeClr val="bg1"/>
                          </a:solidFill>
                          <a:effectLst/>
                        </a:rPr>
                        <a:t>Child’s involvement in the daily routines </a:t>
                      </a:r>
                      <a:endParaRPr lang="ka-GE"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494" marR="68494" marT="0" marB="0" anchor="ctr">
                    <a:solidFill>
                      <a:srgbClr val="002060"/>
                    </a:solidFill>
                  </a:tcPr>
                </a:tc>
                <a:tc>
                  <a:txBody>
                    <a:bodyPr/>
                    <a:lstStyle/>
                    <a:p>
                      <a:pPr algn="ctr">
                        <a:lnSpc>
                          <a:spcPct val="115000"/>
                        </a:lnSpc>
                        <a:spcAft>
                          <a:spcPts val="0"/>
                        </a:spcAft>
                        <a:tabLst>
                          <a:tab pos="514350" algn="l"/>
                        </a:tabLst>
                      </a:pPr>
                      <a:r>
                        <a:rPr lang="en-US" sz="1400" dirty="0">
                          <a:solidFill>
                            <a:schemeClr val="bg1"/>
                          </a:solidFill>
                          <a:effectLst/>
                        </a:rPr>
                        <a:t>Priority chose by the parent </a:t>
                      </a:r>
                      <a:endParaRPr lang="ka-GE"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494" marR="68494" marT="0" marB="0">
                    <a:solidFill>
                      <a:srgbClr val="002060"/>
                    </a:solidFill>
                  </a:tcPr>
                </a:tc>
                <a:extLst>
                  <a:ext uri="{0D108BD9-81ED-4DB2-BD59-A6C34878D82A}">
                    <a16:rowId xmlns:a16="http://schemas.microsoft.com/office/drawing/2014/main" val="718974842"/>
                  </a:ext>
                </a:extLst>
              </a:tr>
              <a:tr h="1363218">
                <a:tc>
                  <a:txBody>
                    <a:bodyPr/>
                    <a:lstStyle/>
                    <a:p>
                      <a:pPr>
                        <a:lnSpc>
                          <a:spcPct val="115000"/>
                        </a:lnSpc>
                        <a:spcAft>
                          <a:spcPts val="0"/>
                        </a:spcAft>
                        <a:tabLst>
                          <a:tab pos="514350" algn="l"/>
                        </a:tabLst>
                      </a:pPr>
                      <a:r>
                        <a:rPr lang="en-US" sz="1600" dirty="0">
                          <a:solidFill>
                            <a:schemeClr val="bg1"/>
                          </a:solidFill>
                          <a:effectLst/>
                        </a:rPr>
                        <a:t>Awakening time (morning hygiene):</a:t>
                      </a:r>
                      <a:br>
                        <a:rPr lang="en-US" sz="1600" dirty="0">
                          <a:solidFill>
                            <a:schemeClr val="bg1"/>
                          </a:solidFill>
                          <a:effectLst/>
                        </a:rPr>
                      </a:br>
                      <a:endParaRPr lang="ka-GE" sz="1400" dirty="0">
                        <a:solidFill>
                          <a:schemeClr val="bg1"/>
                        </a:solidFill>
                        <a:effectLst/>
                      </a:endParaRPr>
                    </a:p>
                    <a:p>
                      <a:pPr>
                        <a:lnSpc>
                          <a:spcPct val="115000"/>
                        </a:lnSpc>
                        <a:spcAft>
                          <a:spcPts val="0"/>
                        </a:spcAft>
                        <a:tabLst>
                          <a:tab pos="514350" algn="l"/>
                        </a:tabLst>
                      </a:pPr>
                      <a:r>
                        <a:rPr lang="en-US" sz="1600" dirty="0">
                          <a:solidFill>
                            <a:schemeClr val="bg1"/>
                          </a:solidFill>
                          <a:effectLst/>
                        </a:rPr>
                        <a:t> </a:t>
                      </a:r>
                      <a:endParaRPr lang="ka-GE" sz="1400" dirty="0">
                        <a:solidFill>
                          <a:schemeClr val="bg1"/>
                        </a:solidFill>
                        <a:effectLst/>
                      </a:endParaRPr>
                    </a:p>
                    <a:p>
                      <a:pPr>
                        <a:lnSpc>
                          <a:spcPct val="115000"/>
                        </a:lnSpc>
                        <a:spcAft>
                          <a:spcPts val="0"/>
                        </a:spcAft>
                        <a:tabLst>
                          <a:tab pos="514350" algn="l"/>
                        </a:tabLst>
                      </a:pPr>
                      <a:r>
                        <a:rPr lang="en-US" sz="1600" dirty="0">
                          <a:solidFill>
                            <a:schemeClr val="bg1"/>
                          </a:solidFill>
                          <a:effectLst/>
                        </a:rPr>
                        <a:t>Satisfaction Score: ____</a:t>
                      </a:r>
                      <a:endParaRPr lang="ka-GE" sz="1400" dirty="0">
                        <a:solidFill>
                          <a:schemeClr val="bg1"/>
                        </a:solidFill>
                        <a:effectLst/>
                      </a:endParaRPr>
                    </a:p>
                    <a:p>
                      <a:pPr>
                        <a:lnSpc>
                          <a:spcPct val="115000"/>
                        </a:lnSpc>
                        <a:spcAft>
                          <a:spcPts val="0"/>
                        </a:spcAft>
                        <a:tabLst>
                          <a:tab pos="514350" algn="l"/>
                        </a:tabLst>
                      </a:pPr>
                      <a:r>
                        <a:rPr lang="en-US" sz="1600" dirty="0">
                          <a:solidFill>
                            <a:schemeClr val="bg1"/>
                          </a:solidFill>
                          <a:effectLst/>
                        </a:rPr>
                        <a:t> </a:t>
                      </a:r>
                      <a:endParaRPr lang="ka-GE"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494" marR="68494" marT="0" marB="0">
                    <a:solidFill>
                      <a:srgbClr val="002060"/>
                    </a:solidFill>
                  </a:tcPr>
                </a:tc>
                <a:tc>
                  <a:txBody>
                    <a:bodyPr/>
                    <a:lstStyle/>
                    <a:p>
                      <a:pPr>
                        <a:lnSpc>
                          <a:spcPct val="115000"/>
                        </a:lnSpc>
                        <a:spcAft>
                          <a:spcPts val="0"/>
                        </a:spcAft>
                        <a:tabLst>
                          <a:tab pos="514350" algn="l"/>
                        </a:tabLst>
                      </a:pPr>
                      <a:r>
                        <a:rPr lang="en-US" sz="1400" dirty="0">
                          <a:effectLst/>
                          <a:latin typeface="Calibri" panose="020F0502020204030204" pitchFamily="34" charset="0"/>
                          <a:cs typeface="Calibri" panose="020F0502020204030204" pitchFamily="34" charset="0"/>
                        </a:rPr>
                        <a:t>Child involvement: (How the child is involved / What the child is doing?)</a:t>
                      </a:r>
                      <a:endParaRPr lang="ka-GE" sz="1400" dirty="0">
                        <a:effectLst/>
                        <a:cs typeface="Calibri" panose="020F0502020204030204" pitchFamily="34" charset="0"/>
                      </a:endParaRPr>
                    </a:p>
                    <a:p>
                      <a:pPr>
                        <a:lnSpc>
                          <a:spcPct val="115000"/>
                        </a:lnSpc>
                        <a:spcAft>
                          <a:spcPts val="0"/>
                        </a:spcAft>
                        <a:tabLst>
                          <a:tab pos="514350" algn="l"/>
                        </a:tabLst>
                      </a:pPr>
                      <a:r>
                        <a:rPr lang="en-US" sz="1400" dirty="0">
                          <a:effectLst/>
                          <a:latin typeface="Calibri" panose="020F0502020204030204" pitchFamily="34" charset="0"/>
                          <a:cs typeface="Calibri" panose="020F0502020204030204" pitchFamily="34" charset="0"/>
                        </a:rPr>
                        <a:t> </a:t>
                      </a:r>
                      <a:endParaRPr lang="ka-GE" sz="1400" dirty="0">
                        <a:effectLst/>
                        <a:cs typeface="Calibri" panose="020F0502020204030204" pitchFamily="34" charset="0"/>
                      </a:endParaRPr>
                    </a:p>
                    <a:p>
                      <a:pPr>
                        <a:lnSpc>
                          <a:spcPct val="115000"/>
                        </a:lnSpc>
                        <a:spcAft>
                          <a:spcPts val="0"/>
                        </a:spcAft>
                        <a:tabLst>
                          <a:tab pos="514350" algn="l"/>
                        </a:tabLst>
                      </a:pPr>
                      <a:r>
                        <a:rPr lang="en-US" sz="1400" dirty="0">
                          <a:effectLst/>
                          <a:latin typeface="Calibri" panose="020F0502020204030204" pitchFamily="34" charset="0"/>
                          <a:cs typeface="Calibri" panose="020F0502020204030204" pitchFamily="34" charset="0"/>
                        </a:rPr>
                        <a:t> </a:t>
                      </a:r>
                      <a:endParaRPr lang="ka-GE" sz="1400" dirty="0">
                        <a:effectLst/>
                        <a:cs typeface="Calibri" panose="020F0502020204030204" pitchFamily="34" charset="0"/>
                      </a:endParaRPr>
                    </a:p>
                    <a:p>
                      <a:pPr>
                        <a:lnSpc>
                          <a:spcPct val="115000"/>
                        </a:lnSpc>
                        <a:spcAft>
                          <a:spcPts val="0"/>
                        </a:spcAft>
                        <a:tabLst>
                          <a:tab pos="514350" algn="l"/>
                        </a:tabLst>
                      </a:pPr>
                      <a:r>
                        <a:rPr lang="en-US" sz="1400" dirty="0">
                          <a:effectLst/>
                          <a:latin typeface="Calibri" panose="020F0502020204030204" pitchFamily="34" charset="0"/>
                          <a:cs typeface="Calibri" panose="020F0502020204030204" pitchFamily="34" charset="0"/>
                        </a:rPr>
                        <a:t>Change:</a:t>
                      </a:r>
                      <a:endParaRPr lang="ka-GE"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494" marR="68494" marT="0" marB="0"/>
                </a:tc>
                <a:tc>
                  <a:txBody>
                    <a:bodyPr/>
                    <a:lstStyle/>
                    <a:p>
                      <a:pPr>
                        <a:lnSpc>
                          <a:spcPct val="115000"/>
                        </a:lnSpc>
                        <a:spcAft>
                          <a:spcPts val="0"/>
                        </a:spcAft>
                      </a:pPr>
                      <a:r>
                        <a:rPr lang="en-US" sz="1400" dirty="0">
                          <a:effectLst/>
                          <a:latin typeface="Calibri" panose="020F0502020204030204" pitchFamily="34" charset="0"/>
                          <a:cs typeface="Calibri" panose="020F0502020204030204" pitchFamily="34" charset="0"/>
                        </a:rPr>
                        <a:t>Check if this issue is a priority for  you</a:t>
                      </a:r>
                      <a:endParaRPr lang="ka-GE" sz="1400" dirty="0">
                        <a:effectLst/>
                        <a:cs typeface="Calibri" panose="020F0502020204030204" pitchFamily="34" charset="0"/>
                      </a:endParaRPr>
                    </a:p>
                    <a:p>
                      <a:pPr>
                        <a:lnSpc>
                          <a:spcPct val="115000"/>
                        </a:lnSpc>
                        <a:spcAft>
                          <a:spcPts val="0"/>
                        </a:spcAft>
                        <a:tabLst>
                          <a:tab pos="514350" algn="l"/>
                        </a:tabLst>
                      </a:pPr>
                      <a:endParaRPr lang="ka-GE"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494" marR="68494" marT="0" marB="0"/>
                </a:tc>
                <a:extLst>
                  <a:ext uri="{0D108BD9-81ED-4DB2-BD59-A6C34878D82A}">
                    <a16:rowId xmlns:a16="http://schemas.microsoft.com/office/drawing/2014/main" val="1706261477"/>
                  </a:ext>
                </a:extLst>
              </a:tr>
              <a:tr h="1292179">
                <a:tc>
                  <a:txBody>
                    <a:bodyPr/>
                    <a:lstStyle/>
                    <a:p>
                      <a:pPr marR="21590">
                        <a:lnSpc>
                          <a:spcPct val="115000"/>
                        </a:lnSpc>
                        <a:spcBef>
                          <a:spcPts val="100"/>
                        </a:spcBef>
                        <a:spcAft>
                          <a:spcPts val="0"/>
                        </a:spcAft>
                      </a:pPr>
                      <a:r>
                        <a:rPr lang="en-US" sz="1600" dirty="0">
                          <a:solidFill>
                            <a:schemeClr val="bg1"/>
                          </a:solidFill>
                          <a:effectLst/>
                        </a:rPr>
                        <a:t>Dressing / Undressing:</a:t>
                      </a:r>
                      <a:endParaRPr lang="ka-GE" sz="1400" dirty="0">
                        <a:solidFill>
                          <a:schemeClr val="bg1"/>
                        </a:solidFill>
                        <a:effectLst/>
                      </a:endParaRPr>
                    </a:p>
                    <a:p>
                      <a:pPr>
                        <a:lnSpc>
                          <a:spcPct val="115000"/>
                        </a:lnSpc>
                        <a:spcAft>
                          <a:spcPts val="0"/>
                        </a:spcAft>
                        <a:tabLst>
                          <a:tab pos="514350" algn="l"/>
                        </a:tabLst>
                      </a:pPr>
                      <a:r>
                        <a:rPr lang="en-US" sz="1600" dirty="0">
                          <a:solidFill>
                            <a:schemeClr val="bg1"/>
                          </a:solidFill>
                          <a:effectLst/>
                        </a:rPr>
                        <a:t> </a:t>
                      </a:r>
                      <a:endParaRPr lang="ka-GE" sz="1400" dirty="0">
                        <a:solidFill>
                          <a:schemeClr val="bg1"/>
                        </a:solidFill>
                        <a:effectLst/>
                      </a:endParaRPr>
                    </a:p>
                    <a:p>
                      <a:pPr>
                        <a:lnSpc>
                          <a:spcPct val="115000"/>
                        </a:lnSpc>
                        <a:spcAft>
                          <a:spcPts val="0"/>
                        </a:spcAft>
                        <a:tabLst>
                          <a:tab pos="514350" algn="l"/>
                        </a:tabLst>
                      </a:pPr>
                      <a:r>
                        <a:rPr lang="en-US" sz="1600" dirty="0">
                          <a:solidFill>
                            <a:schemeClr val="bg1"/>
                          </a:solidFill>
                          <a:effectLst/>
                        </a:rPr>
                        <a:t> </a:t>
                      </a:r>
                      <a:endParaRPr lang="ka-GE" sz="1400" dirty="0">
                        <a:solidFill>
                          <a:schemeClr val="bg1"/>
                        </a:solidFill>
                        <a:effectLst/>
                      </a:endParaRPr>
                    </a:p>
                    <a:p>
                      <a:pPr>
                        <a:lnSpc>
                          <a:spcPct val="115000"/>
                        </a:lnSpc>
                        <a:spcAft>
                          <a:spcPts val="0"/>
                        </a:spcAft>
                        <a:tabLst>
                          <a:tab pos="514350" algn="l"/>
                        </a:tabLst>
                      </a:pPr>
                      <a:r>
                        <a:rPr lang="en-US" sz="1600" dirty="0">
                          <a:solidFill>
                            <a:schemeClr val="bg1"/>
                          </a:solidFill>
                          <a:effectLst/>
                        </a:rPr>
                        <a:t>Satisfaction Score: ____</a:t>
                      </a:r>
                      <a:endParaRPr lang="ka-GE" sz="1400" dirty="0">
                        <a:solidFill>
                          <a:schemeClr val="bg1"/>
                        </a:solidFill>
                        <a:effectLst/>
                      </a:endParaRPr>
                    </a:p>
                    <a:p>
                      <a:pPr>
                        <a:lnSpc>
                          <a:spcPct val="115000"/>
                        </a:lnSpc>
                        <a:spcAft>
                          <a:spcPts val="0"/>
                        </a:spcAft>
                        <a:tabLst>
                          <a:tab pos="514350" algn="l"/>
                        </a:tabLst>
                      </a:pPr>
                      <a:r>
                        <a:rPr lang="en-US" sz="1600" dirty="0">
                          <a:solidFill>
                            <a:schemeClr val="bg1"/>
                          </a:solidFill>
                          <a:effectLst/>
                        </a:rPr>
                        <a:t> </a:t>
                      </a:r>
                      <a:endParaRPr lang="ka-GE"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494" marR="68494" marT="0" marB="0">
                    <a:solidFill>
                      <a:srgbClr val="002060"/>
                    </a:solidFill>
                  </a:tcPr>
                </a:tc>
                <a:tc>
                  <a:txBody>
                    <a:bodyPr/>
                    <a:lstStyle/>
                    <a:p>
                      <a:pPr>
                        <a:lnSpc>
                          <a:spcPct val="115000"/>
                        </a:lnSpc>
                        <a:spcAft>
                          <a:spcPts val="0"/>
                        </a:spcAft>
                        <a:tabLst>
                          <a:tab pos="514350" algn="l"/>
                        </a:tabLst>
                      </a:pPr>
                      <a:r>
                        <a:rPr lang="en-US" sz="1400" dirty="0">
                          <a:effectLst/>
                          <a:latin typeface="Calibri" panose="020F0502020204030204" pitchFamily="34" charset="0"/>
                          <a:cs typeface="Calibri" panose="020F0502020204030204" pitchFamily="34" charset="0"/>
                        </a:rPr>
                        <a:t>Child involvement: (How the child is involved / What the child is doing?)</a:t>
                      </a:r>
                      <a:endParaRPr lang="ka-GE" sz="1400" dirty="0">
                        <a:effectLst/>
                        <a:cs typeface="Calibri" panose="020F0502020204030204" pitchFamily="34" charset="0"/>
                      </a:endParaRPr>
                    </a:p>
                    <a:p>
                      <a:pPr>
                        <a:lnSpc>
                          <a:spcPct val="115000"/>
                        </a:lnSpc>
                        <a:spcAft>
                          <a:spcPts val="0"/>
                        </a:spcAft>
                        <a:tabLst>
                          <a:tab pos="514350" algn="l"/>
                        </a:tabLst>
                      </a:pPr>
                      <a:r>
                        <a:rPr lang="en-US" sz="1400" dirty="0">
                          <a:effectLst/>
                          <a:latin typeface="Calibri" panose="020F0502020204030204" pitchFamily="34" charset="0"/>
                          <a:cs typeface="Calibri" panose="020F0502020204030204" pitchFamily="34" charset="0"/>
                        </a:rPr>
                        <a:t> </a:t>
                      </a:r>
                      <a:endParaRPr lang="ka-GE" sz="1400" dirty="0">
                        <a:effectLst/>
                        <a:cs typeface="Calibri" panose="020F0502020204030204" pitchFamily="34" charset="0"/>
                      </a:endParaRPr>
                    </a:p>
                    <a:p>
                      <a:pPr>
                        <a:lnSpc>
                          <a:spcPct val="115000"/>
                        </a:lnSpc>
                        <a:spcAft>
                          <a:spcPts val="0"/>
                        </a:spcAft>
                        <a:tabLst>
                          <a:tab pos="514350" algn="l"/>
                        </a:tabLst>
                      </a:pPr>
                      <a:r>
                        <a:rPr lang="en-US" sz="1400" dirty="0">
                          <a:effectLst/>
                          <a:latin typeface="Calibri" panose="020F0502020204030204" pitchFamily="34" charset="0"/>
                          <a:cs typeface="Calibri" panose="020F0502020204030204" pitchFamily="34" charset="0"/>
                        </a:rPr>
                        <a:t> </a:t>
                      </a:r>
                      <a:endParaRPr lang="ka-GE" sz="1400" dirty="0">
                        <a:effectLst/>
                        <a:cs typeface="Calibri" panose="020F0502020204030204" pitchFamily="34" charset="0"/>
                      </a:endParaRPr>
                    </a:p>
                    <a:p>
                      <a:pPr>
                        <a:lnSpc>
                          <a:spcPct val="115000"/>
                        </a:lnSpc>
                        <a:spcAft>
                          <a:spcPts val="0"/>
                        </a:spcAft>
                        <a:tabLst>
                          <a:tab pos="514350" algn="l"/>
                        </a:tabLst>
                      </a:pPr>
                      <a:r>
                        <a:rPr lang="en-US" sz="1400" dirty="0">
                          <a:effectLst/>
                          <a:latin typeface="Calibri" panose="020F0502020204030204" pitchFamily="34" charset="0"/>
                          <a:cs typeface="Calibri" panose="020F0502020204030204" pitchFamily="34" charset="0"/>
                        </a:rPr>
                        <a:t>Change:</a:t>
                      </a:r>
                      <a:endParaRPr lang="ka-GE"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494" marR="68494" marT="0" marB="0"/>
                </a:tc>
                <a:tc>
                  <a:txBody>
                    <a:bodyPr/>
                    <a:lstStyle/>
                    <a:p>
                      <a:pPr>
                        <a:lnSpc>
                          <a:spcPct val="115000"/>
                        </a:lnSpc>
                        <a:spcAft>
                          <a:spcPts val="0"/>
                        </a:spcAft>
                      </a:pPr>
                      <a:r>
                        <a:rPr lang="en-US" sz="1400" dirty="0">
                          <a:effectLst/>
                          <a:latin typeface="Calibri" panose="020F0502020204030204" pitchFamily="34" charset="0"/>
                          <a:cs typeface="Calibri" panose="020F0502020204030204" pitchFamily="34" charset="0"/>
                        </a:rPr>
                        <a:t>Check if this issue is a priority for you</a:t>
                      </a:r>
                      <a:endParaRPr lang="ka-GE" sz="1400" dirty="0">
                        <a:effectLst/>
                        <a:cs typeface="Calibri" panose="020F0502020204030204" pitchFamily="34" charset="0"/>
                      </a:endParaRPr>
                    </a:p>
                    <a:p>
                      <a:pPr>
                        <a:lnSpc>
                          <a:spcPct val="115000"/>
                        </a:lnSpc>
                        <a:spcAft>
                          <a:spcPts val="0"/>
                        </a:spcAft>
                        <a:tabLst>
                          <a:tab pos="514350" algn="l"/>
                        </a:tabLst>
                      </a:pPr>
                      <a:endParaRPr lang="ka-GE" sz="14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tabLst>
                          <a:tab pos="514350" algn="l"/>
                        </a:tabLst>
                      </a:pPr>
                      <a:endParaRPr lang="ka-GE" sz="1400" dirty="0">
                        <a:effectLst/>
                        <a:latin typeface="Calibri" panose="020F0502020204030204" pitchFamily="34" charset="0"/>
                        <a:ea typeface="Times New Roman" panose="02020603050405020304" pitchFamily="18" charset="0"/>
                        <a:cs typeface="Calibri" panose="020F0502020204030204" pitchFamily="34" charset="0"/>
                      </a:endParaRPr>
                    </a:p>
                  </a:txBody>
                  <a:tcPr marL="68494" marR="68494" marT="0" marB="0"/>
                </a:tc>
                <a:extLst>
                  <a:ext uri="{0D108BD9-81ED-4DB2-BD59-A6C34878D82A}">
                    <a16:rowId xmlns:a16="http://schemas.microsoft.com/office/drawing/2014/main" val="3943126195"/>
                  </a:ext>
                </a:extLst>
              </a:tr>
            </a:tbl>
          </a:graphicData>
        </a:graphic>
      </p:graphicFrame>
      <p:sp>
        <p:nvSpPr>
          <p:cNvPr id="10" name="Rectangle 9">
            <a:extLst>
              <a:ext uri="{FF2B5EF4-FFF2-40B4-BE49-F238E27FC236}">
                <a16:creationId xmlns:a16="http://schemas.microsoft.com/office/drawing/2014/main" id="{C8E2D813-F961-4F7F-84EC-1D121A443B3D}"/>
              </a:ext>
            </a:extLst>
          </p:cNvPr>
          <p:cNvSpPr/>
          <p:nvPr/>
        </p:nvSpPr>
        <p:spPr>
          <a:xfrm>
            <a:off x="434669" y="1291062"/>
            <a:ext cx="10744200" cy="1447384"/>
          </a:xfrm>
          <a:prstGeom prst="rect">
            <a:avLst/>
          </a:prstGeom>
        </p:spPr>
        <p:txBody>
          <a:bodyPr wrap="square">
            <a:spAutoFit/>
          </a:bodyPr>
          <a:lstStyle/>
          <a:p>
            <a:pPr>
              <a:lnSpc>
                <a:spcPct val="115000"/>
              </a:lnSpc>
              <a:spcAft>
                <a:spcPts val="1000"/>
              </a:spcAft>
            </a:pPr>
            <a:r>
              <a:rPr lang="en-US" sz="1400" b="1" dirty="0">
                <a:ea typeface="Times New Roman" panose="02020603050405020304" pitchFamily="18" charset="0"/>
                <a:cs typeface="Times New Roman" panose="02020603050405020304" pitchFamily="18" charset="0"/>
              </a:rPr>
              <a:t>Instruction:</a:t>
            </a:r>
            <a:r>
              <a:rPr lang="en-US" sz="1400" dirty="0">
                <a:ea typeface="Times New Roman" panose="02020603050405020304" pitchFamily="18" charset="0"/>
                <a:cs typeface="Times New Roman" panose="02020603050405020304" pitchFamily="18" charset="0"/>
              </a:rPr>
              <a:t>  The parent completes the family report Routine Questionnaire. At the same time, the specialist in the relevant parts of the form below notes problematic routines, specifically in which part of the routine there are particular difficulties and how the parent would like the child to be involved in the routine activity.</a:t>
            </a:r>
            <a:endParaRPr lang="ka-GE" sz="1400" dirty="0">
              <a:ea typeface="Times New Roman" panose="02020603050405020304" pitchFamily="18" charset="0"/>
              <a:cs typeface="Times New Roman" panose="02020603050405020304" pitchFamily="18" charset="0"/>
            </a:endParaRPr>
          </a:p>
          <a:p>
            <a:pPr>
              <a:lnSpc>
                <a:spcPct val="115000"/>
              </a:lnSpc>
              <a:spcAft>
                <a:spcPts val="1000"/>
              </a:spcAft>
            </a:pPr>
            <a:r>
              <a:rPr lang="en-US" sz="1400" dirty="0">
                <a:ea typeface="Times New Roman" panose="02020603050405020304" pitchFamily="18" charset="0"/>
                <a:cs typeface="Times New Roman" panose="02020603050405020304" pitchFamily="18" charset="0"/>
              </a:rPr>
              <a:t>After writing down routines for improvement, the specialist asks the parent to choose the priority routines, for which he wants to develop a work plan for the next 6 months. The highlighted priorities are moved to Child and Family Services Goals and Strategies.</a:t>
            </a:r>
            <a:endParaRPr lang="ka-GE" sz="1400" dirty="0">
              <a:ea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5A1F6E0D-8AD6-42DB-81C7-198A245D9DFB}"/>
              </a:ext>
            </a:extLst>
          </p:cNvPr>
          <p:cNvSpPr>
            <a:spLocks noGrp="1"/>
          </p:cNvSpPr>
          <p:nvPr>
            <p:ph type="title"/>
          </p:nvPr>
        </p:nvSpPr>
        <p:spPr>
          <a:xfrm>
            <a:off x="1935486" y="769064"/>
            <a:ext cx="10061448" cy="387727"/>
          </a:xfrm>
        </p:spPr>
        <p:txBody>
          <a:bodyPr>
            <a:noAutofit/>
          </a:bodyPr>
          <a:lstStyle/>
          <a:p>
            <a:r>
              <a:rPr lang="en-US" sz="3200" b="1" dirty="0">
                <a:solidFill>
                  <a:schemeClr val="accent1"/>
                </a:solidFill>
              </a:rPr>
              <a:t>Child and Family Routine Assessment Summary and Analysis </a:t>
            </a:r>
            <a:br>
              <a:rPr lang="ka-GE" sz="3600" dirty="0"/>
            </a:br>
            <a:endParaRPr lang="ka-GE" sz="3600" dirty="0"/>
          </a:p>
        </p:txBody>
      </p:sp>
      <p:sp>
        <p:nvSpPr>
          <p:cNvPr id="2" name="Slide Number Placeholder 1">
            <a:extLst>
              <a:ext uri="{FF2B5EF4-FFF2-40B4-BE49-F238E27FC236}">
                <a16:creationId xmlns:a16="http://schemas.microsoft.com/office/drawing/2014/main" id="{081A2C4B-F291-F143-B4AA-994402C5F9B7}"/>
              </a:ext>
            </a:extLst>
          </p:cNvPr>
          <p:cNvSpPr>
            <a:spLocks noGrp="1"/>
          </p:cNvSpPr>
          <p:nvPr>
            <p:ph type="sldNum" sz="quarter" idx="12"/>
          </p:nvPr>
        </p:nvSpPr>
        <p:spPr/>
        <p:txBody>
          <a:bodyPr/>
          <a:lstStyle/>
          <a:p>
            <a:fld id="{26A003D0-92C7-48A9-9E81-4C2AD6C12F89}" type="slidenum">
              <a:rPr lang="en-BE" smtClean="0"/>
              <a:t>26</a:t>
            </a:fld>
            <a:endParaRPr lang="en-BE"/>
          </a:p>
        </p:txBody>
      </p:sp>
    </p:spTree>
    <p:extLst>
      <p:ext uri="{BB962C8B-B14F-4D97-AF65-F5344CB8AC3E}">
        <p14:creationId xmlns:p14="http://schemas.microsoft.com/office/powerpoint/2010/main" val="2390159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26" y="5500984"/>
            <a:ext cx="2031914" cy="1436634"/>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1013131" y="832563"/>
            <a:ext cx="10515600" cy="5192874"/>
          </a:xfrm>
        </p:spPr>
        <p:txBody>
          <a:bodyPr>
            <a:noAutofit/>
          </a:bodyPr>
          <a:lstStyle/>
          <a:p>
            <a:endParaRPr lang="ka-GE" sz="2400" dirty="0"/>
          </a:p>
          <a:p>
            <a:pPr marL="0" indent="0">
              <a:lnSpc>
                <a:spcPct val="100000"/>
              </a:lnSpc>
              <a:buNone/>
            </a:pPr>
            <a:endParaRPr lang="en-GB" sz="2400" dirty="0"/>
          </a:p>
        </p:txBody>
      </p:sp>
      <p:sp>
        <p:nvSpPr>
          <p:cNvPr id="11" name="Title 1">
            <a:extLst>
              <a:ext uri="{FF2B5EF4-FFF2-40B4-BE49-F238E27FC236}">
                <a16:creationId xmlns:a16="http://schemas.microsoft.com/office/drawing/2014/main" id="{5A1F6E0D-8AD6-42DB-81C7-198A245D9DFB}"/>
              </a:ext>
            </a:extLst>
          </p:cNvPr>
          <p:cNvSpPr>
            <a:spLocks noGrp="1"/>
          </p:cNvSpPr>
          <p:nvPr>
            <p:ph type="title"/>
          </p:nvPr>
        </p:nvSpPr>
        <p:spPr>
          <a:xfrm>
            <a:off x="1439294" y="638699"/>
            <a:ext cx="10089437" cy="387727"/>
          </a:xfrm>
        </p:spPr>
        <p:txBody>
          <a:bodyPr>
            <a:noAutofit/>
          </a:bodyPr>
          <a:lstStyle/>
          <a:p>
            <a:r>
              <a:rPr lang="en-US" sz="3600" b="1" dirty="0">
                <a:solidFill>
                  <a:schemeClr val="accent1"/>
                </a:solidFill>
              </a:rPr>
              <a:t>Home Safety and Hygiene Assessment Form Part A</a:t>
            </a:r>
            <a:br>
              <a:rPr lang="ka-GE" sz="3600" b="1" dirty="0">
                <a:solidFill>
                  <a:schemeClr val="accent1"/>
                </a:solidFill>
              </a:rPr>
            </a:br>
            <a:endParaRPr lang="ka-GE" sz="3600" b="1" dirty="0">
              <a:solidFill>
                <a:schemeClr val="accent1"/>
              </a:solidFill>
            </a:endParaRPr>
          </a:p>
        </p:txBody>
      </p:sp>
      <p:pic>
        <p:nvPicPr>
          <p:cNvPr id="12" name="Picture 11">
            <a:extLst>
              <a:ext uri="{FF2B5EF4-FFF2-40B4-BE49-F238E27FC236}">
                <a16:creationId xmlns:a16="http://schemas.microsoft.com/office/drawing/2014/main" id="{6484571B-F5BE-42F9-B778-56F0B692DDE1}"/>
              </a:ext>
            </a:extLst>
          </p:cNvPr>
          <p:cNvPicPr>
            <a:picLocks noChangeAspect="1"/>
          </p:cNvPicPr>
          <p:nvPr/>
        </p:nvPicPr>
        <p:blipFill>
          <a:blip r:embed="rId6"/>
          <a:stretch>
            <a:fillRect/>
          </a:stretch>
        </p:blipFill>
        <p:spPr>
          <a:xfrm>
            <a:off x="663269" y="851431"/>
            <a:ext cx="7491831" cy="4938164"/>
          </a:xfrm>
          <a:prstGeom prst="rect">
            <a:avLst/>
          </a:prstGeom>
        </p:spPr>
      </p:pic>
      <p:pic>
        <p:nvPicPr>
          <p:cNvPr id="13" name="Picture 12">
            <a:extLst>
              <a:ext uri="{FF2B5EF4-FFF2-40B4-BE49-F238E27FC236}">
                <a16:creationId xmlns:a16="http://schemas.microsoft.com/office/drawing/2014/main" id="{D92F4B21-DF4B-43B2-BDC2-A55EEF11B715}"/>
              </a:ext>
            </a:extLst>
          </p:cNvPr>
          <p:cNvPicPr>
            <a:picLocks noChangeAspect="1"/>
          </p:cNvPicPr>
          <p:nvPr/>
        </p:nvPicPr>
        <p:blipFill>
          <a:blip r:embed="rId7"/>
          <a:stretch>
            <a:fillRect/>
          </a:stretch>
        </p:blipFill>
        <p:spPr>
          <a:xfrm>
            <a:off x="6954034" y="3091666"/>
            <a:ext cx="5124894" cy="2914903"/>
          </a:xfrm>
          <a:prstGeom prst="rect">
            <a:avLst/>
          </a:prstGeom>
        </p:spPr>
      </p:pic>
      <p:sp>
        <p:nvSpPr>
          <p:cNvPr id="2" name="Slide Number Placeholder 1">
            <a:extLst>
              <a:ext uri="{FF2B5EF4-FFF2-40B4-BE49-F238E27FC236}">
                <a16:creationId xmlns:a16="http://schemas.microsoft.com/office/drawing/2014/main" id="{B9A5DAE0-097D-9D4A-AD10-6C204C8F4520}"/>
              </a:ext>
            </a:extLst>
          </p:cNvPr>
          <p:cNvSpPr>
            <a:spLocks noGrp="1"/>
          </p:cNvSpPr>
          <p:nvPr>
            <p:ph type="sldNum" sz="quarter" idx="12"/>
          </p:nvPr>
        </p:nvSpPr>
        <p:spPr/>
        <p:txBody>
          <a:bodyPr/>
          <a:lstStyle/>
          <a:p>
            <a:fld id="{26A003D0-92C7-48A9-9E81-4C2AD6C12F89}" type="slidenum">
              <a:rPr lang="en-BE" smtClean="0"/>
              <a:t>27</a:t>
            </a:fld>
            <a:endParaRPr lang="en-BE"/>
          </a:p>
        </p:txBody>
      </p:sp>
    </p:spTree>
    <p:extLst>
      <p:ext uri="{BB962C8B-B14F-4D97-AF65-F5344CB8AC3E}">
        <p14:creationId xmlns:p14="http://schemas.microsoft.com/office/powerpoint/2010/main" val="2864283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6494" y="-441636"/>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1013131" y="832563"/>
            <a:ext cx="10515600" cy="5192874"/>
          </a:xfrm>
        </p:spPr>
        <p:txBody>
          <a:bodyPr>
            <a:noAutofit/>
          </a:bodyPr>
          <a:lstStyle/>
          <a:p>
            <a:endParaRPr lang="ka-GE" sz="2400" dirty="0"/>
          </a:p>
          <a:p>
            <a:pPr marL="0" indent="0">
              <a:lnSpc>
                <a:spcPct val="100000"/>
              </a:lnSpc>
              <a:buNone/>
            </a:pPr>
            <a:endParaRPr lang="en-GB" sz="2400" dirty="0"/>
          </a:p>
        </p:txBody>
      </p:sp>
      <p:sp>
        <p:nvSpPr>
          <p:cNvPr id="11" name="Title 1">
            <a:extLst>
              <a:ext uri="{FF2B5EF4-FFF2-40B4-BE49-F238E27FC236}">
                <a16:creationId xmlns:a16="http://schemas.microsoft.com/office/drawing/2014/main" id="{5A1F6E0D-8AD6-42DB-81C7-198A245D9DFB}"/>
              </a:ext>
            </a:extLst>
          </p:cNvPr>
          <p:cNvSpPr>
            <a:spLocks noGrp="1"/>
          </p:cNvSpPr>
          <p:nvPr>
            <p:ph type="title"/>
          </p:nvPr>
        </p:nvSpPr>
        <p:spPr>
          <a:xfrm>
            <a:off x="3110379" y="709640"/>
            <a:ext cx="10089437" cy="387727"/>
          </a:xfrm>
        </p:spPr>
        <p:txBody>
          <a:bodyPr>
            <a:normAutofit fontScale="90000"/>
          </a:bodyPr>
          <a:lstStyle/>
          <a:p>
            <a:r>
              <a:rPr lang="en-US" sz="3600" b="1" dirty="0">
                <a:solidFill>
                  <a:schemeClr val="accent1"/>
                </a:solidFill>
              </a:rPr>
              <a:t>Safety and Hygiene Assessment Form </a:t>
            </a:r>
            <a:br>
              <a:rPr lang="en-US" sz="3600" b="1" dirty="0">
                <a:solidFill>
                  <a:schemeClr val="accent1"/>
                </a:solidFill>
              </a:rPr>
            </a:br>
            <a:r>
              <a:rPr lang="en-US" sz="3600" b="1" dirty="0">
                <a:solidFill>
                  <a:schemeClr val="accent1"/>
                </a:solidFill>
              </a:rPr>
              <a:t>Part B – ECI Center, Kindergarten</a:t>
            </a:r>
            <a:br>
              <a:rPr lang="ka-GE" sz="4000" b="1" dirty="0">
                <a:solidFill>
                  <a:schemeClr val="tx2">
                    <a:lumMod val="75000"/>
                  </a:schemeClr>
                </a:solidFill>
              </a:rPr>
            </a:br>
            <a:endParaRPr lang="ka-GE" sz="3600" b="1" dirty="0"/>
          </a:p>
        </p:txBody>
      </p:sp>
      <p:pic>
        <p:nvPicPr>
          <p:cNvPr id="9" name="Picture 8">
            <a:extLst>
              <a:ext uri="{FF2B5EF4-FFF2-40B4-BE49-F238E27FC236}">
                <a16:creationId xmlns:a16="http://schemas.microsoft.com/office/drawing/2014/main" id="{C90707EF-6C4C-44B4-8CC7-3DAFEABB9A46}"/>
              </a:ext>
            </a:extLst>
          </p:cNvPr>
          <p:cNvPicPr>
            <a:picLocks noChangeAspect="1"/>
          </p:cNvPicPr>
          <p:nvPr/>
        </p:nvPicPr>
        <p:blipFill>
          <a:blip r:embed="rId6"/>
          <a:stretch>
            <a:fillRect/>
          </a:stretch>
        </p:blipFill>
        <p:spPr>
          <a:xfrm>
            <a:off x="286121" y="1245794"/>
            <a:ext cx="7134225" cy="5213472"/>
          </a:xfrm>
          <a:prstGeom prst="rect">
            <a:avLst/>
          </a:prstGeom>
        </p:spPr>
      </p:pic>
      <p:pic>
        <p:nvPicPr>
          <p:cNvPr id="10" name="Content Placeholder 8">
            <a:extLst>
              <a:ext uri="{FF2B5EF4-FFF2-40B4-BE49-F238E27FC236}">
                <a16:creationId xmlns:a16="http://schemas.microsoft.com/office/drawing/2014/main" id="{0553211B-9B77-4877-A85F-61C0EC82DDBC}"/>
              </a:ext>
            </a:extLst>
          </p:cNvPr>
          <p:cNvPicPr>
            <a:picLocks noChangeAspect="1"/>
          </p:cNvPicPr>
          <p:nvPr/>
        </p:nvPicPr>
        <p:blipFill>
          <a:blip r:embed="rId7"/>
          <a:stretch>
            <a:fillRect/>
          </a:stretch>
        </p:blipFill>
        <p:spPr>
          <a:xfrm>
            <a:off x="4587986" y="3355711"/>
            <a:ext cx="7134225" cy="2669726"/>
          </a:xfrm>
          <a:prstGeom prst="rect">
            <a:avLst/>
          </a:prstGeom>
        </p:spPr>
      </p:pic>
      <p:sp>
        <p:nvSpPr>
          <p:cNvPr id="2" name="Slide Number Placeholder 1">
            <a:extLst>
              <a:ext uri="{FF2B5EF4-FFF2-40B4-BE49-F238E27FC236}">
                <a16:creationId xmlns:a16="http://schemas.microsoft.com/office/drawing/2014/main" id="{85CF62E2-CA74-E142-88AE-1BC2AFA7A067}"/>
              </a:ext>
            </a:extLst>
          </p:cNvPr>
          <p:cNvSpPr>
            <a:spLocks noGrp="1"/>
          </p:cNvSpPr>
          <p:nvPr>
            <p:ph type="sldNum" sz="quarter" idx="12"/>
          </p:nvPr>
        </p:nvSpPr>
        <p:spPr/>
        <p:txBody>
          <a:bodyPr/>
          <a:lstStyle/>
          <a:p>
            <a:fld id="{26A003D0-92C7-48A9-9E81-4C2AD6C12F89}" type="slidenum">
              <a:rPr lang="en-BE" smtClean="0"/>
              <a:t>28</a:t>
            </a:fld>
            <a:endParaRPr lang="en-BE"/>
          </a:p>
        </p:txBody>
      </p:sp>
    </p:spTree>
    <p:extLst>
      <p:ext uri="{BB962C8B-B14F-4D97-AF65-F5344CB8AC3E}">
        <p14:creationId xmlns:p14="http://schemas.microsoft.com/office/powerpoint/2010/main" val="1851974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163884"/>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1013131" y="832563"/>
            <a:ext cx="10515600" cy="5192874"/>
          </a:xfrm>
        </p:spPr>
        <p:txBody>
          <a:bodyPr>
            <a:noAutofit/>
          </a:bodyPr>
          <a:lstStyle/>
          <a:p>
            <a:endParaRPr lang="ka-GE" sz="2400" dirty="0"/>
          </a:p>
          <a:p>
            <a:pPr marL="0" indent="0">
              <a:lnSpc>
                <a:spcPct val="100000"/>
              </a:lnSpc>
              <a:buNone/>
            </a:pPr>
            <a:endParaRPr lang="en-GB" sz="2400" dirty="0"/>
          </a:p>
        </p:txBody>
      </p:sp>
      <p:pic>
        <p:nvPicPr>
          <p:cNvPr id="9" name="Content Placeholder 3">
            <a:extLst>
              <a:ext uri="{FF2B5EF4-FFF2-40B4-BE49-F238E27FC236}">
                <a16:creationId xmlns:a16="http://schemas.microsoft.com/office/drawing/2014/main" id="{1C8E6B31-0ED5-4850-A459-C6730A1CE1C3}"/>
              </a:ext>
            </a:extLst>
          </p:cNvPr>
          <p:cNvPicPr>
            <a:picLocks noChangeAspect="1"/>
          </p:cNvPicPr>
          <p:nvPr/>
        </p:nvPicPr>
        <p:blipFill>
          <a:blip r:embed="rId6"/>
          <a:stretch>
            <a:fillRect/>
          </a:stretch>
        </p:blipFill>
        <p:spPr>
          <a:xfrm>
            <a:off x="574778" y="832563"/>
            <a:ext cx="6380033" cy="4781550"/>
          </a:xfrm>
          <a:prstGeom prst="rect">
            <a:avLst/>
          </a:prstGeom>
        </p:spPr>
      </p:pic>
      <p:pic>
        <p:nvPicPr>
          <p:cNvPr id="10" name="Picture 9">
            <a:extLst>
              <a:ext uri="{FF2B5EF4-FFF2-40B4-BE49-F238E27FC236}">
                <a16:creationId xmlns:a16="http://schemas.microsoft.com/office/drawing/2014/main" id="{E2C1E1C2-A995-4F2A-A63A-81C970049970}"/>
              </a:ext>
            </a:extLst>
          </p:cNvPr>
          <p:cNvPicPr>
            <a:picLocks noChangeAspect="1"/>
          </p:cNvPicPr>
          <p:nvPr/>
        </p:nvPicPr>
        <p:blipFill>
          <a:blip r:embed="rId7"/>
          <a:stretch>
            <a:fillRect/>
          </a:stretch>
        </p:blipFill>
        <p:spPr>
          <a:xfrm>
            <a:off x="5790506" y="2998224"/>
            <a:ext cx="6391053" cy="3550060"/>
          </a:xfrm>
          <a:prstGeom prst="rect">
            <a:avLst/>
          </a:prstGeom>
        </p:spPr>
      </p:pic>
      <p:sp>
        <p:nvSpPr>
          <p:cNvPr id="11" name="Title 1">
            <a:extLst>
              <a:ext uri="{FF2B5EF4-FFF2-40B4-BE49-F238E27FC236}">
                <a16:creationId xmlns:a16="http://schemas.microsoft.com/office/drawing/2014/main" id="{35B2DE64-FFB5-4BC8-81FE-BA601A54DE1C}"/>
              </a:ext>
            </a:extLst>
          </p:cNvPr>
          <p:cNvSpPr>
            <a:spLocks noGrp="1"/>
          </p:cNvSpPr>
          <p:nvPr>
            <p:ph type="title"/>
          </p:nvPr>
        </p:nvSpPr>
        <p:spPr>
          <a:xfrm>
            <a:off x="870635" y="645201"/>
            <a:ext cx="9470898" cy="476250"/>
          </a:xfrm>
        </p:spPr>
        <p:txBody>
          <a:bodyPr>
            <a:noAutofit/>
          </a:bodyPr>
          <a:lstStyle/>
          <a:p>
            <a:r>
              <a:rPr lang="en-US" sz="4000" b="1" dirty="0">
                <a:solidFill>
                  <a:schemeClr val="accent1"/>
                </a:solidFill>
              </a:rPr>
              <a:t>Positive Parenting Skills Assessment</a:t>
            </a:r>
            <a:br>
              <a:rPr lang="ka-GE" sz="4000" dirty="0">
                <a:solidFill>
                  <a:schemeClr val="accent1"/>
                </a:solidFill>
              </a:rPr>
            </a:br>
            <a:endParaRPr lang="ka-GE" sz="4000" dirty="0">
              <a:solidFill>
                <a:schemeClr val="accent1"/>
              </a:solidFill>
            </a:endParaRPr>
          </a:p>
        </p:txBody>
      </p:sp>
      <p:sp>
        <p:nvSpPr>
          <p:cNvPr id="2" name="Slide Number Placeholder 1">
            <a:extLst>
              <a:ext uri="{FF2B5EF4-FFF2-40B4-BE49-F238E27FC236}">
                <a16:creationId xmlns:a16="http://schemas.microsoft.com/office/drawing/2014/main" id="{17FA2BF6-3FF5-3C4E-B35B-F710E9BBF965}"/>
              </a:ext>
            </a:extLst>
          </p:cNvPr>
          <p:cNvSpPr>
            <a:spLocks noGrp="1"/>
          </p:cNvSpPr>
          <p:nvPr>
            <p:ph type="sldNum" sz="quarter" idx="12"/>
          </p:nvPr>
        </p:nvSpPr>
        <p:spPr/>
        <p:txBody>
          <a:bodyPr/>
          <a:lstStyle/>
          <a:p>
            <a:fld id="{26A003D0-92C7-48A9-9E81-4C2AD6C12F89}" type="slidenum">
              <a:rPr lang="en-BE" smtClean="0"/>
              <a:t>29</a:t>
            </a:fld>
            <a:endParaRPr lang="en-BE"/>
          </a:p>
        </p:txBody>
      </p:sp>
    </p:spTree>
    <p:extLst>
      <p:ext uri="{BB962C8B-B14F-4D97-AF65-F5344CB8AC3E}">
        <p14:creationId xmlns:p14="http://schemas.microsoft.com/office/powerpoint/2010/main" val="9235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5200" y="5152131"/>
            <a:ext cx="2496689" cy="1765246"/>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891195" y="81528"/>
            <a:ext cx="10515600" cy="1325563"/>
          </a:xfrm>
        </p:spPr>
        <p:txBody>
          <a:bodyPr>
            <a:normAutofit/>
          </a:bodyPr>
          <a:lstStyle/>
          <a:p>
            <a:r>
              <a:rPr lang="en-US" sz="4000" b="1" dirty="0">
                <a:solidFill>
                  <a:schemeClr val="accent1"/>
                </a:solidFill>
              </a:rPr>
              <a:t>First meeting with family</a:t>
            </a:r>
            <a:endParaRPr lang="en-GB" sz="40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715600" y="1204718"/>
            <a:ext cx="10515600" cy="5192874"/>
          </a:xfrm>
        </p:spPr>
        <p:txBody>
          <a:bodyPr>
            <a:noAutofit/>
          </a:bodyPr>
          <a:lstStyle/>
          <a:p>
            <a:pPr>
              <a:lnSpc>
                <a:spcPct val="100000"/>
              </a:lnSpc>
            </a:pPr>
            <a:r>
              <a:rPr lang="en-US" sz="2400" dirty="0">
                <a:latin typeface="Calibri" panose="020F0502020204030204" pitchFamily="34" charset="0"/>
                <a:cs typeface="Calibri" panose="020F0502020204030204" pitchFamily="34" charset="0"/>
              </a:rPr>
              <a:t>Parents share their expectations with ECI specialists regarding ECI service  </a:t>
            </a:r>
            <a:r>
              <a:rPr lang="ka-GE" sz="2400" dirty="0">
                <a:cs typeface="Calibri" panose="020F0502020204030204" pitchFamily="34" charset="0"/>
              </a:rPr>
              <a:t>  </a:t>
            </a:r>
          </a:p>
          <a:p>
            <a:pPr>
              <a:lnSpc>
                <a:spcPct val="100000"/>
              </a:lnSpc>
            </a:pPr>
            <a:r>
              <a:rPr lang="en-US" sz="2400" dirty="0">
                <a:latin typeface="Calibri" panose="020F0502020204030204" pitchFamily="34" charset="0"/>
                <a:cs typeface="Calibri" panose="020F0502020204030204" pitchFamily="34" charset="0"/>
              </a:rPr>
              <a:t>ECI specialist gives detailed information about terms of the service provision and responsibilities of both parts, hands-on an informational brochure and asks for an introduction to other family members as well</a:t>
            </a:r>
          </a:p>
          <a:p>
            <a:pPr>
              <a:lnSpc>
                <a:spcPct val="100000"/>
              </a:lnSpc>
            </a:pPr>
            <a:r>
              <a:rPr lang="en-US" sz="2400" dirty="0">
                <a:latin typeface="Calibri" panose="020F0502020204030204" pitchFamily="34" charset="0"/>
                <a:cs typeface="Calibri" panose="020F0502020204030204" pitchFamily="34" charset="0"/>
              </a:rPr>
              <a:t>ECI specialist</a:t>
            </a:r>
            <a:r>
              <a:rPr lang="ka-GE" sz="2400" dirty="0">
                <a:cs typeface="Calibri" panose="020F0502020204030204" pitchFamily="34" charset="0"/>
              </a:rPr>
              <a:t> </a:t>
            </a:r>
            <a:r>
              <a:rPr lang="en-US" sz="2400" dirty="0">
                <a:latin typeface="Calibri" panose="020F0502020204030204" pitchFamily="34" charset="0"/>
                <a:cs typeface="Calibri" panose="020F0502020204030204" pitchFamily="34" charset="0"/>
              </a:rPr>
              <a:t>receives the final confirmation that the family is ready to participate in ECI service and follow the terms of the service </a:t>
            </a:r>
          </a:p>
          <a:p>
            <a:pPr>
              <a:lnSpc>
                <a:spcPct val="100000"/>
              </a:lnSpc>
            </a:pPr>
            <a:r>
              <a:rPr lang="en-US" sz="2400" dirty="0">
                <a:latin typeface="Calibri" panose="020F0502020204030204" pitchFamily="34" charset="0"/>
                <a:cs typeface="Calibri" panose="020F0502020204030204" pitchFamily="34" charset="0"/>
              </a:rPr>
              <a:t>An formal, written informed consent</a:t>
            </a:r>
            <a:r>
              <a:rPr lang="ka-GE" sz="2400" dirty="0">
                <a:cs typeface="Calibri" panose="020F0502020204030204" pitchFamily="34" charset="0"/>
              </a:rPr>
              <a:t>/</a:t>
            </a:r>
            <a:r>
              <a:rPr lang="en-US" sz="2400" dirty="0">
                <a:latin typeface="Calibri" panose="020F0502020204030204" pitchFamily="34" charset="0"/>
                <a:cs typeface="Calibri" panose="020F0502020204030204" pitchFamily="34" charset="0"/>
              </a:rPr>
              <a:t>agreement is signed</a:t>
            </a:r>
          </a:p>
          <a:p>
            <a:pPr>
              <a:lnSpc>
                <a:spcPct val="100000"/>
              </a:lnSpc>
            </a:pPr>
            <a:r>
              <a:rPr lang="en-US" sz="2400" dirty="0">
                <a:latin typeface="Calibri" panose="020F0502020204030204" pitchFamily="34" charset="0"/>
                <a:cs typeface="Calibri" panose="020F0502020204030204" pitchFamily="34" charset="0"/>
              </a:rPr>
              <a:t>Main caregiver and ECI specialist agree on the service schedule:</a:t>
            </a:r>
            <a:r>
              <a:rPr lang="ka-GE" sz="2400" dirty="0">
                <a:cs typeface="Calibri" panose="020F0502020204030204" pitchFamily="34" charset="0"/>
              </a:rPr>
              <a:t> </a:t>
            </a:r>
            <a:r>
              <a:rPr lang="en-US" sz="2400" dirty="0">
                <a:latin typeface="Calibri" panose="020F0502020204030204" pitchFamily="34" charset="0"/>
                <a:cs typeface="Calibri" panose="020F0502020204030204" pitchFamily="34" charset="0"/>
              </a:rPr>
              <a:t>when</a:t>
            </a:r>
            <a:r>
              <a:rPr lang="ka-GE" sz="2400" dirty="0">
                <a:cs typeface="Calibri" panose="020F0502020204030204" pitchFamily="34" charset="0"/>
              </a:rPr>
              <a:t>,</a:t>
            </a:r>
            <a:r>
              <a:rPr lang="en-US" sz="2400" dirty="0">
                <a:cs typeface="Calibri" panose="020F0502020204030204" pitchFamily="34" charset="0"/>
              </a:rPr>
              <a:t> how many times,</a:t>
            </a:r>
            <a:r>
              <a:rPr lang="ka-GE" sz="2400" dirty="0">
                <a:cs typeface="Calibri" panose="020F0502020204030204" pitchFamily="34" charset="0"/>
              </a:rPr>
              <a:t> </a:t>
            </a:r>
            <a:r>
              <a:rPr lang="en-US" sz="2400" dirty="0">
                <a:latin typeface="Calibri" panose="020F0502020204030204" pitchFamily="34" charset="0"/>
                <a:cs typeface="Calibri" panose="020F0502020204030204" pitchFamily="34" charset="0"/>
              </a:rPr>
              <a:t>with whom and where</a:t>
            </a:r>
            <a:r>
              <a:rPr lang="ka-GE" sz="2400" dirty="0">
                <a:cs typeface="Calibri" panose="020F0502020204030204" pitchFamily="34" charset="0"/>
              </a:rPr>
              <a:t> </a:t>
            </a:r>
            <a:r>
              <a:rPr lang="en-US" sz="2400" dirty="0">
                <a:latin typeface="Calibri" panose="020F0502020204030204" pitchFamily="34" charset="0"/>
                <a:cs typeface="Calibri" panose="020F0502020204030204" pitchFamily="34" charset="0"/>
              </a:rPr>
              <a:t>the intervention should be delivered (in kindergarten, at home, or in both places)</a:t>
            </a:r>
          </a:p>
          <a:p>
            <a:endParaRPr lang="en-GB" sz="2400"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C5BF10EA-F89B-4E40-A3FB-08B11B9B3E36}"/>
              </a:ext>
            </a:extLst>
          </p:cNvPr>
          <p:cNvSpPr>
            <a:spLocks noGrp="1"/>
          </p:cNvSpPr>
          <p:nvPr>
            <p:ph type="sldNum" sz="quarter" idx="12"/>
          </p:nvPr>
        </p:nvSpPr>
        <p:spPr/>
        <p:txBody>
          <a:bodyPr/>
          <a:lstStyle/>
          <a:p>
            <a:fld id="{26A003D0-92C7-48A9-9E81-4C2AD6C12F89}" type="slidenum">
              <a:rPr lang="en-BE" smtClean="0"/>
              <a:t>3</a:t>
            </a:fld>
            <a:endParaRPr lang="en-BE"/>
          </a:p>
        </p:txBody>
      </p:sp>
    </p:spTree>
    <p:extLst>
      <p:ext uri="{BB962C8B-B14F-4D97-AF65-F5344CB8AC3E}">
        <p14:creationId xmlns:p14="http://schemas.microsoft.com/office/powerpoint/2010/main" val="662530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163884"/>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1013131" y="832563"/>
            <a:ext cx="10515600" cy="5192874"/>
          </a:xfrm>
        </p:spPr>
        <p:txBody>
          <a:bodyPr>
            <a:noAutofit/>
          </a:bodyPr>
          <a:lstStyle/>
          <a:p>
            <a:endParaRPr lang="ka-GE" sz="2400" dirty="0"/>
          </a:p>
          <a:p>
            <a:pPr marL="0" indent="0">
              <a:lnSpc>
                <a:spcPct val="100000"/>
              </a:lnSpc>
              <a:buNone/>
            </a:pPr>
            <a:endParaRPr lang="en-GB" sz="2400" dirty="0"/>
          </a:p>
        </p:txBody>
      </p:sp>
      <p:sp>
        <p:nvSpPr>
          <p:cNvPr id="12" name="Title 1">
            <a:extLst>
              <a:ext uri="{FF2B5EF4-FFF2-40B4-BE49-F238E27FC236}">
                <a16:creationId xmlns:a16="http://schemas.microsoft.com/office/drawing/2014/main" id="{C3AE0C23-011D-43B4-A059-F5D4CB3FD2DF}"/>
              </a:ext>
            </a:extLst>
          </p:cNvPr>
          <p:cNvSpPr txBox="1">
            <a:spLocks/>
          </p:cNvSpPr>
          <p:nvPr/>
        </p:nvSpPr>
        <p:spPr>
          <a:xfrm>
            <a:off x="462116" y="484632"/>
            <a:ext cx="10034434" cy="7917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rPr>
              <a:t>ECI recourses </a:t>
            </a:r>
            <a:endParaRPr lang="ka-GE" b="1" dirty="0">
              <a:solidFill>
                <a:schemeClr val="accent1"/>
              </a:solidFill>
            </a:endParaRPr>
          </a:p>
        </p:txBody>
      </p:sp>
      <p:pic>
        <p:nvPicPr>
          <p:cNvPr id="13" name="Picture 2" descr="PICCOLO™">
            <a:extLst>
              <a:ext uri="{FF2B5EF4-FFF2-40B4-BE49-F238E27FC236}">
                <a16:creationId xmlns:a16="http://schemas.microsoft.com/office/drawing/2014/main" id="{861B0763-2E28-427B-884E-D2CF74E342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700" y="1565846"/>
            <a:ext cx="2857500" cy="46672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61BC7590-7408-45C0-899F-1330F495D67D}"/>
              </a:ext>
            </a:extLst>
          </p:cNvPr>
          <p:cNvSpPr txBox="1">
            <a:spLocks/>
          </p:cNvSpPr>
          <p:nvPr/>
        </p:nvSpPr>
        <p:spPr>
          <a:xfrm>
            <a:off x="438150" y="2322067"/>
            <a:ext cx="4693916" cy="37274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br>
              <a:rPr lang="en-US" sz="3600" dirty="0"/>
            </a:br>
            <a:r>
              <a:rPr lang="en-US" sz="3600" b="1" dirty="0">
                <a:solidFill>
                  <a:schemeClr val="tx2">
                    <a:lumMod val="50000"/>
                  </a:schemeClr>
                </a:solidFill>
              </a:rPr>
              <a:t>P</a:t>
            </a:r>
            <a:r>
              <a:rPr lang="en-US" dirty="0">
                <a:solidFill>
                  <a:schemeClr val="tx2">
                    <a:lumMod val="50000"/>
                  </a:schemeClr>
                </a:solidFill>
              </a:rPr>
              <a:t>arenting </a:t>
            </a:r>
            <a:r>
              <a:rPr lang="en-US" sz="3600" b="1" dirty="0">
                <a:solidFill>
                  <a:schemeClr val="tx2">
                    <a:lumMod val="50000"/>
                  </a:schemeClr>
                </a:solidFill>
              </a:rPr>
              <a:t>I</a:t>
            </a:r>
            <a:r>
              <a:rPr lang="en-US" dirty="0">
                <a:solidFill>
                  <a:schemeClr val="tx2">
                    <a:lumMod val="50000"/>
                  </a:schemeClr>
                </a:solidFill>
              </a:rPr>
              <a:t>nteractions with </a:t>
            </a:r>
            <a:r>
              <a:rPr lang="en-US" sz="3600" b="1" dirty="0">
                <a:solidFill>
                  <a:schemeClr val="tx2">
                    <a:lumMod val="50000"/>
                  </a:schemeClr>
                </a:solidFill>
              </a:rPr>
              <a:t>C</a:t>
            </a:r>
            <a:r>
              <a:rPr lang="en-US" dirty="0">
                <a:solidFill>
                  <a:schemeClr val="tx2">
                    <a:lumMod val="50000"/>
                  </a:schemeClr>
                </a:solidFill>
              </a:rPr>
              <a:t>hildren: </a:t>
            </a:r>
            <a:br>
              <a:rPr lang="en-US" dirty="0">
                <a:solidFill>
                  <a:schemeClr val="tx2">
                    <a:lumMod val="50000"/>
                  </a:schemeClr>
                </a:solidFill>
              </a:rPr>
            </a:br>
            <a:r>
              <a:rPr lang="en-US" b="1" dirty="0">
                <a:solidFill>
                  <a:schemeClr val="tx2">
                    <a:lumMod val="50000"/>
                  </a:schemeClr>
                </a:solidFill>
              </a:rPr>
              <a:t>C</a:t>
            </a:r>
            <a:r>
              <a:rPr lang="en-US" sz="2400" dirty="0">
                <a:solidFill>
                  <a:schemeClr val="tx2">
                    <a:lumMod val="50000"/>
                  </a:schemeClr>
                </a:solidFill>
              </a:rPr>
              <a:t>hecklist of </a:t>
            </a:r>
            <a:r>
              <a:rPr lang="en-US" b="1" dirty="0">
                <a:solidFill>
                  <a:schemeClr val="tx2">
                    <a:lumMod val="50000"/>
                  </a:schemeClr>
                </a:solidFill>
              </a:rPr>
              <a:t>O</a:t>
            </a:r>
            <a:r>
              <a:rPr lang="en-US" sz="2400" dirty="0">
                <a:solidFill>
                  <a:schemeClr val="tx2">
                    <a:lumMod val="50000"/>
                  </a:schemeClr>
                </a:solidFill>
              </a:rPr>
              <a:t>bservations </a:t>
            </a:r>
            <a:r>
              <a:rPr lang="en-US" b="1" dirty="0">
                <a:solidFill>
                  <a:schemeClr val="tx2">
                    <a:lumMod val="50000"/>
                  </a:schemeClr>
                </a:solidFill>
              </a:rPr>
              <a:t>L</a:t>
            </a:r>
            <a:r>
              <a:rPr lang="en-US" sz="2400" dirty="0">
                <a:solidFill>
                  <a:schemeClr val="tx2">
                    <a:lumMod val="50000"/>
                  </a:schemeClr>
                </a:solidFill>
              </a:rPr>
              <a:t>inked to </a:t>
            </a:r>
            <a:r>
              <a:rPr lang="en-US" b="1" dirty="0">
                <a:solidFill>
                  <a:schemeClr val="tx2">
                    <a:lumMod val="50000"/>
                  </a:schemeClr>
                </a:solidFill>
              </a:rPr>
              <a:t>O</a:t>
            </a:r>
            <a:r>
              <a:rPr lang="en-US" sz="2400" dirty="0">
                <a:solidFill>
                  <a:schemeClr val="tx2">
                    <a:lumMod val="50000"/>
                  </a:schemeClr>
                </a:solidFill>
              </a:rPr>
              <a:t>utcomes</a:t>
            </a:r>
            <a:endParaRPr lang="en-US" sz="3200" dirty="0">
              <a:solidFill>
                <a:schemeClr val="tx2">
                  <a:lumMod val="50000"/>
                </a:schemeClr>
              </a:solidFill>
            </a:endParaRPr>
          </a:p>
        </p:txBody>
      </p:sp>
      <p:pic>
        <p:nvPicPr>
          <p:cNvPr id="15" name="Picture 14">
            <a:extLst>
              <a:ext uri="{FF2B5EF4-FFF2-40B4-BE49-F238E27FC236}">
                <a16:creationId xmlns:a16="http://schemas.microsoft.com/office/drawing/2014/main" id="{958699FF-AF02-4674-BB9F-E285C658A516}"/>
              </a:ext>
            </a:extLst>
          </p:cNvPr>
          <p:cNvPicPr>
            <a:picLocks noChangeAspect="1"/>
          </p:cNvPicPr>
          <p:nvPr/>
        </p:nvPicPr>
        <p:blipFill>
          <a:blip r:embed="rId7"/>
          <a:stretch>
            <a:fillRect/>
          </a:stretch>
        </p:blipFill>
        <p:spPr>
          <a:xfrm>
            <a:off x="5828338" y="477867"/>
            <a:ext cx="1988992" cy="1844200"/>
          </a:xfrm>
          <a:prstGeom prst="rect">
            <a:avLst/>
          </a:prstGeom>
        </p:spPr>
      </p:pic>
      <p:pic>
        <p:nvPicPr>
          <p:cNvPr id="16" name="Picture 15">
            <a:extLst>
              <a:ext uri="{FF2B5EF4-FFF2-40B4-BE49-F238E27FC236}">
                <a16:creationId xmlns:a16="http://schemas.microsoft.com/office/drawing/2014/main" id="{C37859D5-8853-42EB-A253-3AC3CD9305A2}"/>
              </a:ext>
            </a:extLst>
          </p:cNvPr>
          <p:cNvPicPr>
            <a:picLocks noChangeAspect="1"/>
          </p:cNvPicPr>
          <p:nvPr/>
        </p:nvPicPr>
        <p:blipFill>
          <a:blip r:embed="rId8"/>
          <a:stretch>
            <a:fillRect/>
          </a:stretch>
        </p:blipFill>
        <p:spPr>
          <a:xfrm>
            <a:off x="8513602" y="484632"/>
            <a:ext cx="1889924" cy="2225233"/>
          </a:xfrm>
          <a:prstGeom prst="rect">
            <a:avLst/>
          </a:prstGeom>
        </p:spPr>
      </p:pic>
      <p:pic>
        <p:nvPicPr>
          <p:cNvPr id="17" name="Picture 16">
            <a:extLst>
              <a:ext uri="{FF2B5EF4-FFF2-40B4-BE49-F238E27FC236}">
                <a16:creationId xmlns:a16="http://schemas.microsoft.com/office/drawing/2014/main" id="{7AF9932D-217C-49BC-8F51-84F4318E060D}"/>
              </a:ext>
            </a:extLst>
          </p:cNvPr>
          <p:cNvPicPr>
            <a:picLocks noChangeAspect="1"/>
          </p:cNvPicPr>
          <p:nvPr/>
        </p:nvPicPr>
        <p:blipFill>
          <a:blip r:embed="rId9"/>
          <a:stretch>
            <a:fillRect/>
          </a:stretch>
        </p:blipFill>
        <p:spPr>
          <a:xfrm>
            <a:off x="5419725" y="2990850"/>
            <a:ext cx="5161507" cy="3410792"/>
          </a:xfrm>
          <a:prstGeom prst="rect">
            <a:avLst/>
          </a:prstGeom>
        </p:spPr>
      </p:pic>
      <p:sp>
        <p:nvSpPr>
          <p:cNvPr id="2" name="Slide Number Placeholder 1">
            <a:extLst>
              <a:ext uri="{FF2B5EF4-FFF2-40B4-BE49-F238E27FC236}">
                <a16:creationId xmlns:a16="http://schemas.microsoft.com/office/drawing/2014/main" id="{151D5897-2C8D-714B-85D7-7CFB84665256}"/>
              </a:ext>
            </a:extLst>
          </p:cNvPr>
          <p:cNvSpPr>
            <a:spLocks noGrp="1"/>
          </p:cNvSpPr>
          <p:nvPr>
            <p:ph type="sldNum" sz="quarter" idx="12"/>
          </p:nvPr>
        </p:nvSpPr>
        <p:spPr/>
        <p:txBody>
          <a:bodyPr/>
          <a:lstStyle/>
          <a:p>
            <a:fld id="{26A003D0-92C7-48A9-9E81-4C2AD6C12F89}" type="slidenum">
              <a:rPr lang="en-BE" smtClean="0"/>
              <a:t>30</a:t>
            </a:fld>
            <a:endParaRPr lang="en-BE"/>
          </a:p>
        </p:txBody>
      </p:sp>
    </p:spTree>
    <p:extLst>
      <p:ext uri="{BB962C8B-B14F-4D97-AF65-F5344CB8AC3E}">
        <p14:creationId xmlns:p14="http://schemas.microsoft.com/office/powerpoint/2010/main" val="2605510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163884"/>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1013131" y="832563"/>
            <a:ext cx="10515600" cy="5192874"/>
          </a:xfrm>
        </p:spPr>
        <p:txBody>
          <a:bodyPr>
            <a:noAutofit/>
          </a:bodyPr>
          <a:lstStyle/>
          <a:p>
            <a:endParaRPr lang="ka-GE" sz="2400" dirty="0"/>
          </a:p>
          <a:p>
            <a:pPr marL="0" indent="0">
              <a:lnSpc>
                <a:spcPct val="100000"/>
              </a:lnSpc>
              <a:buNone/>
            </a:pPr>
            <a:endParaRPr lang="en-GB" sz="2400" dirty="0"/>
          </a:p>
        </p:txBody>
      </p:sp>
      <p:pic>
        <p:nvPicPr>
          <p:cNvPr id="12" name="Picture 2">
            <a:extLst>
              <a:ext uri="{FF2B5EF4-FFF2-40B4-BE49-F238E27FC236}">
                <a16:creationId xmlns:a16="http://schemas.microsoft.com/office/drawing/2014/main" id="{2BDA737F-2DF3-454B-B3EF-EE84F3269C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1571778" y="324848"/>
            <a:ext cx="5610226" cy="4068763"/>
          </a:xfrm>
          <a:prstGeom prst="rect">
            <a:avLst/>
          </a:prstGeom>
        </p:spPr>
      </p:pic>
      <p:sp>
        <p:nvSpPr>
          <p:cNvPr id="13" name="Slide Number Placeholder 36">
            <a:extLst>
              <a:ext uri="{FF2B5EF4-FFF2-40B4-BE49-F238E27FC236}">
                <a16:creationId xmlns:a16="http://schemas.microsoft.com/office/drawing/2014/main" id="{3E0E8437-ED05-49B6-8332-DF771B6448CA}"/>
              </a:ext>
            </a:extLst>
          </p:cNvPr>
          <p:cNvSpPr txBox="1">
            <a:spLocks/>
          </p:cNvSpPr>
          <p:nvPr/>
        </p:nvSpPr>
        <p:spPr bwMode="auto">
          <a:xfrm>
            <a:off x="11311128" y="6272784"/>
            <a:ext cx="64008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defPPr>
              <a:defRPr lang="en-BE"/>
            </a:defPPr>
            <a:lvl1pPr marL="0" algn="l" defTabSz="914400" rtl="0" eaLnBrk="1" latinLnBrk="0" hangingPunct="1">
              <a:defRPr sz="18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pPr>
            <a:fld id="{BD262CBE-7DD6-4FD3-856D-D284F42591BC}" type="slidenum">
              <a:rPr lang="en-US" smtClean="0">
                <a:solidFill>
                  <a:schemeClr val="bg1"/>
                </a:solidFill>
                <a:latin typeface="Berlin Sans FB" pitchFamily="34" charset="0"/>
              </a:rPr>
              <a:pPr fontAlgn="base">
                <a:spcBef>
                  <a:spcPct val="0"/>
                </a:spcBef>
                <a:spcAft>
                  <a:spcPct val="0"/>
                </a:spcAft>
              </a:pPr>
              <a:t>31</a:t>
            </a:fld>
            <a:endParaRPr lang="en-US">
              <a:solidFill>
                <a:schemeClr val="bg1"/>
              </a:solidFill>
              <a:latin typeface="Berlin Sans FB" pitchFamily="34" charset="0"/>
            </a:endParaRPr>
          </a:p>
        </p:txBody>
      </p:sp>
      <p:pic>
        <p:nvPicPr>
          <p:cNvPr id="14" name="Picture 3">
            <a:extLst>
              <a:ext uri="{FF2B5EF4-FFF2-40B4-BE49-F238E27FC236}">
                <a16:creationId xmlns:a16="http://schemas.microsoft.com/office/drawing/2014/main" id="{2C519A84-66D4-454D-87CF-77C7EED4FA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8662" y="1311275"/>
            <a:ext cx="5654675"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a16="http://schemas.microsoft.com/office/drawing/2014/main" id="{0A23B2F0-3DEE-4328-BA17-7CE319DC3B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826" y="2782888"/>
            <a:ext cx="55229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a:extLst>
              <a:ext uri="{FF2B5EF4-FFF2-40B4-BE49-F238E27FC236}">
                <a16:creationId xmlns:a16="http://schemas.microsoft.com/office/drawing/2014/main" id="{0B7F5CE0-7481-42A9-A1A0-32284716F2C8}"/>
              </a:ext>
            </a:extLst>
          </p:cNvPr>
          <p:cNvCxnSpPr/>
          <p:nvPr/>
        </p:nvCxnSpPr>
        <p:spPr>
          <a:xfrm rot="10800000" flipV="1">
            <a:off x="2971800" y="434974"/>
            <a:ext cx="6477000" cy="10668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93FAF1-B86F-4808-AD38-86C5329518C9}"/>
              </a:ext>
            </a:extLst>
          </p:cNvPr>
          <p:cNvCxnSpPr/>
          <p:nvPr/>
        </p:nvCxnSpPr>
        <p:spPr>
          <a:xfrm rot="10800000" flipV="1">
            <a:off x="2971800" y="762000"/>
            <a:ext cx="6400800" cy="25908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195F82A-E757-46CD-A19D-AB13CFB1606B}"/>
              </a:ext>
            </a:extLst>
          </p:cNvPr>
          <p:cNvCxnSpPr/>
          <p:nvPr/>
        </p:nvCxnSpPr>
        <p:spPr>
          <a:xfrm rot="10800000" flipV="1">
            <a:off x="4648200" y="762000"/>
            <a:ext cx="4724400" cy="35052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93FD700-685A-412E-B469-AE04EAEE45F6}"/>
              </a:ext>
            </a:extLst>
          </p:cNvPr>
          <p:cNvCxnSpPr/>
          <p:nvPr/>
        </p:nvCxnSpPr>
        <p:spPr>
          <a:xfrm rot="5400000">
            <a:off x="6019800" y="1295400"/>
            <a:ext cx="3886200" cy="28194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7C993A5-1676-4086-97A5-6DA52695329E}"/>
              </a:ext>
            </a:extLst>
          </p:cNvPr>
          <p:cNvCxnSpPr/>
          <p:nvPr/>
        </p:nvCxnSpPr>
        <p:spPr>
          <a:xfrm rot="5400000">
            <a:off x="5338371" y="2064625"/>
            <a:ext cx="5334000" cy="29718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1BE1AB2-4E9B-4FE2-9404-D0487E4D44BA}"/>
              </a:ext>
            </a:extLst>
          </p:cNvPr>
          <p:cNvCxnSpPr/>
          <p:nvPr/>
        </p:nvCxnSpPr>
        <p:spPr>
          <a:xfrm rot="10800000" flipV="1">
            <a:off x="4365437" y="886619"/>
            <a:ext cx="4876800" cy="25146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8">
            <a:extLst>
              <a:ext uri="{FF2B5EF4-FFF2-40B4-BE49-F238E27FC236}">
                <a16:creationId xmlns:a16="http://schemas.microsoft.com/office/drawing/2014/main" id="{A383AB08-B848-46B3-A191-CF123CADD70F}"/>
              </a:ext>
            </a:extLst>
          </p:cNvPr>
          <p:cNvSpPr>
            <a:spLocks noChangeArrowheads="1"/>
          </p:cNvSpPr>
          <p:nvPr/>
        </p:nvSpPr>
        <p:spPr bwMode="auto">
          <a:xfrm>
            <a:off x="8131277" y="0"/>
            <a:ext cx="2536722" cy="584775"/>
          </a:xfrm>
          <a:prstGeom prst="rect">
            <a:avLst/>
          </a:prstGeom>
          <a:solidFill>
            <a:srgbClr val="002060"/>
          </a:solidFill>
          <a:ln>
            <a:noFill/>
          </a:ln>
        </p:spPr>
        <p:txBody>
          <a:bodyPr wrap="square">
            <a:spAutoFit/>
          </a:bodyPr>
          <a:lstStyle/>
          <a:p>
            <a:pPr algn="ctr"/>
            <a:r>
              <a:rPr lang="en-US" sz="3200" dirty="0">
                <a:solidFill>
                  <a:schemeClr val="bg1"/>
                </a:solidFill>
                <a:latin typeface="Berlin Sans FB" pitchFamily="34" charset="0"/>
              </a:rPr>
              <a:t>MEISR </a:t>
            </a:r>
            <a:endParaRPr lang="en-US" sz="3200" dirty="0">
              <a:solidFill>
                <a:schemeClr val="bg1"/>
              </a:solidFill>
              <a:latin typeface="Calibri" pitchFamily="34" charset="0"/>
            </a:endParaRPr>
          </a:p>
        </p:txBody>
      </p:sp>
      <p:sp>
        <p:nvSpPr>
          <p:cNvPr id="2" name="Slide Number Placeholder 1">
            <a:extLst>
              <a:ext uri="{FF2B5EF4-FFF2-40B4-BE49-F238E27FC236}">
                <a16:creationId xmlns:a16="http://schemas.microsoft.com/office/drawing/2014/main" id="{CF4F8F6C-6881-DE4E-B350-1E9D3988BBD2}"/>
              </a:ext>
            </a:extLst>
          </p:cNvPr>
          <p:cNvSpPr>
            <a:spLocks noGrp="1"/>
          </p:cNvSpPr>
          <p:nvPr>
            <p:ph type="sldNum" sz="quarter" idx="12"/>
          </p:nvPr>
        </p:nvSpPr>
        <p:spPr/>
        <p:txBody>
          <a:bodyPr/>
          <a:lstStyle/>
          <a:p>
            <a:fld id="{26A003D0-92C7-48A9-9E81-4C2AD6C12F89}" type="slidenum">
              <a:rPr lang="en-BE" smtClean="0"/>
              <a:t>31</a:t>
            </a:fld>
            <a:endParaRPr lang="en-BE"/>
          </a:p>
        </p:txBody>
      </p:sp>
    </p:spTree>
    <p:extLst>
      <p:ext uri="{BB962C8B-B14F-4D97-AF65-F5344CB8AC3E}">
        <p14:creationId xmlns:p14="http://schemas.microsoft.com/office/powerpoint/2010/main" val="253663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3"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00310" y="5210014"/>
            <a:ext cx="2414822" cy="1707363"/>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838200" y="304123"/>
            <a:ext cx="10515600" cy="1325563"/>
          </a:xfrm>
        </p:spPr>
        <p:txBody>
          <a:bodyPr>
            <a:normAutofit/>
          </a:bodyPr>
          <a:lstStyle/>
          <a:p>
            <a:r>
              <a:rPr lang="en-US" sz="3200" b="1" dirty="0">
                <a:solidFill>
                  <a:schemeClr val="accent1"/>
                </a:solidFill>
              </a:rPr>
              <a:t>Step 2 -  Child and Family evaluation by Inter/transdisciplinary team of ECI provider organizations</a:t>
            </a:r>
            <a:endParaRPr lang="en-GB" sz="3200" b="1" dirty="0">
              <a:solidFill>
                <a:schemeClr val="accent1"/>
              </a:solidFill>
            </a:endParaRPr>
          </a:p>
        </p:txBody>
      </p:sp>
      <p:graphicFrame>
        <p:nvGraphicFramePr>
          <p:cNvPr id="9" name="Content Placeholder 3">
            <a:extLst>
              <a:ext uri="{FF2B5EF4-FFF2-40B4-BE49-F238E27FC236}">
                <a16:creationId xmlns:a16="http://schemas.microsoft.com/office/drawing/2014/main" id="{CDCB14ED-D4F9-4A21-9B37-D143DB781CAD}"/>
              </a:ext>
            </a:extLst>
          </p:cNvPr>
          <p:cNvGraphicFramePr>
            <a:graphicFrameLocks noGrp="1"/>
          </p:cNvGraphicFramePr>
          <p:nvPr>
            <p:ph idx="1"/>
            <p:extLst>
              <p:ext uri="{D42A27DB-BD31-4B8C-83A1-F6EECF244321}">
                <p14:modId xmlns:p14="http://schemas.microsoft.com/office/powerpoint/2010/main" val="1463562014"/>
              </p:ext>
            </p:extLst>
          </p:nvPr>
        </p:nvGraphicFramePr>
        <p:xfrm>
          <a:off x="1385282" y="1553917"/>
          <a:ext cx="9421436" cy="3850557"/>
        </p:xfrm>
        <a:graphic>
          <a:graphicData uri="http://schemas.openxmlformats.org/drawingml/2006/table">
            <a:tbl>
              <a:tblPr firstRow="1" bandRow="1">
                <a:tableStyleId>{5C22544A-7EE6-4342-B048-85BDC9FD1C3A}</a:tableStyleId>
              </a:tblPr>
              <a:tblGrid>
                <a:gridCol w="4710718">
                  <a:extLst>
                    <a:ext uri="{9D8B030D-6E8A-4147-A177-3AD203B41FA5}">
                      <a16:colId xmlns:a16="http://schemas.microsoft.com/office/drawing/2014/main" val="20000"/>
                    </a:ext>
                  </a:extLst>
                </a:gridCol>
                <a:gridCol w="4710718">
                  <a:extLst>
                    <a:ext uri="{9D8B030D-6E8A-4147-A177-3AD203B41FA5}">
                      <a16:colId xmlns:a16="http://schemas.microsoft.com/office/drawing/2014/main" val="20001"/>
                    </a:ext>
                  </a:extLst>
                </a:gridCol>
              </a:tblGrid>
              <a:tr h="516486">
                <a:tc>
                  <a:txBody>
                    <a:bodyPr/>
                    <a:lstStyle/>
                    <a:p>
                      <a:r>
                        <a:rPr lang="en-US" sz="2800" dirty="0"/>
                        <a:t>Family Assessment</a:t>
                      </a:r>
                    </a:p>
                  </a:txBody>
                  <a:tcPr>
                    <a:solidFill>
                      <a:srgbClr val="002060"/>
                    </a:solidFill>
                  </a:tcPr>
                </a:tc>
                <a:tc>
                  <a:txBody>
                    <a:bodyPr/>
                    <a:lstStyle/>
                    <a:p>
                      <a:r>
                        <a:rPr lang="en-US" sz="2800" dirty="0"/>
                        <a:t>Child Assessment</a:t>
                      </a:r>
                    </a:p>
                  </a:txBody>
                  <a:tcPr>
                    <a:solidFill>
                      <a:srgbClr val="002060"/>
                    </a:solidFill>
                  </a:tcPr>
                </a:tc>
                <a:extLst>
                  <a:ext uri="{0D108BD9-81ED-4DB2-BD59-A6C34878D82A}">
                    <a16:rowId xmlns:a16="http://schemas.microsoft.com/office/drawing/2014/main" val="10000"/>
                  </a:ext>
                </a:extLst>
              </a:tr>
              <a:tr h="3332397">
                <a:tc>
                  <a:txBody>
                    <a:bodyPr/>
                    <a:lstStyle/>
                    <a:p>
                      <a:pPr marL="514350" indent="-514350">
                        <a:buFont typeface="+mj-lt"/>
                        <a:buAutoNum type="arabicPeriod"/>
                      </a:pPr>
                      <a:r>
                        <a:rPr lang="en-US" sz="2400" b="0" dirty="0">
                          <a:solidFill>
                            <a:schemeClr val="tx2">
                              <a:lumMod val="50000"/>
                            </a:schemeClr>
                          </a:solidFill>
                        </a:rPr>
                        <a:t>Family</a:t>
                      </a:r>
                      <a:r>
                        <a:rPr lang="en-US" sz="2400" b="0" baseline="0" dirty="0">
                          <a:solidFill>
                            <a:schemeClr val="tx2">
                              <a:lumMod val="50000"/>
                            </a:schemeClr>
                          </a:solidFill>
                        </a:rPr>
                        <a:t> demographic information</a:t>
                      </a:r>
                    </a:p>
                    <a:p>
                      <a:pPr marL="514350" indent="-514350">
                        <a:buFont typeface="+mj-lt"/>
                        <a:buAutoNum type="arabicPeriod"/>
                      </a:pPr>
                      <a:r>
                        <a:rPr lang="en-US" sz="2400" b="0" dirty="0">
                          <a:solidFill>
                            <a:schemeClr val="tx2">
                              <a:lumMod val="50000"/>
                            </a:schemeClr>
                          </a:solidFill>
                        </a:rPr>
                        <a:t>Ecomap</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400" b="0" baseline="0" dirty="0">
                          <a:solidFill>
                            <a:schemeClr val="tx2">
                              <a:lumMod val="50000"/>
                            </a:schemeClr>
                          </a:solidFill>
                        </a:rPr>
                        <a:t>Family day routine</a:t>
                      </a:r>
                      <a:endParaRPr lang="en-US" sz="2400" b="0" dirty="0">
                        <a:solidFill>
                          <a:schemeClr val="tx2">
                            <a:lumMod val="50000"/>
                          </a:schemeClr>
                        </a:solidFill>
                      </a:endParaRPr>
                    </a:p>
                    <a:p>
                      <a:pPr marL="514350" lvl="0" indent="-514350">
                        <a:buFont typeface="+mj-lt"/>
                        <a:buAutoNum type="arabicPeriod"/>
                      </a:pPr>
                      <a:r>
                        <a:rPr lang="en-US" sz="2400" b="0" dirty="0">
                          <a:solidFill>
                            <a:schemeClr val="tx2">
                              <a:lumMod val="50000"/>
                            </a:schemeClr>
                          </a:solidFill>
                        </a:rPr>
                        <a:t>Positive parenting skills’ self-assessment</a:t>
                      </a:r>
                    </a:p>
                    <a:p>
                      <a:pPr marL="514350" indent="-514350">
                        <a:buFont typeface="+mj-lt"/>
                        <a:buAutoNum type="arabicPeriod"/>
                      </a:pPr>
                      <a:r>
                        <a:rPr lang="en-US" sz="2400" b="0" dirty="0">
                          <a:solidFill>
                            <a:schemeClr val="tx2">
                              <a:lumMod val="50000"/>
                            </a:schemeClr>
                          </a:solidFill>
                        </a:rPr>
                        <a:t>Home Safety and hygiene </a:t>
                      </a:r>
                    </a:p>
                    <a:p>
                      <a:pPr marL="0" indent="0">
                        <a:buFont typeface="Arial" panose="020B0604020202020204" pitchFamily="34" charset="0"/>
                        <a:buNone/>
                      </a:pPr>
                      <a:endParaRPr lang="en-US" sz="2400" dirty="0"/>
                    </a:p>
                  </a:txBody>
                  <a:tcPr/>
                </a:tc>
                <a:tc>
                  <a:txBody>
                    <a:bodyPr/>
                    <a:lstStyle/>
                    <a:p>
                      <a:pPr marL="514350" indent="-514350">
                        <a:buFont typeface="+mj-lt"/>
                        <a:buAutoNum type="arabicPeriod"/>
                      </a:pPr>
                      <a:r>
                        <a:rPr lang="en-US" sz="2400" b="0" dirty="0">
                          <a:solidFill>
                            <a:schemeClr val="tx1"/>
                          </a:solidFill>
                        </a:rPr>
                        <a:t>Child personality profile</a:t>
                      </a:r>
                    </a:p>
                    <a:p>
                      <a:pPr marL="514350" indent="-514350">
                        <a:buFont typeface="+mj-lt"/>
                        <a:buAutoNum type="arabicPeriod"/>
                      </a:pPr>
                      <a:r>
                        <a:rPr lang="en-US" sz="2400" b="0" dirty="0">
                          <a:solidFill>
                            <a:schemeClr val="tx1"/>
                          </a:solidFill>
                        </a:rPr>
                        <a:t>Child development assessment </a:t>
                      </a:r>
                    </a:p>
                    <a:p>
                      <a:pPr marL="514350" indent="-514350">
                        <a:buFont typeface="+mj-lt"/>
                        <a:buAutoNum type="arabicPeriod"/>
                      </a:pPr>
                      <a:r>
                        <a:rPr lang="en-US" sz="2400" b="0" dirty="0">
                          <a:solidFill>
                            <a:schemeClr val="tx1"/>
                          </a:solidFill>
                        </a:rPr>
                        <a:t>Child specific assessment by different</a:t>
                      </a:r>
                      <a:r>
                        <a:rPr lang="en-US" sz="2400" b="0" baseline="0" dirty="0">
                          <a:solidFill>
                            <a:schemeClr val="tx1"/>
                          </a:solidFill>
                        </a:rPr>
                        <a:t> professionals if needed</a:t>
                      </a:r>
                    </a:p>
                    <a:p>
                      <a:pPr marL="514350" indent="-514350">
                        <a:buFont typeface="+mj-lt"/>
                        <a:buAutoNum type="arabicPeriod"/>
                      </a:pPr>
                      <a:r>
                        <a:rPr lang="en-US" sz="2400" b="0" baseline="0" dirty="0">
                          <a:solidFill>
                            <a:schemeClr val="tx1"/>
                          </a:solidFill>
                        </a:rPr>
                        <a:t>Challenging behavior assessment  (if needed)</a:t>
                      </a:r>
                    </a:p>
                    <a:p>
                      <a:pPr marL="285750" indent="-285750">
                        <a:buFont typeface="Wingdings" panose="05000000000000000000" pitchFamily="2" charset="2"/>
                        <a:buChar char="ü"/>
                      </a:pPr>
                      <a:endParaRPr lang="en-US" sz="2400" b="1" dirty="0">
                        <a:solidFill>
                          <a:srgbClr val="002060"/>
                        </a:solidFill>
                      </a:endParaRPr>
                    </a:p>
                  </a:txBody>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50D31CD6-7AD7-C846-A5D1-E7D6E3B2EBEF}"/>
              </a:ext>
            </a:extLst>
          </p:cNvPr>
          <p:cNvSpPr>
            <a:spLocks noGrp="1"/>
          </p:cNvSpPr>
          <p:nvPr>
            <p:ph type="sldNum" sz="quarter" idx="12"/>
          </p:nvPr>
        </p:nvSpPr>
        <p:spPr/>
        <p:txBody>
          <a:bodyPr/>
          <a:lstStyle/>
          <a:p>
            <a:fld id="{26A003D0-92C7-48A9-9E81-4C2AD6C12F89}" type="slidenum">
              <a:rPr lang="en-BE" smtClean="0"/>
              <a:t>4</a:t>
            </a:fld>
            <a:endParaRPr lang="en-BE"/>
          </a:p>
        </p:txBody>
      </p:sp>
    </p:spTree>
    <p:extLst>
      <p:ext uri="{BB962C8B-B14F-4D97-AF65-F5344CB8AC3E}">
        <p14:creationId xmlns:p14="http://schemas.microsoft.com/office/powerpoint/2010/main" val="3294376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591814"/>
            <a:ext cx="1874820" cy="1325563"/>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838200" y="118488"/>
            <a:ext cx="10515600" cy="1325563"/>
          </a:xfrm>
        </p:spPr>
        <p:txBody>
          <a:bodyPr>
            <a:normAutofit/>
          </a:bodyPr>
          <a:lstStyle/>
          <a:p>
            <a:pPr algn="ctr"/>
            <a:r>
              <a:rPr lang="en-US" sz="3200" b="1" dirty="0">
                <a:solidFill>
                  <a:schemeClr val="accent1"/>
                </a:solidFill>
              </a:rPr>
              <a:t>Competences of ECI specialist needed for conducting a child – family evaluation</a:t>
            </a:r>
            <a:endParaRPr lang="en-GB" sz="3200" b="1" dirty="0">
              <a:solidFill>
                <a:schemeClr val="accent1"/>
              </a:solidFill>
            </a:endParaRPr>
          </a:p>
        </p:txBody>
      </p:sp>
      <p:graphicFrame>
        <p:nvGraphicFramePr>
          <p:cNvPr id="11" name="Content Placeholder 3">
            <a:extLst>
              <a:ext uri="{FF2B5EF4-FFF2-40B4-BE49-F238E27FC236}">
                <a16:creationId xmlns:a16="http://schemas.microsoft.com/office/drawing/2014/main" id="{D962461E-6D90-485C-9FF5-1E890DCF1A19}"/>
              </a:ext>
            </a:extLst>
          </p:cNvPr>
          <p:cNvGraphicFramePr>
            <a:graphicFrameLocks noGrp="1"/>
          </p:cNvGraphicFramePr>
          <p:nvPr>
            <p:ph idx="1"/>
            <p:extLst>
              <p:ext uri="{D42A27DB-BD31-4B8C-83A1-F6EECF244321}">
                <p14:modId xmlns:p14="http://schemas.microsoft.com/office/powerpoint/2010/main" val="1988668669"/>
              </p:ext>
            </p:extLst>
          </p:nvPr>
        </p:nvGraphicFramePr>
        <p:xfrm>
          <a:off x="363793" y="1444051"/>
          <a:ext cx="11464414" cy="4435354"/>
        </p:xfrm>
        <a:graphic>
          <a:graphicData uri="http://schemas.openxmlformats.org/drawingml/2006/table">
            <a:tbl>
              <a:tblPr firstRow="1" bandRow="1">
                <a:tableStyleId>{5C22544A-7EE6-4342-B048-85BDC9FD1C3A}</a:tableStyleId>
              </a:tblPr>
              <a:tblGrid>
                <a:gridCol w="1814222">
                  <a:extLst>
                    <a:ext uri="{9D8B030D-6E8A-4147-A177-3AD203B41FA5}">
                      <a16:colId xmlns:a16="http://schemas.microsoft.com/office/drawing/2014/main" val="1041376708"/>
                    </a:ext>
                  </a:extLst>
                </a:gridCol>
                <a:gridCol w="3048000">
                  <a:extLst>
                    <a:ext uri="{9D8B030D-6E8A-4147-A177-3AD203B41FA5}">
                      <a16:colId xmlns:a16="http://schemas.microsoft.com/office/drawing/2014/main" val="3790097034"/>
                    </a:ext>
                  </a:extLst>
                </a:gridCol>
                <a:gridCol w="3258206">
                  <a:extLst>
                    <a:ext uri="{9D8B030D-6E8A-4147-A177-3AD203B41FA5}">
                      <a16:colId xmlns:a16="http://schemas.microsoft.com/office/drawing/2014/main" val="587668177"/>
                    </a:ext>
                  </a:extLst>
                </a:gridCol>
                <a:gridCol w="3343986">
                  <a:extLst>
                    <a:ext uri="{9D8B030D-6E8A-4147-A177-3AD203B41FA5}">
                      <a16:colId xmlns:a16="http://schemas.microsoft.com/office/drawing/2014/main" val="495345695"/>
                    </a:ext>
                  </a:extLst>
                </a:gridCol>
              </a:tblGrid>
              <a:tr h="899674">
                <a:tc>
                  <a:txBody>
                    <a:bodyPr/>
                    <a:lstStyle/>
                    <a:p>
                      <a:r>
                        <a:rPr lang="en-US" dirty="0"/>
                        <a:t>Child age</a:t>
                      </a:r>
                    </a:p>
                    <a:p>
                      <a:r>
                        <a:rPr lang="en-US" dirty="0"/>
                        <a:t>0 – 30 month</a:t>
                      </a:r>
                      <a:endParaRPr lang="ka-GE" dirty="0"/>
                    </a:p>
                  </a:txBody>
                  <a:tcPr>
                    <a:solidFill>
                      <a:srgbClr val="002060"/>
                    </a:solidFill>
                  </a:tcPr>
                </a:tc>
                <a:tc>
                  <a:txBody>
                    <a:bodyPr/>
                    <a:lstStyle/>
                    <a:p>
                      <a:r>
                        <a:rPr lang="en-US" sz="1600" dirty="0"/>
                        <a:t>Assessment areas</a:t>
                      </a:r>
                    </a:p>
                  </a:txBody>
                  <a:tcPr>
                    <a:solidFill>
                      <a:srgbClr val="002060"/>
                    </a:solidFill>
                  </a:tcPr>
                </a:tc>
                <a:tc>
                  <a:txBody>
                    <a:bodyPr/>
                    <a:lstStyle/>
                    <a:p>
                      <a:r>
                        <a:rPr lang="en-US" sz="1600" dirty="0"/>
                        <a:t>An environment where assessment is conducted</a:t>
                      </a:r>
                      <a:endParaRPr lang="ka-GE" sz="1600" dirty="0"/>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ECI specialists’ competencies and training</a:t>
                      </a:r>
                      <a:endParaRPr lang="ka-GE" sz="1600" dirty="0"/>
                    </a:p>
                    <a:p>
                      <a:r>
                        <a:rPr lang="en-US" sz="1600" dirty="0"/>
                        <a:t> </a:t>
                      </a:r>
                      <a:endParaRPr lang="ka-GE" sz="1600" dirty="0"/>
                    </a:p>
                  </a:txBody>
                  <a:tcPr>
                    <a:solidFill>
                      <a:srgbClr val="002060"/>
                    </a:solidFill>
                  </a:tcPr>
                </a:tc>
                <a:extLst>
                  <a:ext uri="{0D108BD9-81ED-4DB2-BD59-A6C34878D82A}">
                    <a16:rowId xmlns:a16="http://schemas.microsoft.com/office/drawing/2014/main" val="1460906433"/>
                  </a:ext>
                </a:extLst>
              </a:tr>
              <a:tr h="1696396">
                <a:tc>
                  <a:txBody>
                    <a:bodyPr/>
                    <a:lstStyle/>
                    <a:p>
                      <a:r>
                        <a:rPr lang="en-US" dirty="0"/>
                        <a:t> </a:t>
                      </a:r>
                    </a:p>
                    <a:p>
                      <a:r>
                        <a:rPr lang="en-US" sz="1600" b="1" dirty="0">
                          <a:solidFill>
                            <a:schemeClr val="tx2">
                              <a:lumMod val="50000"/>
                            </a:schemeClr>
                          </a:solidFill>
                        </a:rPr>
                        <a:t>Child development</a:t>
                      </a:r>
                      <a:endParaRPr lang="ka-GE" sz="1600" b="1" dirty="0">
                        <a:solidFill>
                          <a:schemeClr val="tx2">
                            <a:lumMod val="50000"/>
                          </a:schemeClr>
                        </a:solidFill>
                      </a:endParaRPr>
                    </a:p>
                  </a:txBody>
                  <a:tcPr/>
                </a:tc>
                <a:tc>
                  <a:txBody>
                    <a:bodyPr/>
                    <a:lstStyle/>
                    <a:p>
                      <a:pPr marL="0" indent="0">
                        <a:buFont typeface="Arial" panose="020B0604020202020204" pitchFamily="34" charset="0"/>
                        <a:buNone/>
                      </a:pPr>
                      <a:r>
                        <a:rPr lang="en-US" sz="1600" b="0" dirty="0"/>
                        <a:t>Developmental Assessment: </a:t>
                      </a:r>
                    </a:p>
                    <a:p>
                      <a:pPr marL="285750" indent="-285750">
                        <a:buFont typeface="Arial" panose="020B0604020202020204" pitchFamily="34" charset="0"/>
                        <a:buChar char="•"/>
                      </a:pPr>
                      <a:r>
                        <a:rPr lang="en-US" sz="1600" b="0" dirty="0"/>
                        <a:t>Communication</a:t>
                      </a:r>
                    </a:p>
                    <a:p>
                      <a:pPr marL="285750" indent="-285750">
                        <a:buFont typeface="Arial" panose="020B0604020202020204" pitchFamily="34" charset="0"/>
                        <a:buChar char="•"/>
                      </a:pPr>
                      <a:r>
                        <a:rPr lang="en-US" sz="1600" b="0" dirty="0"/>
                        <a:t>Motor (Gross, fine)</a:t>
                      </a:r>
                    </a:p>
                    <a:p>
                      <a:pPr marL="285750" indent="-285750">
                        <a:buFont typeface="Arial" panose="020B0604020202020204" pitchFamily="34" charset="0"/>
                        <a:buChar char="•"/>
                      </a:pPr>
                      <a:r>
                        <a:rPr lang="en-US" sz="1600" b="0" dirty="0"/>
                        <a:t>Social-emotional</a:t>
                      </a:r>
                    </a:p>
                    <a:p>
                      <a:pPr marL="285750" indent="-285750">
                        <a:buFont typeface="Arial" panose="020B0604020202020204" pitchFamily="34" charset="0"/>
                        <a:buChar char="•"/>
                      </a:pPr>
                      <a:r>
                        <a:rPr lang="en-US" sz="1600" b="0" dirty="0"/>
                        <a:t>Problem-solving</a:t>
                      </a:r>
                    </a:p>
                    <a:p>
                      <a:pPr marL="285750" indent="-285750">
                        <a:buFont typeface="Arial" panose="020B0604020202020204" pitchFamily="34" charset="0"/>
                        <a:buChar char="•"/>
                      </a:pPr>
                      <a:r>
                        <a:rPr lang="en-US" sz="1600" b="0" dirty="0"/>
                        <a:t>Adaptive</a:t>
                      </a:r>
                    </a:p>
                    <a:p>
                      <a:endParaRPr lang="en-US" sz="1600" b="1" dirty="0"/>
                    </a:p>
                  </a:txBody>
                  <a:tcPr/>
                </a:tc>
                <a:tc>
                  <a:txBody>
                    <a:bodyPr/>
                    <a:lstStyle/>
                    <a:p>
                      <a:r>
                        <a:rPr lang="en-US" sz="1600" dirty="0"/>
                        <a:t>Home, place where child lives, natural context</a:t>
                      </a:r>
                      <a:endParaRPr lang="ka-G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Pre-service training of ECI specialists to use of curriculum-based developmental assessment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Ongoing professional supervision</a:t>
                      </a:r>
                    </a:p>
                  </a:txBody>
                  <a:tcPr/>
                </a:tc>
                <a:extLst>
                  <a:ext uri="{0D108BD9-81ED-4DB2-BD59-A6C34878D82A}">
                    <a16:rowId xmlns:a16="http://schemas.microsoft.com/office/drawing/2014/main" val="2512507201"/>
                  </a:ext>
                </a:extLst>
              </a:tr>
              <a:tr h="1638891">
                <a:tc>
                  <a:txBody>
                    <a:bodyPr/>
                    <a:lstStyle/>
                    <a:p>
                      <a:endParaRPr lang="en-US" dirty="0"/>
                    </a:p>
                    <a:p>
                      <a:r>
                        <a:rPr lang="en-US" b="1" dirty="0">
                          <a:solidFill>
                            <a:schemeClr val="tx2">
                              <a:lumMod val="50000"/>
                            </a:schemeClr>
                          </a:solidFill>
                        </a:rPr>
                        <a:t>Family Environment</a:t>
                      </a:r>
                      <a:endParaRPr lang="ka-GE" b="1" dirty="0">
                        <a:solidFill>
                          <a:schemeClr val="tx2">
                            <a:lumMod val="50000"/>
                          </a:schemeClr>
                        </a:solidFill>
                      </a:endParaRPr>
                    </a:p>
                  </a:txBody>
                  <a:tcPr/>
                </a:tc>
                <a:tc>
                  <a:txBody>
                    <a:bodyPr/>
                    <a:lstStyle/>
                    <a:p>
                      <a:pPr marL="179388" indent="-179388">
                        <a:buFont typeface="Arial" panose="020B0604020202020204" pitchFamily="34" charset="0"/>
                        <a:buChar char="•"/>
                        <a:tabLst>
                          <a:tab pos="273050" algn="l"/>
                        </a:tabLst>
                      </a:pPr>
                      <a:r>
                        <a:rPr lang="en-US" sz="1800" b="0" dirty="0">
                          <a:solidFill>
                            <a:schemeClr val="tx2">
                              <a:lumMod val="50000"/>
                            </a:schemeClr>
                          </a:solidFill>
                        </a:rPr>
                        <a:t>Family</a:t>
                      </a:r>
                      <a:r>
                        <a:rPr lang="en-US" sz="1800" b="0" baseline="0" dirty="0">
                          <a:solidFill>
                            <a:schemeClr val="tx2">
                              <a:lumMod val="50000"/>
                            </a:schemeClr>
                          </a:solidFill>
                        </a:rPr>
                        <a:t> demography</a:t>
                      </a:r>
                    </a:p>
                    <a:p>
                      <a:pPr marL="179388" indent="-179388">
                        <a:buFont typeface="Arial" panose="020B0604020202020204" pitchFamily="34" charset="0"/>
                        <a:buChar char="•"/>
                        <a:tabLst>
                          <a:tab pos="273050" algn="l"/>
                        </a:tabLst>
                      </a:pPr>
                      <a:r>
                        <a:rPr lang="en-US" sz="1800" b="0" dirty="0">
                          <a:solidFill>
                            <a:schemeClr val="tx2">
                              <a:lumMod val="50000"/>
                            </a:schemeClr>
                          </a:solidFill>
                        </a:rPr>
                        <a:t>Ecomap</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73050" algn="l"/>
                        </a:tabLst>
                        <a:defRPr/>
                      </a:pPr>
                      <a:r>
                        <a:rPr lang="en-US" sz="1800" b="0" baseline="0" dirty="0">
                          <a:solidFill>
                            <a:schemeClr val="tx2">
                              <a:lumMod val="50000"/>
                            </a:schemeClr>
                          </a:solidFill>
                        </a:rPr>
                        <a:t>Family day routine</a:t>
                      </a:r>
                      <a:endParaRPr lang="en-US" sz="1800" b="0" dirty="0">
                        <a:solidFill>
                          <a:schemeClr val="tx2">
                            <a:lumMod val="50000"/>
                          </a:schemeClr>
                        </a:solidFill>
                      </a:endParaRPr>
                    </a:p>
                    <a:p>
                      <a:pPr marL="179388" lvl="0" indent="-179388">
                        <a:buFont typeface="Arial" panose="020B0604020202020204" pitchFamily="34" charset="0"/>
                        <a:buChar char="•"/>
                        <a:tabLst>
                          <a:tab pos="273050" algn="l"/>
                        </a:tabLst>
                      </a:pPr>
                      <a:r>
                        <a:rPr lang="en-US" sz="1800" b="0" dirty="0">
                          <a:solidFill>
                            <a:schemeClr val="tx2">
                              <a:lumMod val="50000"/>
                            </a:schemeClr>
                          </a:solidFill>
                        </a:rPr>
                        <a:t>Positive parenting skills’ self-assessment</a:t>
                      </a:r>
                    </a:p>
                    <a:p>
                      <a:pPr marL="179388" indent="-179388">
                        <a:buFont typeface="Arial" panose="020B0604020202020204" pitchFamily="34" charset="0"/>
                        <a:buChar char="•"/>
                        <a:tabLst>
                          <a:tab pos="273050" algn="l"/>
                        </a:tabLst>
                      </a:pPr>
                      <a:r>
                        <a:rPr lang="en-US" sz="1800" b="0" dirty="0">
                          <a:solidFill>
                            <a:schemeClr val="tx2">
                              <a:lumMod val="50000"/>
                            </a:schemeClr>
                          </a:solidFill>
                        </a:rPr>
                        <a:t>Home Safety and hygiene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The home, place where the child lives, natural context</a:t>
                      </a:r>
                      <a:endParaRPr lang="ka-GE" sz="1600" dirty="0"/>
                    </a:p>
                    <a:p>
                      <a:endParaRPr lang="ka-GE" sz="1600" dirty="0"/>
                    </a:p>
                  </a:txBody>
                  <a:tcPr/>
                </a:tc>
                <a:tc>
                  <a:txBody>
                    <a:bodyPr/>
                    <a:lstStyle/>
                    <a:p>
                      <a:pPr marL="0" indent="0">
                        <a:buFont typeface="Arial" panose="020B0604020202020204" pitchFamily="34" charset="0"/>
                        <a:buNone/>
                      </a:pPr>
                      <a:r>
                        <a:rPr lang="en-US" sz="1600" dirty="0"/>
                        <a:t>Pre-service training of ECI specialists in using the tools for assessment family and environment</a:t>
                      </a:r>
                    </a:p>
                    <a:p>
                      <a:pPr marL="0" indent="0">
                        <a:buFont typeface="Arial" panose="020B0604020202020204" pitchFamily="34" charset="0"/>
                        <a:buNone/>
                      </a:pPr>
                      <a:endParaRPr lang="en-US"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t>Ongoing professional supervision</a:t>
                      </a:r>
                    </a:p>
                  </a:txBody>
                  <a:tcPr/>
                </a:tc>
                <a:extLst>
                  <a:ext uri="{0D108BD9-81ED-4DB2-BD59-A6C34878D82A}">
                    <a16:rowId xmlns:a16="http://schemas.microsoft.com/office/drawing/2014/main" val="1441464121"/>
                  </a:ext>
                </a:extLst>
              </a:tr>
            </a:tbl>
          </a:graphicData>
        </a:graphic>
      </p:graphicFrame>
      <p:sp>
        <p:nvSpPr>
          <p:cNvPr id="2" name="Slide Number Placeholder 1">
            <a:extLst>
              <a:ext uri="{FF2B5EF4-FFF2-40B4-BE49-F238E27FC236}">
                <a16:creationId xmlns:a16="http://schemas.microsoft.com/office/drawing/2014/main" id="{CC4F0558-899E-DB4B-9D8D-9A1EC3F66819}"/>
              </a:ext>
            </a:extLst>
          </p:cNvPr>
          <p:cNvSpPr>
            <a:spLocks noGrp="1"/>
          </p:cNvSpPr>
          <p:nvPr>
            <p:ph type="sldNum" sz="quarter" idx="12"/>
          </p:nvPr>
        </p:nvSpPr>
        <p:spPr/>
        <p:txBody>
          <a:bodyPr/>
          <a:lstStyle/>
          <a:p>
            <a:fld id="{26A003D0-92C7-48A9-9E81-4C2AD6C12F89}" type="slidenum">
              <a:rPr lang="en-BE" smtClean="0"/>
              <a:t>5</a:t>
            </a:fld>
            <a:endParaRPr lang="en-BE"/>
          </a:p>
        </p:txBody>
      </p:sp>
    </p:spTree>
    <p:extLst>
      <p:ext uri="{BB962C8B-B14F-4D97-AF65-F5344CB8AC3E}">
        <p14:creationId xmlns:p14="http://schemas.microsoft.com/office/powerpoint/2010/main" val="10067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3"/>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4"/>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707571" y="178813"/>
            <a:ext cx="10515600" cy="1325563"/>
          </a:xfrm>
        </p:spPr>
        <p:txBody>
          <a:bodyPr>
            <a:normAutofit/>
          </a:bodyPr>
          <a:lstStyle/>
          <a:p>
            <a:pPr algn="ctr"/>
            <a:r>
              <a:rPr lang="en-US" sz="3200" b="1" dirty="0">
                <a:solidFill>
                  <a:schemeClr val="accent1"/>
                </a:solidFill>
              </a:rPr>
              <a:t>Competences of ECI specialist needed for conducting a child – family evaluation</a:t>
            </a:r>
            <a:endParaRPr lang="en-GB" sz="3200" b="1" dirty="0">
              <a:solidFill>
                <a:schemeClr val="accent1"/>
              </a:solidFill>
            </a:endParaRPr>
          </a:p>
        </p:txBody>
      </p:sp>
      <p:graphicFrame>
        <p:nvGraphicFramePr>
          <p:cNvPr id="9" name="Content Placeholder 3">
            <a:extLst>
              <a:ext uri="{FF2B5EF4-FFF2-40B4-BE49-F238E27FC236}">
                <a16:creationId xmlns:a16="http://schemas.microsoft.com/office/drawing/2014/main" id="{FBC915F9-ACD2-40A1-99E2-6CB193246F5F}"/>
              </a:ext>
            </a:extLst>
          </p:cNvPr>
          <p:cNvGraphicFramePr>
            <a:graphicFrameLocks noGrp="1"/>
          </p:cNvGraphicFramePr>
          <p:nvPr>
            <p:ph idx="1"/>
            <p:extLst>
              <p:ext uri="{D42A27DB-BD31-4B8C-83A1-F6EECF244321}">
                <p14:modId xmlns:p14="http://schemas.microsoft.com/office/powerpoint/2010/main" val="741252137"/>
              </p:ext>
            </p:extLst>
          </p:nvPr>
        </p:nvGraphicFramePr>
        <p:xfrm>
          <a:off x="581374" y="1379065"/>
          <a:ext cx="11029252" cy="5240768"/>
        </p:xfrm>
        <a:graphic>
          <a:graphicData uri="http://schemas.openxmlformats.org/drawingml/2006/table">
            <a:tbl>
              <a:tblPr firstRow="1" bandRow="1">
                <a:tableStyleId>{5C22544A-7EE6-4342-B048-85BDC9FD1C3A}</a:tableStyleId>
              </a:tblPr>
              <a:tblGrid>
                <a:gridCol w="2757313">
                  <a:extLst>
                    <a:ext uri="{9D8B030D-6E8A-4147-A177-3AD203B41FA5}">
                      <a16:colId xmlns:a16="http://schemas.microsoft.com/office/drawing/2014/main" val="1041376708"/>
                    </a:ext>
                  </a:extLst>
                </a:gridCol>
                <a:gridCol w="2757313">
                  <a:extLst>
                    <a:ext uri="{9D8B030D-6E8A-4147-A177-3AD203B41FA5}">
                      <a16:colId xmlns:a16="http://schemas.microsoft.com/office/drawing/2014/main" val="3790097034"/>
                    </a:ext>
                  </a:extLst>
                </a:gridCol>
                <a:gridCol w="2757313">
                  <a:extLst>
                    <a:ext uri="{9D8B030D-6E8A-4147-A177-3AD203B41FA5}">
                      <a16:colId xmlns:a16="http://schemas.microsoft.com/office/drawing/2014/main" val="587668177"/>
                    </a:ext>
                  </a:extLst>
                </a:gridCol>
                <a:gridCol w="2757313">
                  <a:extLst>
                    <a:ext uri="{9D8B030D-6E8A-4147-A177-3AD203B41FA5}">
                      <a16:colId xmlns:a16="http://schemas.microsoft.com/office/drawing/2014/main" val="495345695"/>
                    </a:ext>
                  </a:extLst>
                </a:gridCol>
              </a:tblGrid>
              <a:tr h="787679">
                <a:tc>
                  <a:txBody>
                    <a:bodyPr/>
                    <a:lstStyle/>
                    <a:p>
                      <a:r>
                        <a:rPr lang="en-US" dirty="0"/>
                        <a:t>Child age</a:t>
                      </a:r>
                    </a:p>
                    <a:p>
                      <a:r>
                        <a:rPr lang="en-US" dirty="0"/>
                        <a:t>36 – 60 month</a:t>
                      </a:r>
                      <a:endParaRPr lang="ka-GE" dirty="0"/>
                    </a:p>
                  </a:txBody>
                  <a:tcPr>
                    <a:solidFill>
                      <a:srgbClr val="002060"/>
                    </a:solidFill>
                  </a:tcPr>
                </a:tc>
                <a:tc>
                  <a:txBody>
                    <a:bodyPr/>
                    <a:lstStyle/>
                    <a:p>
                      <a:r>
                        <a:rPr lang="en-US" sz="1600" dirty="0"/>
                        <a:t>Assessment areas</a:t>
                      </a:r>
                    </a:p>
                  </a:txBody>
                  <a:tcPr>
                    <a:solidFill>
                      <a:srgbClr val="002060"/>
                    </a:solidFill>
                  </a:tcPr>
                </a:tc>
                <a:tc>
                  <a:txBody>
                    <a:bodyPr/>
                    <a:lstStyle/>
                    <a:p>
                      <a:r>
                        <a:rPr lang="en-US" sz="1600" dirty="0"/>
                        <a:t>An environment where assessment is conducted</a:t>
                      </a:r>
                      <a:endParaRPr lang="ka-GE" sz="1600" dirty="0"/>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ECI specialists’ competencies</a:t>
                      </a:r>
                      <a:endParaRPr lang="ka-GE" sz="1600" dirty="0"/>
                    </a:p>
                  </a:txBody>
                  <a:tcPr>
                    <a:solidFill>
                      <a:srgbClr val="002060"/>
                    </a:solidFill>
                  </a:tcPr>
                </a:tc>
                <a:extLst>
                  <a:ext uri="{0D108BD9-81ED-4DB2-BD59-A6C34878D82A}">
                    <a16:rowId xmlns:a16="http://schemas.microsoft.com/office/drawing/2014/main" val="1460906433"/>
                  </a:ext>
                </a:extLst>
              </a:tr>
              <a:tr h="1276461">
                <a:tc>
                  <a:txBody>
                    <a:bodyPr/>
                    <a:lstStyle/>
                    <a:p>
                      <a:r>
                        <a:rPr lang="en-US" sz="1600" dirty="0"/>
                        <a:t> </a:t>
                      </a:r>
                    </a:p>
                    <a:p>
                      <a:r>
                        <a:rPr lang="en-US" sz="1600" b="1" dirty="0">
                          <a:solidFill>
                            <a:schemeClr val="tx2">
                              <a:lumMod val="50000"/>
                            </a:schemeClr>
                          </a:solidFill>
                        </a:rPr>
                        <a:t>Child development</a:t>
                      </a:r>
                      <a:endParaRPr lang="ka-GE" sz="1600" b="1" dirty="0">
                        <a:solidFill>
                          <a:schemeClr val="tx2">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t>Developmental Assessment: </a:t>
                      </a:r>
                    </a:p>
                    <a:p>
                      <a:pPr marL="285750" indent="-285750">
                        <a:buFont typeface="Arial" panose="020B0604020202020204" pitchFamily="34" charset="0"/>
                        <a:buChar char="•"/>
                      </a:pPr>
                      <a:r>
                        <a:rPr lang="en-US" sz="1600" dirty="0"/>
                        <a:t>36 – 60 month children developmental assessment</a:t>
                      </a:r>
                    </a:p>
                    <a:p>
                      <a:pPr marL="285750" indent="-285750">
                        <a:buFont typeface="Arial" panose="020B0604020202020204" pitchFamily="34" charset="0"/>
                        <a:buChar char="•"/>
                      </a:pPr>
                      <a:r>
                        <a:rPr lang="en-US" sz="1600" dirty="0"/>
                        <a:t>Preschool academic skills</a:t>
                      </a:r>
                    </a:p>
                    <a:p>
                      <a:pPr marL="285750" indent="-285750">
                        <a:buFont typeface="Arial" panose="020B0604020202020204" pitchFamily="34" charset="0"/>
                        <a:buChar char="•"/>
                      </a:pPr>
                      <a:r>
                        <a:rPr lang="en-US" sz="1600" dirty="0"/>
                        <a:t>School readiness </a:t>
                      </a:r>
                      <a:endParaRPr lang="ka-GE" sz="1600" dirty="0"/>
                    </a:p>
                  </a:txBody>
                  <a:tcPr/>
                </a:tc>
                <a:tc>
                  <a:txBody>
                    <a:bodyPr/>
                    <a:lstStyle/>
                    <a:p>
                      <a:r>
                        <a:rPr lang="en-US" sz="1600" dirty="0"/>
                        <a:t>Home </a:t>
                      </a:r>
                    </a:p>
                    <a:p>
                      <a:r>
                        <a:rPr lang="en-US" sz="1600" dirty="0"/>
                        <a:t>ECI center – group work sessions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Kindergarten</a:t>
                      </a:r>
                    </a:p>
                  </a:txBody>
                  <a:tcPr/>
                </a:tc>
                <a:tc>
                  <a:txBody>
                    <a:bodyPr/>
                    <a:lstStyle/>
                    <a:p>
                      <a:pPr marL="285750" indent="-285750">
                        <a:buFont typeface="Arial" panose="020B0604020202020204" pitchFamily="34" charset="0"/>
                        <a:buChar char="•"/>
                      </a:pPr>
                      <a:r>
                        <a:rPr lang="en-US" sz="1600" dirty="0"/>
                        <a:t>ECI specialist -  developmental assessment </a:t>
                      </a:r>
                    </a:p>
                    <a:p>
                      <a:pPr marL="285750" indent="-285750">
                        <a:buFont typeface="Arial" panose="020B0604020202020204" pitchFamily="34" charset="0"/>
                        <a:buChar char="•"/>
                      </a:pPr>
                      <a:r>
                        <a:rPr lang="en-US" sz="1600" dirty="0"/>
                        <a:t>Psychologist - Preschool academic skills and school readiness</a:t>
                      </a:r>
                    </a:p>
                    <a:p>
                      <a:pPr marL="285750" indent="-285750">
                        <a:buFont typeface="Arial" panose="020B0604020202020204" pitchFamily="34" charset="0"/>
                        <a:buChar char="•"/>
                      </a:pPr>
                      <a:r>
                        <a:rPr lang="en-US" sz="1600" dirty="0"/>
                        <a:t>OT or Speech therapist might be need</a:t>
                      </a:r>
                    </a:p>
                  </a:txBody>
                  <a:tcPr/>
                </a:tc>
                <a:extLst>
                  <a:ext uri="{0D108BD9-81ED-4DB2-BD59-A6C34878D82A}">
                    <a16:rowId xmlns:a16="http://schemas.microsoft.com/office/drawing/2014/main" val="2512507201"/>
                  </a:ext>
                </a:extLst>
              </a:tr>
              <a:tr h="2654769">
                <a:tc>
                  <a:txBody>
                    <a:bodyPr/>
                    <a:lstStyle/>
                    <a:p>
                      <a:endParaRPr lang="en-US" sz="1600" dirty="0"/>
                    </a:p>
                    <a:p>
                      <a:r>
                        <a:rPr lang="en-US" sz="1600" b="1" dirty="0">
                          <a:solidFill>
                            <a:schemeClr val="tx2">
                              <a:lumMod val="50000"/>
                            </a:schemeClr>
                          </a:solidFill>
                        </a:rPr>
                        <a:t>Family and</a:t>
                      </a:r>
                    </a:p>
                    <a:p>
                      <a:r>
                        <a:rPr lang="en-US" sz="1600" b="1" dirty="0">
                          <a:solidFill>
                            <a:schemeClr val="tx2">
                              <a:lumMod val="50000"/>
                            </a:schemeClr>
                          </a:solidFill>
                        </a:rPr>
                        <a:t>Educational setting (kindergarten, school)</a:t>
                      </a:r>
                    </a:p>
                    <a:p>
                      <a:r>
                        <a:rPr lang="en-US" sz="1600" b="1" dirty="0">
                          <a:solidFill>
                            <a:schemeClr val="tx2">
                              <a:lumMod val="50000"/>
                            </a:schemeClr>
                          </a:solidFill>
                        </a:rPr>
                        <a:t>environment </a:t>
                      </a:r>
                      <a:endParaRPr lang="ka-GE" sz="1600" b="1" dirty="0">
                        <a:solidFill>
                          <a:schemeClr val="tx2">
                            <a:lumMod val="50000"/>
                          </a:schemeClr>
                        </a:solidFill>
                      </a:endParaRPr>
                    </a:p>
                  </a:txBody>
                  <a:tcPr/>
                </a:tc>
                <a:tc>
                  <a:txBody>
                    <a:bodyPr/>
                    <a:lstStyle/>
                    <a:p>
                      <a:r>
                        <a:rPr lang="en-US" sz="1600" dirty="0"/>
                        <a:t>In case a child is in service for the first-year family environment should be assessed</a:t>
                      </a:r>
                    </a:p>
                    <a:p>
                      <a:endParaRPr lang="en-US" sz="1600" dirty="0"/>
                    </a:p>
                    <a:p>
                      <a:r>
                        <a:rPr lang="en-US" sz="1600" dirty="0"/>
                        <a:t>Kindergarten environment and child-caregiver interaction</a:t>
                      </a:r>
                    </a:p>
                    <a:p>
                      <a:endParaRPr lang="en-US" sz="1600" dirty="0"/>
                    </a:p>
                    <a:p>
                      <a:r>
                        <a:rPr lang="en-US" sz="1600" dirty="0"/>
                        <a:t>Child’s engagement in-class activities</a:t>
                      </a:r>
                    </a:p>
                  </a:txBody>
                  <a:tcPr/>
                </a:tc>
                <a:tc>
                  <a:txBody>
                    <a:bodyPr/>
                    <a:lstStyle/>
                    <a:p>
                      <a:r>
                        <a:rPr lang="en-US" sz="1600" dirty="0"/>
                        <a:t>Home </a:t>
                      </a:r>
                    </a:p>
                    <a:p>
                      <a:r>
                        <a:rPr lang="en-US" sz="1600" dirty="0"/>
                        <a:t>ECI center – group work sessions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Kindergarten</a:t>
                      </a:r>
                    </a:p>
                    <a:p>
                      <a:endParaRPr lang="en-US" sz="1600" dirty="0"/>
                    </a:p>
                  </a:txBody>
                  <a:tcPr/>
                </a:tc>
                <a:tc>
                  <a:txBody>
                    <a:bodyPr/>
                    <a:lstStyle/>
                    <a:p>
                      <a:pPr marL="285750" indent="-285750">
                        <a:buFont typeface="Arial" panose="020B0604020202020204" pitchFamily="34" charset="0"/>
                        <a:buChar char="•"/>
                      </a:pPr>
                      <a:r>
                        <a:rPr lang="en-US" sz="1600" dirty="0"/>
                        <a:t>Trained ECI specialist </a:t>
                      </a:r>
                    </a:p>
                    <a:p>
                      <a:pPr marL="285750" indent="-285750">
                        <a:buFont typeface="Arial" panose="020B0604020202020204" pitchFamily="34" charset="0"/>
                        <a:buChar char="•"/>
                      </a:pPr>
                      <a:r>
                        <a:rPr lang="en-US" sz="1600" dirty="0"/>
                        <a:t>OT or Speech therapist might be needed</a:t>
                      </a:r>
                    </a:p>
                  </a:txBody>
                  <a:tcPr/>
                </a:tc>
                <a:extLst>
                  <a:ext uri="{0D108BD9-81ED-4DB2-BD59-A6C34878D82A}">
                    <a16:rowId xmlns:a16="http://schemas.microsoft.com/office/drawing/2014/main" val="3975934150"/>
                  </a:ext>
                </a:extLst>
              </a:tr>
            </a:tbl>
          </a:graphicData>
        </a:graphic>
      </p:graphicFrame>
      <p:sp>
        <p:nvSpPr>
          <p:cNvPr id="2" name="Slide Number Placeholder 1">
            <a:extLst>
              <a:ext uri="{FF2B5EF4-FFF2-40B4-BE49-F238E27FC236}">
                <a16:creationId xmlns:a16="http://schemas.microsoft.com/office/drawing/2014/main" id="{7DAC2454-380A-754F-B131-210A61C1FEBA}"/>
              </a:ext>
            </a:extLst>
          </p:cNvPr>
          <p:cNvSpPr>
            <a:spLocks noGrp="1"/>
          </p:cNvSpPr>
          <p:nvPr>
            <p:ph type="sldNum" sz="quarter" idx="12"/>
          </p:nvPr>
        </p:nvSpPr>
        <p:spPr/>
        <p:txBody>
          <a:bodyPr/>
          <a:lstStyle/>
          <a:p>
            <a:fld id="{26A003D0-92C7-48A9-9E81-4C2AD6C12F89}" type="slidenum">
              <a:rPr lang="en-BE" smtClean="0"/>
              <a:t>6</a:t>
            </a:fld>
            <a:endParaRPr lang="en-BE"/>
          </a:p>
        </p:txBody>
      </p:sp>
    </p:spTree>
    <p:extLst>
      <p:ext uri="{BB962C8B-B14F-4D97-AF65-F5344CB8AC3E}">
        <p14:creationId xmlns:p14="http://schemas.microsoft.com/office/powerpoint/2010/main" val="2662549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8142" y="5449188"/>
            <a:ext cx="2207615" cy="1560861"/>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750735" y="270767"/>
            <a:ext cx="10515600" cy="1325563"/>
          </a:xfrm>
        </p:spPr>
        <p:txBody>
          <a:bodyPr>
            <a:normAutofit/>
          </a:bodyPr>
          <a:lstStyle/>
          <a:p>
            <a:r>
              <a:rPr lang="en-US" sz="4000" b="1" dirty="0">
                <a:solidFill>
                  <a:schemeClr val="accent1"/>
                </a:solidFill>
              </a:rPr>
              <a:t>Specialization of Transdisciplinary team members</a:t>
            </a:r>
            <a:endParaRPr lang="en-GB" sz="4000" b="1" dirty="0">
              <a:solidFill>
                <a:schemeClr val="accent1"/>
              </a:solidFill>
            </a:endParaRPr>
          </a:p>
        </p:txBody>
      </p:sp>
      <p:sp>
        <p:nvSpPr>
          <p:cNvPr id="4" name="Θέση περιεχομένου 3">
            <a:extLst>
              <a:ext uri="{FF2B5EF4-FFF2-40B4-BE49-F238E27FC236}">
                <a16:creationId xmlns:a16="http://schemas.microsoft.com/office/drawing/2014/main" id="{2E4A2A91-7AE8-433A-B56E-4100AE19F200}"/>
              </a:ext>
            </a:extLst>
          </p:cNvPr>
          <p:cNvSpPr>
            <a:spLocks noGrp="1"/>
          </p:cNvSpPr>
          <p:nvPr>
            <p:ph idx="1"/>
          </p:nvPr>
        </p:nvSpPr>
        <p:spPr>
          <a:xfrm>
            <a:off x="925665" y="1129416"/>
            <a:ext cx="10515600" cy="5192874"/>
          </a:xfrm>
        </p:spPr>
        <p:txBody>
          <a:bodyPr>
            <a:noAutofit/>
          </a:bodyPr>
          <a:lstStyle/>
          <a:p>
            <a:pPr marL="452628" lvl="0" indent="-342900">
              <a:lnSpc>
                <a:spcPct val="150000"/>
              </a:lnSpc>
              <a:spcBef>
                <a:spcPts val="300"/>
              </a:spcBef>
              <a:buClr>
                <a:srgbClr val="A04DA3"/>
              </a:buClr>
              <a:buFont typeface="Wingdings" panose="05000000000000000000" pitchFamily="2" charset="2"/>
              <a:buChar char="Ø"/>
              <a:defRPr/>
            </a:pPr>
            <a:r>
              <a:rPr lang="en-US" sz="1800" b="1" dirty="0">
                <a:solidFill>
                  <a:schemeClr val="tx2">
                    <a:lumMod val="50000"/>
                  </a:schemeClr>
                </a:solidFill>
                <a:cs typeface="Times New Roman" pitchFamily="18" charset="0"/>
              </a:rPr>
              <a:t>Psychologist – </a:t>
            </a:r>
            <a:r>
              <a:rPr lang="en-US" sz="1800" dirty="0">
                <a:solidFill>
                  <a:schemeClr val="tx2">
                    <a:lumMod val="50000"/>
                  </a:schemeClr>
                </a:solidFill>
                <a:cs typeface="Times New Roman" pitchFamily="18" charset="0"/>
              </a:rPr>
              <a:t>cognitive and psycho-emotional development, challenging behavior </a:t>
            </a:r>
            <a:endParaRPr lang="en-US" sz="1800" b="1" dirty="0">
              <a:solidFill>
                <a:schemeClr val="tx2">
                  <a:lumMod val="50000"/>
                </a:schemeClr>
              </a:solidFill>
              <a:cs typeface="Times New Roman" pitchFamily="18" charset="0"/>
            </a:endParaRPr>
          </a:p>
          <a:p>
            <a:pPr marL="452628" lvl="0" indent="-342900">
              <a:lnSpc>
                <a:spcPct val="150000"/>
              </a:lnSpc>
              <a:spcBef>
                <a:spcPts val="300"/>
              </a:spcBef>
              <a:buClr>
                <a:srgbClr val="A04DA3"/>
              </a:buClr>
              <a:buFont typeface="Wingdings" panose="05000000000000000000" pitchFamily="2" charset="2"/>
              <a:buChar char="Ø"/>
              <a:defRPr/>
            </a:pPr>
            <a:r>
              <a:rPr lang="en-US" sz="1800" b="1" dirty="0">
                <a:solidFill>
                  <a:schemeClr val="tx2">
                    <a:lumMod val="50000"/>
                  </a:schemeClr>
                </a:solidFill>
                <a:cs typeface="Times New Roman" pitchFamily="18" charset="0"/>
              </a:rPr>
              <a:t>Occupational Therapist - </a:t>
            </a:r>
            <a:r>
              <a:rPr lang="en-US" sz="1800" dirty="0">
                <a:solidFill>
                  <a:schemeClr val="tx2">
                    <a:lumMod val="50000"/>
                  </a:schemeClr>
                </a:solidFill>
                <a:cs typeface="Times New Roman" pitchFamily="18" charset="0"/>
              </a:rPr>
              <a:t>functional skills, motor development, an adaptation of environment, sensory integration, assistive technology </a:t>
            </a:r>
            <a:endParaRPr lang="en-US" sz="1800" b="1" dirty="0">
              <a:solidFill>
                <a:schemeClr val="tx2">
                  <a:lumMod val="50000"/>
                </a:schemeClr>
              </a:solidFill>
              <a:cs typeface="Times New Roman" pitchFamily="18" charset="0"/>
            </a:endParaRPr>
          </a:p>
          <a:p>
            <a:pPr marL="452628" lvl="0" indent="-342900">
              <a:lnSpc>
                <a:spcPct val="150000"/>
              </a:lnSpc>
              <a:spcBef>
                <a:spcPts val="300"/>
              </a:spcBef>
              <a:buClr>
                <a:srgbClr val="A04DA3"/>
              </a:buClr>
              <a:buFont typeface="Wingdings" panose="05000000000000000000" pitchFamily="2" charset="2"/>
              <a:buChar char="Ø"/>
              <a:defRPr/>
            </a:pPr>
            <a:r>
              <a:rPr lang="en-US" sz="1800" b="1" dirty="0">
                <a:solidFill>
                  <a:schemeClr val="tx2">
                    <a:lumMod val="50000"/>
                  </a:schemeClr>
                </a:solidFill>
                <a:cs typeface="Times New Roman" pitchFamily="18" charset="0"/>
              </a:rPr>
              <a:t>Speech and Language Therapist – </a:t>
            </a:r>
            <a:r>
              <a:rPr lang="en-US" sz="1800" dirty="0">
                <a:solidFill>
                  <a:schemeClr val="tx2">
                    <a:lumMod val="50000"/>
                  </a:schemeClr>
                </a:solidFill>
                <a:cs typeface="Times New Roman" pitchFamily="18" charset="0"/>
              </a:rPr>
              <a:t>verbal, nonverbal, and/or alternative communication</a:t>
            </a:r>
          </a:p>
          <a:p>
            <a:pPr marL="452628" lvl="0" indent="-342900">
              <a:lnSpc>
                <a:spcPct val="150000"/>
              </a:lnSpc>
              <a:spcBef>
                <a:spcPts val="300"/>
              </a:spcBef>
              <a:buClr>
                <a:srgbClr val="A04DA3"/>
              </a:buClr>
              <a:buFont typeface="Wingdings" panose="05000000000000000000" pitchFamily="2" charset="2"/>
              <a:buChar char="Ø"/>
              <a:defRPr/>
            </a:pPr>
            <a:r>
              <a:rPr lang="en-US" sz="1800" b="1" dirty="0">
                <a:solidFill>
                  <a:schemeClr val="tx2">
                    <a:lumMod val="50000"/>
                  </a:schemeClr>
                </a:solidFill>
                <a:cs typeface="Times New Roman" pitchFamily="18" charset="0"/>
              </a:rPr>
              <a:t>Pediatrician – </a:t>
            </a:r>
            <a:r>
              <a:rPr lang="en-US" sz="1800" dirty="0">
                <a:solidFill>
                  <a:schemeClr val="tx2">
                    <a:lumMod val="50000"/>
                  </a:schemeClr>
                </a:solidFill>
                <a:cs typeface="Times New Roman" pitchFamily="18" charset="0"/>
              </a:rPr>
              <a:t>monitoring of health status of a child, special diet, referral to health institutions of the children</a:t>
            </a:r>
          </a:p>
          <a:p>
            <a:pPr marL="452628" lvl="0" indent="-342900">
              <a:lnSpc>
                <a:spcPct val="150000"/>
              </a:lnSpc>
              <a:spcBef>
                <a:spcPts val="300"/>
              </a:spcBef>
              <a:buClr>
                <a:srgbClr val="A04DA3"/>
              </a:buClr>
              <a:buFont typeface="Wingdings" panose="05000000000000000000" pitchFamily="2" charset="2"/>
              <a:buChar char="Ø"/>
              <a:defRPr/>
            </a:pPr>
            <a:r>
              <a:rPr lang="en-US" sz="1800" b="1" dirty="0">
                <a:solidFill>
                  <a:schemeClr val="tx2">
                    <a:lumMod val="50000"/>
                  </a:schemeClr>
                </a:solidFill>
                <a:cs typeface="Times New Roman" pitchFamily="18" charset="0"/>
              </a:rPr>
              <a:t>Social Worker </a:t>
            </a:r>
            <a:r>
              <a:rPr lang="en-US" sz="1800" dirty="0">
                <a:solidFill>
                  <a:schemeClr val="tx2">
                    <a:lumMod val="50000"/>
                  </a:schemeClr>
                </a:solidFill>
                <a:cs typeface="Times New Roman" pitchFamily="18" charset="0"/>
              </a:rPr>
              <a:t>– identification of family needs and mobilization of community recourses (it happened at the state level, that’s why ECI service providers don’t have SW in the internal team)</a:t>
            </a:r>
          </a:p>
          <a:p>
            <a:pPr marL="452628" lvl="0" indent="-342900">
              <a:lnSpc>
                <a:spcPct val="150000"/>
              </a:lnSpc>
              <a:spcBef>
                <a:spcPts val="300"/>
              </a:spcBef>
              <a:buClr>
                <a:srgbClr val="A04DA3"/>
              </a:buClr>
              <a:buFont typeface="Wingdings" panose="05000000000000000000" pitchFamily="2" charset="2"/>
              <a:buChar char="Ø"/>
              <a:defRPr/>
            </a:pPr>
            <a:r>
              <a:rPr lang="en-US" sz="1800" b="1" dirty="0">
                <a:solidFill>
                  <a:schemeClr val="tx2">
                    <a:lumMod val="50000"/>
                  </a:schemeClr>
                </a:solidFill>
                <a:cs typeface="Times New Roman" pitchFamily="18" charset="0"/>
              </a:rPr>
              <a:t>ECI specialist - </a:t>
            </a:r>
            <a:r>
              <a:rPr lang="en-US" sz="1800" dirty="0">
                <a:solidFill>
                  <a:schemeClr val="tx2">
                    <a:lumMod val="50000"/>
                  </a:schemeClr>
                </a:solidFill>
                <a:cs typeface="Times New Roman" pitchFamily="18" charset="0"/>
              </a:rPr>
              <a:t> implementation of Individual Family Service Plan and working with parents and other family members in order to stimulate child’s holistic and functional development; Plan and support of transition process in kindergarten, support adaptation and engagement in-class activities.</a:t>
            </a:r>
          </a:p>
          <a:p>
            <a:pPr marL="0" indent="0">
              <a:lnSpc>
                <a:spcPct val="100000"/>
              </a:lnSpc>
              <a:buNone/>
            </a:pPr>
            <a:endParaRPr lang="en-GB" sz="2400" dirty="0"/>
          </a:p>
        </p:txBody>
      </p:sp>
      <p:sp>
        <p:nvSpPr>
          <p:cNvPr id="2" name="Slide Number Placeholder 1">
            <a:extLst>
              <a:ext uri="{FF2B5EF4-FFF2-40B4-BE49-F238E27FC236}">
                <a16:creationId xmlns:a16="http://schemas.microsoft.com/office/drawing/2014/main" id="{3150C637-C862-5E41-A213-5E1CB1405B8A}"/>
              </a:ext>
            </a:extLst>
          </p:cNvPr>
          <p:cNvSpPr>
            <a:spLocks noGrp="1"/>
          </p:cNvSpPr>
          <p:nvPr>
            <p:ph type="sldNum" sz="quarter" idx="12"/>
          </p:nvPr>
        </p:nvSpPr>
        <p:spPr/>
        <p:txBody>
          <a:bodyPr/>
          <a:lstStyle/>
          <a:p>
            <a:fld id="{26A003D0-92C7-48A9-9E81-4C2AD6C12F89}" type="slidenum">
              <a:rPr lang="en-BE" smtClean="0"/>
              <a:t>7</a:t>
            </a:fld>
            <a:endParaRPr lang="en-BE"/>
          </a:p>
        </p:txBody>
      </p:sp>
    </p:spTree>
    <p:extLst>
      <p:ext uri="{BB962C8B-B14F-4D97-AF65-F5344CB8AC3E}">
        <p14:creationId xmlns:p14="http://schemas.microsoft.com/office/powerpoint/2010/main" val="93216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4637921"/>
            <a:ext cx="2856944" cy="2019959"/>
          </a:xfrm>
          <a:prstGeom prst="rect">
            <a:avLst/>
          </a:prstGeom>
        </p:spPr>
      </p:pic>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4"/>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5"/>
          <a:stretch>
            <a:fillRect/>
          </a:stretch>
        </p:blipFill>
        <p:spPr>
          <a:xfrm>
            <a:off x="9684917" y="6322290"/>
            <a:ext cx="2507083" cy="595087"/>
          </a:xfrm>
          <a:prstGeom prst="rect">
            <a:avLst/>
          </a:prstGeom>
          <a:ln w="12700">
            <a:miter lim="400000"/>
          </a:ln>
        </p:spPr>
      </p:pic>
      <p:graphicFrame>
        <p:nvGraphicFramePr>
          <p:cNvPr id="11" name="Diagram 10">
            <a:extLst>
              <a:ext uri="{FF2B5EF4-FFF2-40B4-BE49-F238E27FC236}">
                <a16:creationId xmlns:a16="http://schemas.microsoft.com/office/drawing/2014/main" id="{6D9714A3-6E6E-4738-82A8-E67DDECA08A7}"/>
              </a:ext>
            </a:extLst>
          </p:cNvPr>
          <p:cNvGraphicFramePr/>
          <p:nvPr>
            <p:extLst>
              <p:ext uri="{D42A27DB-BD31-4B8C-83A1-F6EECF244321}">
                <p14:modId xmlns:p14="http://schemas.microsoft.com/office/powerpoint/2010/main" val="1524124363"/>
              </p:ext>
            </p:extLst>
          </p:nvPr>
        </p:nvGraphicFramePr>
        <p:xfrm>
          <a:off x="1116281" y="95003"/>
          <a:ext cx="10521537" cy="6400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7">
            <a:extLst>
              <a:ext uri="{FF2B5EF4-FFF2-40B4-BE49-F238E27FC236}">
                <a16:creationId xmlns:a16="http://schemas.microsoft.com/office/drawing/2014/main" id="{A749C72E-6230-498C-BD05-237646B887B5}"/>
              </a:ext>
            </a:extLst>
          </p:cNvPr>
          <p:cNvSpPr/>
          <p:nvPr/>
        </p:nvSpPr>
        <p:spPr>
          <a:xfrm>
            <a:off x="9572434" y="3612100"/>
            <a:ext cx="1905000" cy="2667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ka-GE" sz="1400" dirty="0"/>
          </a:p>
          <a:p>
            <a:r>
              <a:rPr lang="en-US" sz="1600" dirty="0"/>
              <a:t>Personal characteristics</a:t>
            </a:r>
          </a:p>
          <a:p>
            <a:r>
              <a:rPr lang="en-US" sz="1600" dirty="0"/>
              <a:t>Attitudes/beliefs</a:t>
            </a:r>
          </a:p>
          <a:p>
            <a:r>
              <a:rPr lang="en-US" sz="1600" dirty="0"/>
              <a:t>Emotions</a:t>
            </a:r>
          </a:p>
          <a:p>
            <a:r>
              <a:rPr lang="en-US" sz="1600" dirty="0"/>
              <a:t>Cognitive/Intellectual abilities</a:t>
            </a:r>
          </a:p>
          <a:p>
            <a:r>
              <a:rPr lang="en-US" sz="1600" dirty="0"/>
              <a:t>Behavior</a:t>
            </a:r>
          </a:p>
          <a:p>
            <a:r>
              <a:rPr lang="en-US" sz="1600" dirty="0"/>
              <a:t>Coping Mechanisms</a:t>
            </a:r>
          </a:p>
          <a:p>
            <a:r>
              <a:rPr lang="en-US" sz="1600" dirty="0"/>
              <a:t>Past experience</a:t>
            </a:r>
            <a:endParaRPr lang="ka-GE" sz="1400" dirty="0"/>
          </a:p>
          <a:p>
            <a:pPr algn="ctr"/>
            <a:endParaRPr lang="ka-GE" dirty="0"/>
          </a:p>
        </p:txBody>
      </p:sp>
      <p:sp>
        <p:nvSpPr>
          <p:cNvPr id="9" name="Rectangle 8">
            <a:extLst>
              <a:ext uri="{FF2B5EF4-FFF2-40B4-BE49-F238E27FC236}">
                <a16:creationId xmlns:a16="http://schemas.microsoft.com/office/drawing/2014/main" id="{F7DADE2E-7E7C-440F-B815-271FC5C34BD3}"/>
              </a:ext>
            </a:extLst>
          </p:cNvPr>
          <p:cNvSpPr/>
          <p:nvPr/>
        </p:nvSpPr>
        <p:spPr>
          <a:xfrm>
            <a:off x="1384183" y="2376037"/>
            <a:ext cx="1905000" cy="221869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dirty="0"/>
              <a:t>Social protection</a:t>
            </a:r>
          </a:p>
          <a:p>
            <a:r>
              <a:rPr lang="en-US" dirty="0"/>
              <a:t>Family history</a:t>
            </a:r>
          </a:p>
          <a:p>
            <a:r>
              <a:rPr lang="en-US" dirty="0"/>
              <a:t>Culture</a:t>
            </a:r>
          </a:p>
          <a:p>
            <a:r>
              <a:rPr lang="en-US" dirty="0"/>
              <a:t>Traditions</a:t>
            </a:r>
          </a:p>
          <a:p>
            <a:r>
              <a:rPr lang="en-US" dirty="0"/>
              <a:t>Economics</a:t>
            </a:r>
            <a:endParaRPr lang="ka-GE" dirty="0"/>
          </a:p>
          <a:p>
            <a:r>
              <a:rPr lang="en-US" dirty="0"/>
              <a:t>Available education</a:t>
            </a:r>
            <a:endParaRPr lang="ka-GE" sz="2000" dirty="0"/>
          </a:p>
        </p:txBody>
      </p:sp>
      <p:sp>
        <p:nvSpPr>
          <p:cNvPr id="10" name="Rectangle 9">
            <a:extLst>
              <a:ext uri="{FF2B5EF4-FFF2-40B4-BE49-F238E27FC236}">
                <a16:creationId xmlns:a16="http://schemas.microsoft.com/office/drawing/2014/main" id="{88D25537-7C51-4C75-BC2F-0398E0DA257B}"/>
              </a:ext>
            </a:extLst>
          </p:cNvPr>
          <p:cNvSpPr/>
          <p:nvPr/>
        </p:nvSpPr>
        <p:spPr>
          <a:xfrm>
            <a:off x="7504965" y="304123"/>
            <a:ext cx="1836174" cy="22186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dirty="0"/>
              <a:t>Gender</a:t>
            </a:r>
          </a:p>
          <a:p>
            <a:r>
              <a:rPr lang="en-US" dirty="0"/>
              <a:t>Physical Health</a:t>
            </a:r>
            <a:endParaRPr lang="ka-GE" dirty="0"/>
          </a:p>
          <a:p>
            <a:r>
              <a:rPr lang="en-US" dirty="0"/>
              <a:t>Mental health</a:t>
            </a:r>
          </a:p>
          <a:p>
            <a:r>
              <a:rPr lang="en-US" dirty="0"/>
              <a:t>Genetics</a:t>
            </a:r>
          </a:p>
          <a:p>
            <a:r>
              <a:rPr lang="en-US" dirty="0"/>
              <a:t>Immune system</a:t>
            </a:r>
            <a:endParaRPr lang="ka-GE" dirty="0"/>
          </a:p>
          <a:p>
            <a:r>
              <a:rPr lang="en-US" dirty="0"/>
              <a:t>Stress comping Medicaments</a:t>
            </a:r>
          </a:p>
          <a:p>
            <a:pPr algn="ctr"/>
            <a:endParaRPr lang="ka-GE" dirty="0"/>
          </a:p>
        </p:txBody>
      </p:sp>
      <p:sp>
        <p:nvSpPr>
          <p:cNvPr id="12" name="Title 1">
            <a:extLst>
              <a:ext uri="{FF2B5EF4-FFF2-40B4-BE49-F238E27FC236}">
                <a16:creationId xmlns:a16="http://schemas.microsoft.com/office/drawing/2014/main" id="{99BEB4B4-FA67-49E3-98DA-304A93FE2593}"/>
              </a:ext>
            </a:extLst>
          </p:cNvPr>
          <p:cNvSpPr>
            <a:spLocks noGrp="1"/>
          </p:cNvSpPr>
          <p:nvPr>
            <p:ph type="title"/>
          </p:nvPr>
        </p:nvSpPr>
        <p:spPr>
          <a:xfrm>
            <a:off x="208890" y="608452"/>
            <a:ext cx="4826248" cy="831780"/>
          </a:xfrm>
        </p:spPr>
        <p:txBody>
          <a:bodyPr>
            <a:noAutofit/>
          </a:bodyPr>
          <a:lstStyle/>
          <a:p>
            <a:r>
              <a:rPr lang="en-US" b="1" dirty="0">
                <a:solidFill>
                  <a:schemeClr val="accent1"/>
                </a:solidFill>
              </a:rPr>
              <a:t>Biopsychosocial Assessment</a:t>
            </a:r>
            <a:endParaRPr lang="ka-GE" b="1" dirty="0">
              <a:solidFill>
                <a:schemeClr val="accent1"/>
              </a:solidFill>
            </a:endParaRPr>
          </a:p>
        </p:txBody>
      </p:sp>
      <p:sp>
        <p:nvSpPr>
          <p:cNvPr id="2" name="Slide Number Placeholder 1">
            <a:extLst>
              <a:ext uri="{FF2B5EF4-FFF2-40B4-BE49-F238E27FC236}">
                <a16:creationId xmlns:a16="http://schemas.microsoft.com/office/drawing/2014/main" id="{394ABCE0-B9D7-9A43-B5AE-92F55541C2A3}"/>
              </a:ext>
            </a:extLst>
          </p:cNvPr>
          <p:cNvSpPr>
            <a:spLocks noGrp="1"/>
          </p:cNvSpPr>
          <p:nvPr>
            <p:ph type="sldNum" sz="quarter" idx="12"/>
          </p:nvPr>
        </p:nvSpPr>
        <p:spPr/>
        <p:txBody>
          <a:bodyPr/>
          <a:lstStyle/>
          <a:p>
            <a:fld id="{26A003D0-92C7-48A9-9E81-4C2AD6C12F89}" type="slidenum">
              <a:rPr lang="en-BE" smtClean="0"/>
              <a:t>8</a:t>
            </a:fld>
            <a:endParaRPr lang="en-BE"/>
          </a:p>
        </p:txBody>
      </p:sp>
    </p:spTree>
    <p:extLst>
      <p:ext uri="{BB962C8B-B14F-4D97-AF65-F5344CB8AC3E}">
        <p14:creationId xmlns:p14="http://schemas.microsoft.com/office/powerpoint/2010/main" val="275915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descr="Image">
            <a:extLst>
              <a:ext uri="{FF2B5EF4-FFF2-40B4-BE49-F238E27FC236}">
                <a16:creationId xmlns:a16="http://schemas.microsoft.com/office/drawing/2014/main" id="{4A336992-12A2-4305-AA0F-AF9BB9112492}"/>
              </a:ext>
            </a:extLst>
          </p:cNvPr>
          <p:cNvPicPr>
            <a:picLocks noChangeAspect="1"/>
          </p:cNvPicPr>
          <p:nvPr/>
        </p:nvPicPr>
        <p:blipFill>
          <a:blip r:embed="rId3"/>
          <a:stretch>
            <a:fillRect/>
          </a:stretch>
        </p:blipFill>
        <p:spPr>
          <a:xfrm>
            <a:off x="1603630" y="8622"/>
            <a:ext cx="1688669" cy="295501"/>
          </a:xfrm>
          <a:prstGeom prst="rect">
            <a:avLst/>
          </a:prstGeom>
          <a:ln w="12700">
            <a:miter lim="400000"/>
          </a:ln>
        </p:spPr>
      </p:pic>
      <p:pic>
        <p:nvPicPr>
          <p:cNvPr id="7" name="Image" descr="Image">
            <a:extLst>
              <a:ext uri="{FF2B5EF4-FFF2-40B4-BE49-F238E27FC236}">
                <a16:creationId xmlns:a16="http://schemas.microsoft.com/office/drawing/2014/main" id="{768C9058-69E7-47BC-B8C9-E6BF8B28FFC1}"/>
              </a:ext>
            </a:extLst>
          </p:cNvPr>
          <p:cNvPicPr>
            <a:picLocks noChangeAspect="1"/>
          </p:cNvPicPr>
          <p:nvPr/>
        </p:nvPicPr>
        <p:blipFill>
          <a:blip r:embed="rId4"/>
          <a:stretch>
            <a:fillRect/>
          </a:stretch>
        </p:blipFill>
        <p:spPr>
          <a:xfrm>
            <a:off x="9684917" y="6322290"/>
            <a:ext cx="2507083" cy="595087"/>
          </a:xfrm>
          <a:prstGeom prst="rect">
            <a:avLst/>
          </a:prstGeom>
          <a:ln w="12700">
            <a:miter lim="400000"/>
          </a:ln>
        </p:spPr>
      </p:pic>
      <p:sp>
        <p:nvSpPr>
          <p:cNvPr id="3" name="Τίτλος 2">
            <a:extLst>
              <a:ext uri="{FF2B5EF4-FFF2-40B4-BE49-F238E27FC236}">
                <a16:creationId xmlns:a16="http://schemas.microsoft.com/office/drawing/2014/main" id="{B8EB9540-C8F6-43F1-B64D-C6A5DA7EB569}"/>
              </a:ext>
            </a:extLst>
          </p:cNvPr>
          <p:cNvSpPr>
            <a:spLocks noGrp="1"/>
          </p:cNvSpPr>
          <p:nvPr>
            <p:ph type="title"/>
          </p:nvPr>
        </p:nvSpPr>
        <p:spPr>
          <a:xfrm>
            <a:off x="838200" y="225131"/>
            <a:ext cx="10515600" cy="1325563"/>
          </a:xfrm>
        </p:spPr>
        <p:txBody>
          <a:bodyPr>
            <a:normAutofit/>
          </a:bodyPr>
          <a:lstStyle/>
          <a:p>
            <a:pPr algn="ctr"/>
            <a:r>
              <a:rPr lang="en-US" altLang="en-US" sz="4000" b="1" dirty="0">
                <a:solidFill>
                  <a:schemeClr val="accent1"/>
                </a:solidFill>
              </a:rPr>
              <a:t>Secure attachment protects a child from toxic stress</a:t>
            </a:r>
            <a:r>
              <a:rPr lang="ka-GE" altLang="en-US" sz="4000" b="1" dirty="0">
                <a:solidFill>
                  <a:schemeClr val="accent1"/>
                </a:solidFill>
              </a:rPr>
              <a:t> </a:t>
            </a:r>
            <a:endParaRPr lang="en-US" altLang="en-US" sz="4000" b="1" dirty="0">
              <a:solidFill>
                <a:schemeClr val="accent1"/>
              </a:solidFill>
            </a:endParaRPr>
          </a:p>
        </p:txBody>
      </p:sp>
      <p:pic>
        <p:nvPicPr>
          <p:cNvPr id="11" name="Picture 2">
            <a:extLst>
              <a:ext uri="{FF2B5EF4-FFF2-40B4-BE49-F238E27FC236}">
                <a16:creationId xmlns:a16="http://schemas.microsoft.com/office/drawing/2014/main" id="{5DB70B36-C231-495C-89C0-7965D86B3EDB}"/>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838200" y="2689158"/>
            <a:ext cx="11230550" cy="379721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Logo&#10;&#10;Description automatically generated">
            <a:extLst>
              <a:ext uri="{FF2B5EF4-FFF2-40B4-BE49-F238E27FC236}">
                <a16:creationId xmlns:a16="http://schemas.microsoft.com/office/drawing/2014/main" id="{84E37989-B684-48E5-A949-319640C3623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0" y="5422056"/>
            <a:ext cx="2018744" cy="1427322"/>
          </a:xfrm>
          <a:prstGeom prst="rect">
            <a:avLst/>
          </a:prstGeom>
        </p:spPr>
      </p:pic>
      <p:pic>
        <p:nvPicPr>
          <p:cNvPr id="12" name="Picture 1">
            <a:extLst>
              <a:ext uri="{FF2B5EF4-FFF2-40B4-BE49-F238E27FC236}">
                <a16:creationId xmlns:a16="http://schemas.microsoft.com/office/drawing/2014/main" id="{88108361-821B-41DF-B63B-52C8D93FDFC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22142" y="1134996"/>
            <a:ext cx="16097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3B1E6959-3299-42BD-B7FE-6AC7A15A695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61608" y="1199970"/>
            <a:ext cx="194945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4F13314-1E6E-204D-AC76-F5BBA3457D5E}"/>
              </a:ext>
            </a:extLst>
          </p:cNvPr>
          <p:cNvSpPr>
            <a:spLocks noGrp="1"/>
          </p:cNvSpPr>
          <p:nvPr>
            <p:ph type="sldNum" sz="quarter" idx="12"/>
          </p:nvPr>
        </p:nvSpPr>
        <p:spPr/>
        <p:txBody>
          <a:bodyPr/>
          <a:lstStyle/>
          <a:p>
            <a:fld id="{26A003D0-92C7-48A9-9E81-4C2AD6C12F89}" type="slidenum">
              <a:rPr lang="en-BE" smtClean="0"/>
              <a:t>9</a:t>
            </a:fld>
            <a:endParaRPr lang="en-BE"/>
          </a:p>
        </p:txBody>
      </p:sp>
    </p:spTree>
    <p:extLst>
      <p:ext uri="{BB962C8B-B14F-4D97-AF65-F5344CB8AC3E}">
        <p14:creationId xmlns:p14="http://schemas.microsoft.com/office/powerpoint/2010/main" val="3568521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3F4810AB72642817D07682898C628" ma:contentTypeVersion="16" ma:contentTypeDescription="Create a new document." ma:contentTypeScope="" ma:versionID="9c0d64fe8258fa2a9e70787961446e7a">
  <xsd:schema xmlns:xsd="http://www.w3.org/2001/XMLSchema" xmlns:xs="http://www.w3.org/2001/XMLSchema" xmlns:p="http://schemas.microsoft.com/office/2006/metadata/properties" xmlns:ns2="0b4e6542-4a28-464b-916a-ac287e1e15ef" xmlns:ns3="cae8c1b8-3cee-434b-8da9-32960356a7de" targetNamespace="http://schemas.microsoft.com/office/2006/metadata/properties" ma:root="true" ma:fieldsID="b6b411a29858ba1e9f700040674ccb11" ns2:_="" ns3:_="">
    <xsd:import namespace="0b4e6542-4a28-464b-916a-ac287e1e15ef"/>
    <xsd:import namespace="cae8c1b8-3cee-434b-8da9-32960356a7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e6542-4a28-464b-916a-ac287e1e15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60ac6d-2d98-46b4-814c-7165044f02d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e8c1b8-3cee-434b-8da9-32960356a7d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d13aecc-10f9-435e-a0c0-6a8e69e4f875}" ma:internalName="TaxCatchAll" ma:showField="CatchAllData" ma:web="cae8c1b8-3cee-434b-8da9-32960356a7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b4e6542-4a28-464b-916a-ac287e1e15ef">
      <Terms xmlns="http://schemas.microsoft.com/office/infopath/2007/PartnerControls"/>
    </lcf76f155ced4ddcb4097134ff3c332f>
    <TaxCatchAll xmlns="cae8c1b8-3cee-434b-8da9-32960356a7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BA0763-AEB5-45DA-B2BD-553B1BFF5A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e6542-4a28-464b-916a-ac287e1e15ef"/>
    <ds:schemaRef ds:uri="cae8c1b8-3cee-434b-8da9-32960356a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EAF2A7-EAAF-49BB-9672-A75CB90F2BDD}">
  <ds:schemaRefs>
    <ds:schemaRef ds:uri="http://purl.org/dc/terms/"/>
    <ds:schemaRef ds:uri="http://purl.org/dc/dcmitype/"/>
    <ds:schemaRef ds:uri="3f57ac88-c5d3-4ba7-a519-793b40ef64b4"/>
    <ds:schemaRef ds:uri="ae782a6b-3b99-4704-8ed9-55f84fe5e0f7"/>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0b4e6542-4a28-464b-916a-ac287e1e15ef"/>
    <ds:schemaRef ds:uri="cae8c1b8-3cee-434b-8da9-32960356a7de"/>
  </ds:schemaRefs>
</ds:datastoreItem>
</file>

<file path=customXml/itemProps3.xml><?xml version="1.0" encoding="utf-8"?>
<ds:datastoreItem xmlns:ds="http://schemas.openxmlformats.org/officeDocument/2006/customXml" ds:itemID="{2DE79331-DB53-4B51-B78F-A06C4413EA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10382</TotalTime>
  <Words>1689</Words>
  <Application>Microsoft Office PowerPoint</Application>
  <PresentationFormat>Widescreen</PresentationFormat>
  <Paragraphs>265</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Berlin Sans FB</vt:lpstr>
      <vt:lpstr>Calibri</vt:lpstr>
      <vt:lpstr>Calibri Light</vt:lpstr>
      <vt:lpstr>Sylfaen</vt:lpstr>
      <vt:lpstr>Times New Roman</vt:lpstr>
      <vt:lpstr>Wingdings</vt:lpstr>
      <vt:lpstr>Office Theme</vt:lpstr>
      <vt:lpstr>PowerPoint Presentation</vt:lpstr>
      <vt:lpstr>Chapter 3 ECI Service Planning and Implementation – Family and Child Evaluation</vt:lpstr>
      <vt:lpstr>First meeting with family</vt:lpstr>
      <vt:lpstr>Step 2 -  Child and Family evaluation by Inter/transdisciplinary team of ECI provider organizations</vt:lpstr>
      <vt:lpstr>Competences of ECI specialist needed for conducting a child – family evaluation</vt:lpstr>
      <vt:lpstr>Competences of ECI specialist needed for conducting a child – family evaluation</vt:lpstr>
      <vt:lpstr>Specialization of Transdisciplinary team members</vt:lpstr>
      <vt:lpstr>Biopsychosocial Assessment</vt:lpstr>
      <vt:lpstr>Secure attachment protects a child from toxic stress </vt:lpstr>
      <vt:lpstr>What is Resilience?</vt:lpstr>
      <vt:lpstr>Interview with parents for Child’s Individual Profile based on Person-Centered Planning</vt:lpstr>
      <vt:lpstr>ECOMAP</vt:lpstr>
      <vt:lpstr>Ecomap lines - meaning</vt:lpstr>
      <vt:lpstr>Ecomap lines – correct and incorrect</vt:lpstr>
      <vt:lpstr>Ecomap examples</vt:lpstr>
      <vt:lpstr>Ecomap lines – correct and incorrect</vt:lpstr>
      <vt:lpstr>Routine based assessment</vt:lpstr>
      <vt:lpstr>Assessment of child and family routines The following questions can be used to elicit family responses: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Child and Family Routine Assessment Summary and Analysis  </vt:lpstr>
      <vt:lpstr>Home Safety and Hygiene Assessment Form Part A </vt:lpstr>
      <vt:lpstr>Safety and Hygiene Assessment Form  Part B – ECI Center, Kindergarten </vt:lpstr>
      <vt:lpstr>Positive Parenting Skills Assessment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  Bertana [EASPD]</dc:creator>
  <cp:lastModifiedBy>Irene  Bertana [EASPD]</cp:lastModifiedBy>
  <cp:revision>94</cp:revision>
  <dcterms:created xsi:type="dcterms:W3CDTF">2021-06-29T09:14:21Z</dcterms:created>
  <dcterms:modified xsi:type="dcterms:W3CDTF">2022-06-28T08:21:12Z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0x0101008733F4810AB72642817D07682898C628</vt:lpwstr>
  </property>
  <property fmtid="{D5CDD505-2E9C-101B-9397-08002B2CF9AE}" pid="3" name="MediaServiceImageTags">
    <vt:lpwstr/>
  </property>
</Properties>
</file>