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56" r:id="rId5"/>
    <p:sldId id="285" r:id="rId6"/>
    <p:sldId id="289" r:id="rId7"/>
    <p:sldId id="322" r:id="rId8"/>
    <p:sldId id="507" r:id="rId9"/>
    <p:sldId id="508" r:id="rId10"/>
    <p:sldId id="509" r:id="rId11"/>
    <p:sldId id="495" r:id="rId12"/>
    <p:sldId id="484" r:id="rId13"/>
    <p:sldId id="493" r:id="rId14"/>
    <p:sldId id="485" r:id="rId15"/>
    <p:sldId id="499" r:id="rId16"/>
    <p:sldId id="268" r:id="rId17"/>
    <p:sldId id="547" r:id="rId18"/>
    <p:sldId id="512" r:id="rId19"/>
    <p:sldId id="505" r:id="rId20"/>
    <p:sldId id="513" r:id="rId21"/>
    <p:sldId id="441" r:id="rId22"/>
    <p:sldId id="281" r:id="rId23"/>
    <p:sldId id="514" r:id="rId24"/>
    <p:sldId id="515" r:id="rId25"/>
    <p:sldId id="516" r:id="rId26"/>
    <p:sldId id="526" r:id="rId27"/>
    <p:sldId id="527" r:id="rId28"/>
    <p:sldId id="528" r:id="rId29"/>
    <p:sldId id="529" r:id="rId30"/>
    <p:sldId id="530" r:id="rId31"/>
    <p:sldId id="531" r:id="rId32"/>
    <p:sldId id="517" r:id="rId33"/>
    <p:sldId id="518" r:id="rId34"/>
    <p:sldId id="502" r:id="rId35"/>
    <p:sldId id="519" r:id="rId36"/>
    <p:sldId id="532" r:id="rId37"/>
    <p:sldId id="520" r:id="rId38"/>
    <p:sldId id="521" r:id="rId39"/>
    <p:sldId id="522" r:id="rId40"/>
    <p:sldId id="523" r:id="rId41"/>
    <p:sldId id="524" r:id="rId42"/>
    <p:sldId id="294" r:id="rId43"/>
    <p:sldId id="525" r:id="rId44"/>
    <p:sldId id="533" r:id="rId45"/>
    <p:sldId id="534" r:id="rId46"/>
    <p:sldId id="464" r:id="rId47"/>
    <p:sldId id="536" r:id="rId48"/>
    <p:sldId id="537" r:id="rId49"/>
    <p:sldId id="538" r:id="rId50"/>
    <p:sldId id="539" r:id="rId51"/>
    <p:sldId id="540" r:id="rId52"/>
    <p:sldId id="542" r:id="rId53"/>
    <p:sldId id="543" r:id="rId54"/>
    <p:sldId id="544" r:id="rId55"/>
    <p:sldId id="545" r:id="rId56"/>
    <p:sldId id="546" r:id="rId57"/>
    <p:sldId id="276" r:id="rId58"/>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9D162A-AF7A-258F-7378-834AC2171EF6}" name="Irene  Bertana [EASPD]" initials="IB[" userId="S::irene.bertana@easpd.eu::8f451a95-2537-439f-b7d1-86ebd42d9a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TROMICHALI Polyxeni (REFORM-ATHENS)" initials="MP(" lastIdx="3" clrIdx="0">
    <p:extLst>
      <p:ext uri="{19B8F6BF-5375-455C-9EA6-DF929625EA0E}">
        <p15:presenceInfo xmlns:p15="http://schemas.microsoft.com/office/powerpoint/2012/main" userId="S-1-5-21-1606980848-2025429265-839522115-1028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2" autoAdjust="0"/>
    <p:restoredTop sz="95152" autoAdjust="0"/>
  </p:normalViewPr>
  <p:slideViewPr>
    <p:cSldViewPr snapToGrid="0">
      <p:cViewPr varScale="1">
        <p:scale>
          <a:sx n="57" d="100"/>
          <a:sy n="57" d="100"/>
        </p:scale>
        <p:origin x="1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26F0F-53D3-4E85-878F-0BB51608BA7D}" type="doc">
      <dgm:prSet loTypeId="urn:microsoft.com/office/officeart/2005/8/layout/hierarchy3" loCatId="relationship" qsTypeId="urn:microsoft.com/office/officeart/2005/8/quickstyle/3d3" qsCatId="3D" csTypeId="urn:microsoft.com/office/officeart/2005/8/colors/accent5_2" csCatId="accent5" phldr="1"/>
      <dgm:spPr/>
      <dgm:t>
        <a:bodyPr/>
        <a:lstStyle/>
        <a:p>
          <a:endParaRPr lang="en-US"/>
        </a:p>
      </dgm:t>
    </dgm:pt>
    <dgm:pt modelId="{E7FF122E-D029-40EB-992F-5638B7CA2D2D}">
      <dgm:prSet phldrT="[Text]" custT="1"/>
      <dgm:spPr/>
      <dgm:t>
        <a:bodyPr/>
        <a:lstStyle/>
        <a:p>
          <a:r>
            <a:rPr lang="en-US" sz="2000" b="1" dirty="0"/>
            <a:t>EPE Law</a:t>
          </a:r>
          <a:r>
            <a:rPr lang="ka-GE" sz="2000" b="1" dirty="0"/>
            <a:t> </a:t>
          </a:r>
        </a:p>
        <a:p>
          <a:r>
            <a:rPr lang="en-US" sz="1600" b="1" dirty="0"/>
            <a:t>Every child</a:t>
          </a:r>
          <a:r>
            <a:rPr lang="ka-GE" sz="1600" b="1" dirty="0"/>
            <a:t> </a:t>
          </a:r>
          <a:r>
            <a:rPr lang="en-US" sz="1600" b="1" dirty="0"/>
            <a:t>has the right to education and should be involved in mainstream preschools/schools</a:t>
          </a:r>
        </a:p>
      </dgm:t>
    </dgm:pt>
    <dgm:pt modelId="{B65AEE1C-AAF7-4A07-89E6-02297BA99DCC}" type="parTrans" cxnId="{EC4E4325-A207-4F87-8BD2-37B3EE21F956}">
      <dgm:prSet/>
      <dgm:spPr/>
      <dgm:t>
        <a:bodyPr/>
        <a:lstStyle/>
        <a:p>
          <a:endParaRPr lang="en-US"/>
        </a:p>
      </dgm:t>
    </dgm:pt>
    <dgm:pt modelId="{BB23F47F-3EF8-4B9B-B7C6-C8E23EEE53D8}" type="sibTrans" cxnId="{EC4E4325-A207-4F87-8BD2-37B3EE21F956}">
      <dgm:prSet/>
      <dgm:spPr/>
      <dgm:t>
        <a:bodyPr/>
        <a:lstStyle/>
        <a:p>
          <a:endParaRPr lang="en-US"/>
        </a:p>
      </dgm:t>
    </dgm:pt>
    <dgm:pt modelId="{51D29CBD-7964-4F80-90EC-B03130683E6E}">
      <dgm:prSet phldrT="[Text]" custT="1"/>
      <dgm:spPr>
        <a:solidFill>
          <a:srgbClr val="FFC000">
            <a:alpha val="90000"/>
          </a:srgbClr>
        </a:solidFill>
      </dgm:spPr>
      <dgm:t>
        <a:bodyPr/>
        <a:lstStyle/>
        <a:p>
          <a:pPr algn="l"/>
          <a:r>
            <a:rPr lang="en-US" sz="1800" b="1" dirty="0">
              <a:solidFill>
                <a:schemeClr val="tx1"/>
              </a:solidFill>
            </a:rPr>
            <a:t>Early Childhood Care and Education State Standards</a:t>
          </a:r>
        </a:p>
      </dgm:t>
    </dgm:pt>
    <dgm:pt modelId="{F5F5A105-2C47-485F-BED8-330980A447FC}" type="parTrans" cxnId="{FD350246-DBA1-4C76-9B64-AB8F0FFA4DA9}">
      <dgm:prSet/>
      <dgm:spPr/>
      <dgm:t>
        <a:bodyPr/>
        <a:lstStyle/>
        <a:p>
          <a:endParaRPr lang="en-US"/>
        </a:p>
      </dgm:t>
    </dgm:pt>
    <dgm:pt modelId="{7BAB47A8-270D-4B07-9E9D-FC73845D8A1B}" type="sibTrans" cxnId="{FD350246-DBA1-4C76-9B64-AB8F0FFA4DA9}">
      <dgm:prSet/>
      <dgm:spPr/>
      <dgm:t>
        <a:bodyPr/>
        <a:lstStyle/>
        <a:p>
          <a:endParaRPr lang="en-US"/>
        </a:p>
      </dgm:t>
    </dgm:pt>
    <dgm:pt modelId="{E6E5AE89-66ED-40D9-8F70-9547B2CCCB4F}">
      <dgm:prSet custT="1"/>
      <dgm:spPr>
        <a:solidFill>
          <a:schemeClr val="accent2">
            <a:lumMod val="40000"/>
            <a:lumOff val="60000"/>
            <a:alpha val="90000"/>
          </a:schemeClr>
        </a:solidFill>
      </dgm:spPr>
      <dgm:t>
        <a:bodyPr/>
        <a:lstStyle/>
        <a:p>
          <a:pPr algn="l"/>
          <a:r>
            <a:rPr lang="en-US" sz="1800" b="1" dirty="0">
              <a:solidFill>
                <a:schemeClr val="tx1"/>
              </a:solidFill>
            </a:rPr>
            <a:t>Formal procedures of transition from preschool to school Guidelines and Multidisciplinary teams in every region</a:t>
          </a:r>
        </a:p>
      </dgm:t>
    </dgm:pt>
    <dgm:pt modelId="{DF3B7788-66E1-4D39-B60E-88007A5B9462}" type="parTrans" cxnId="{536E45BD-C37D-46D7-BDB0-8F95671271CB}">
      <dgm:prSet/>
      <dgm:spPr/>
      <dgm:t>
        <a:bodyPr/>
        <a:lstStyle/>
        <a:p>
          <a:endParaRPr lang="ka-GE"/>
        </a:p>
      </dgm:t>
    </dgm:pt>
    <dgm:pt modelId="{DAFA688A-3694-4D5C-A29B-197F8895C9C8}" type="sibTrans" cxnId="{536E45BD-C37D-46D7-BDB0-8F95671271CB}">
      <dgm:prSet/>
      <dgm:spPr/>
      <dgm:t>
        <a:bodyPr/>
        <a:lstStyle/>
        <a:p>
          <a:endParaRPr lang="ka-GE"/>
        </a:p>
      </dgm:t>
    </dgm:pt>
    <dgm:pt modelId="{3B5FF0CF-1A11-42E4-8D08-933CE08D7BA0}">
      <dgm:prSet custT="1"/>
      <dgm:spPr>
        <a:solidFill>
          <a:schemeClr val="accent6">
            <a:lumMod val="60000"/>
            <a:lumOff val="40000"/>
            <a:alpha val="90000"/>
          </a:schemeClr>
        </a:solidFill>
      </dgm:spPr>
      <dgm:t>
        <a:bodyPr/>
        <a:lstStyle/>
        <a:p>
          <a:pPr algn="l"/>
          <a:r>
            <a:rPr lang="en-US" sz="1800" b="1" dirty="0">
              <a:solidFill>
                <a:schemeClr val="tx1"/>
              </a:solidFill>
            </a:rPr>
            <a:t>Projects enhancing early inclusive education supported by local and international donor organizations</a:t>
          </a:r>
        </a:p>
      </dgm:t>
    </dgm:pt>
    <dgm:pt modelId="{5A134FB9-4574-439F-ABEE-DEB7548188EE}" type="parTrans" cxnId="{7A8A42D4-E919-4435-B7E3-74539ED4D21D}">
      <dgm:prSet/>
      <dgm:spPr/>
      <dgm:t>
        <a:bodyPr/>
        <a:lstStyle/>
        <a:p>
          <a:endParaRPr lang="ka-GE"/>
        </a:p>
      </dgm:t>
    </dgm:pt>
    <dgm:pt modelId="{895C069A-802E-4142-993D-227E7B2A38D7}" type="sibTrans" cxnId="{7A8A42D4-E919-4435-B7E3-74539ED4D21D}">
      <dgm:prSet/>
      <dgm:spPr/>
      <dgm:t>
        <a:bodyPr/>
        <a:lstStyle/>
        <a:p>
          <a:endParaRPr lang="ka-GE"/>
        </a:p>
      </dgm:t>
    </dgm:pt>
    <dgm:pt modelId="{BF728C87-F32A-49A5-B3D5-4A146FBCF841}">
      <dgm:prSet custT="1"/>
      <dgm:spPr>
        <a:solidFill>
          <a:schemeClr val="accent6">
            <a:lumMod val="20000"/>
            <a:lumOff val="80000"/>
            <a:alpha val="90000"/>
          </a:schemeClr>
        </a:solidFill>
      </dgm:spPr>
      <dgm:t>
        <a:bodyPr/>
        <a:lstStyle/>
        <a:p>
          <a:pPr algn="l"/>
          <a:r>
            <a:rPr lang="en-US" sz="1800" b="1" dirty="0">
              <a:solidFill>
                <a:schemeClr val="tx1"/>
              </a:solidFill>
            </a:rPr>
            <a:t>No formal procedures of transition from ECI to preschool only agreement between Ministries and ECI providers</a:t>
          </a:r>
          <a:endParaRPr lang="ka-GE" sz="1800" b="1" dirty="0">
            <a:solidFill>
              <a:schemeClr val="tx1"/>
            </a:solidFill>
          </a:endParaRPr>
        </a:p>
      </dgm:t>
    </dgm:pt>
    <dgm:pt modelId="{8261BC37-EAB8-4290-98C3-C220C7E784AD}" type="parTrans" cxnId="{DF8E62F6-9476-4B2F-9B43-82D9E8628856}">
      <dgm:prSet/>
      <dgm:spPr/>
      <dgm:t>
        <a:bodyPr/>
        <a:lstStyle/>
        <a:p>
          <a:endParaRPr lang="ka-GE"/>
        </a:p>
      </dgm:t>
    </dgm:pt>
    <dgm:pt modelId="{0D37152B-A2D0-4F53-BC9D-8536A2B8F9F4}" type="sibTrans" cxnId="{DF8E62F6-9476-4B2F-9B43-82D9E8628856}">
      <dgm:prSet/>
      <dgm:spPr/>
      <dgm:t>
        <a:bodyPr/>
        <a:lstStyle/>
        <a:p>
          <a:endParaRPr lang="ka-GE"/>
        </a:p>
      </dgm:t>
    </dgm:pt>
    <dgm:pt modelId="{C5C58A4C-15A6-46CD-9909-51164042557F}" type="pres">
      <dgm:prSet presAssocID="{BCD26F0F-53D3-4E85-878F-0BB51608BA7D}" presName="diagram" presStyleCnt="0">
        <dgm:presLayoutVars>
          <dgm:chPref val="1"/>
          <dgm:dir/>
          <dgm:animOne val="branch"/>
          <dgm:animLvl val="lvl"/>
          <dgm:resizeHandles/>
        </dgm:presLayoutVars>
      </dgm:prSet>
      <dgm:spPr/>
    </dgm:pt>
    <dgm:pt modelId="{56AAFBC3-403E-4E1D-9486-FD76400290D6}" type="pres">
      <dgm:prSet presAssocID="{E7FF122E-D029-40EB-992F-5638B7CA2D2D}" presName="root" presStyleCnt="0"/>
      <dgm:spPr/>
    </dgm:pt>
    <dgm:pt modelId="{E225CA3E-04F0-4794-AD07-D0CD8D1B7443}" type="pres">
      <dgm:prSet presAssocID="{E7FF122E-D029-40EB-992F-5638B7CA2D2D}" presName="rootComposite" presStyleCnt="0"/>
      <dgm:spPr/>
    </dgm:pt>
    <dgm:pt modelId="{788FE6E1-2447-46AD-9B26-23331CB57174}" type="pres">
      <dgm:prSet presAssocID="{E7FF122E-D029-40EB-992F-5638B7CA2D2D}" presName="rootText" presStyleLbl="node1" presStyleIdx="0" presStyleCnt="1" custScaleX="334089" custScaleY="151852" custLinFactX="-94525" custLinFactNeighborX="-100000" custLinFactNeighborY="63972"/>
      <dgm:spPr/>
    </dgm:pt>
    <dgm:pt modelId="{41DAEB13-6421-4E2C-BD0D-76D7CA973334}" type="pres">
      <dgm:prSet presAssocID="{E7FF122E-D029-40EB-992F-5638B7CA2D2D}" presName="rootConnector" presStyleLbl="node1" presStyleIdx="0" presStyleCnt="1"/>
      <dgm:spPr/>
    </dgm:pt>
    <dgm:pt modelId="{78ECFFDC-BE0C-48B5-BB42-EA72EBB660C4}" type="pres">
      <dgm:prSet presAssocID="{E7FF122E-D029-40EB-992F-5638B7CA2D2D}" presName="childShape" presStyleCnt="0"/>
      <dgm:spPr/>
    </dgm:pt>
    <dgm:pt modelId="{BF621ABE-892C-4A10-84AF-78B66BA97BBD}" type="pres">
      <dgm:prSet presAssocID="{F5F5A105-2C47-485F-BED8-330980A447FC}" presName="Name13" presStyleLbl="parChTrans1D2" presStyleIdx="0" presStyleCnt="4"/>
      <dgm:spPr/>
    </dgm:pt>
    <dgm:pt modelId="{6C0BEFE1-C95F-460E-A930-8B72CBF9A369}" type="pres">
      <dgm:prSet presAssocID="{51D29CBD-7964-4F80-90EC-B03130683E6E}" presName="childText" presStyleLbl="bgAcc1" presStyleIdx="0" presStyleCnt="4" custScaleX="561961" custScaleY="117344" custLinFactNeighborX="-43774" custLinFactNeighborY="43113">
        <dgm:presLayoutVars>
          <dgm:bulletEnabled val="1"/>
        </dgm:presLayoutVars>
      </dgm:prSet>
      <dgm:spPr/>
    </dgm:pt>
    <dgm:pt modelId="{430F5822-63DC-4C29-8FD5-703B83E4DF92}" type="pres">
      <dgm:prSet presAssocID="{DF3B7788-66E1-4D39-B60E-88007A5B9462}" presName="Name13" presStyleLbl="parChTrans1D2" presStyleIdx="1" presStyleCnt="4"/>
      <dgm:spPr/>
    </dgm:pt>
    <dgm:pt modelId="{6FE5DC17-1F10-4588-A20B-07FF444D743A}" type="pres">
      <dgm:prSet presAssocID="{E6E5AE89-66ED-40D9-8F70-9547B2CCCB4F}" presName="childText" presStyleLbl="bgAcc1" presStyleIdx="1" presStyleCnt="4" custScaleX="742243" custScaleY="104996" custLinFactNeighborX="-843" custLinFactNeighborY="17148">
        <dgm:presLayoutVars>
          <dgm:bulletEnabled val="1"/>
        </dgm:presLayoutVars>
      </dgm:prSet>
      <dgm:spPr/>
    </dgm:pt>
    <dgm:pt modelId="{EE24FE75-54EF-4436-B203-0B812C57E892}" type="pres">
      <dgm:prSet presAssocID="{8261BC37-EAB8-4290-98C3-C220C7E784AD}" presName="Name13" presStyleLbl="parChTrans1D2" presStyleIdx="2" presStyleCnt="4"/>
      <dgm:spPr/>
    </dgm:pt>
    <dgm:pt modelId="{BC3D641B-B884-4067-9749-4800B450BBBA}" type="pres">
      <dgm:prSet presAssocID="{BF728C87-F32A-49A5-B3D5-4A146FBCF841}" presName="childText" presStyleLbl="bgAcc1" presStyleIdx="2" presStyleCnt="4" custScaleX="665491" custScaleY="91777" custLinFactX="77152" custLinFactY="100000" custLinFactNeighborX="100000" custLinFactNeighborY="127301">
        <dgm:presLayoutVars>
          <dgm:bulletEnabled val="1"/>
        </dgm:presLayoutVars>
      </dgm:prSet>
      <dgm:spPr/>
    </dgm:pt>
    <dgm:pt modelId="{32B24612-F6E9-401E-B6D7-CEDE301EF3EA}" type="pres">
      <dgm:prSet presAssocID="{5A134FB9-4574-439F-ABEE-DEB7548188EE}" presName="Name13" presStyleLbl="parChTrans1D2" presStyleIdx="3" presStyleCnt="4"/>
      <dgm:spPr/>
    </dgm:pt>
    <dgm:pt modelId="{93946EFC-AE0B-48D5-B7D6-375AD8BFE86B}" type="pres">
      <dgm:prSet presAssocID="{3B5FF0CF-1A11-42E4-8D08-933CE08D7BA0}" presName="childText" presStyleLbl="bgAcc1" presStyleIdx="3" presStyleCnt="4" custScaleX="795681" custScaleY="106536" custLinFactY="-13093" custLinFactNeighborX="15942" custLinFactNeighborY="-100000">
        <dgm:presLayoutVars>
          <dgm:bulletEnabled val="1"/>
        </dgm:presLayoutVars>
      </dgm:prSet>
      <dgm:spPr/>
    </dgm:pt>
  </dgm:ptLst>
  <dgm:cxnLst>
    <dgm:cxn modelId="{EC4E4325-A207-4F87-8BD2-37B3EE21F956}" srcId="{BCD26F0F-53D3-4E85-878F-0BB51608BA7D}" destId="{E7FF122E-D029-40EB-992F-5638B7CA2D2D}" srcOrd="0" destOrd="0" parTransId="{B65AEE1C-AAF7-4A07-89E6-02297BA99DCC}" sibTransId="{BB23F47F-3EF8-4B9B-B7C6-C8E23EEE53D8}"/>
    <dgm:cxn modelId="{2D087543-99B2-4AA6-800D-D05BEDAC9550}" type="presOf" srcId="{3B5FF0CF-1A11-42E4-8D08-933CE08D7BA0}" destId="{93946EFC-AE0B-48D5-B7D6-375AD8BFE86B}" srcOrd="0" destOrd="0" presId="urn:microsoft.com/office/officeart/2005/8/layout/hierarchy3"/>
    <dgm:cxn modelId="{FD350246-DBA1-4C76-9B64-AB8F0FFA4DA9}" srcId="{E7FF122E-D029-40EB-992F-5638B7CA2D2D}" destId="{51D29CBD-7964-4F80-90EC-B03130683E6E}" srcOrd="0" destOrd="0" parTransId="{F5F5A105-2C47-485F-BED8-330980A447FC}" sibTransId="{7BAB47A8-270D-4B07-9E9D-FC73845D8A1B}"/>
    <dgm:cxn modelId="{B3302B5A-32A5-47A1-A7C2-929A273AB283}" type="presOf" srcId="{BCD26F0F-53D3-4E85-878F-0BB51608BA7D}" destId="{C5C58A4C-15A6-46CD-9909-51164042557F}" srcOrd="0" destOrd="0" presId="urn:microsoft.com/office/officeart/2005/8/layout/hierarchy3"/>
    <dgm:cxn modelId="{AB3BAE7B-AA6E-4022-92C7-36091CD8D215}" type="presOf" srcId="{E7FF122E-D029-40EB-992F-5638B7CA2D2D}" destId="{41DAEB13-6421-4E2C-BD0D-76D7CA973334}" srcOrd="1" destOrd="0" presId="urn:microsoft.com/office/officeart/2005/8/layout/hierarchy3"/>
    <dgm:cxn modelId="{8EBFC381-00C5-4DF4-A50A-B62523B6E92E}" type="presOf" srcId="{BF728C87-F32A-49A5-B3D5-4A146FBCF841}" destId="{BC3D641B-B884-4067-9749-4800B450BBBA}" srcOrd="0" destOrd="0" presId="urn:microsoft.com/office/officeart/2005/8/layout/hierarchy3"/>
    <dgm:cxn modelId="{536E45BD-C37D-46D7-BDB0-8F95671271CB}" srcId="{E7FF122E-D029-40EB-992F-5638B7CA2D2D}" destId="{E6E5AE89-66ED-40D9-8F70-9547B2CCCB4F}" srcOrd="1" destOrd="0" parTransId="{DF3B7788-66E1-4D39-B60E-88007A5B9462}" sibTransId="{DAFA688A-3694-4D5C-A29B-197F8895C9C8}"/>
    <dgm:cxn modelId="{BC32CDBE-143C-4309-B657-94090DA1AB4D}" type="presOf" srcId="{E7FF122E-D029-40EB-992F-5638B7CA2D2D}" destId="{788FE6E1-2447-46AD-9B26-23331CB57174}" srcOrd="0" destOrd="0" presId="urn:microsoft.com/office/officeart/2005/8/layout/hierarchy3"/>
    <dgm:cxn modelId="{EE77B2C3-2D88-4678-9EA8-ADDEE9B4B967}" type="presOf" srcId="{5A134FB9-4574-439F-ABEE-DEB7548188EE}" destId="{32B24612-F6E9-401E-B6D7-CEDE301EF3EA}" srcOrd="0" destOrd="0" presId="urn:microsoft.com/office/officeart/2005/8/layout/hierarchy3"/>
    <dgm:cxn modelId="{23293BC5-272C-48FE-9D78-33944E4A711D}" type="presOf" srcId="{51D29CBD-7964-4F80-90EC-B03130683E6E}" destId="{6C0BEFE1-C95F-460E-A930-8B72CBF9A369}" srcOrd="0" destOrd="0" presId="urn:microsoft.com/office/officeart/2005/8/layout/hierarchy3"/>
    <dgm:cxn modelId="{7A8A42D4-E919-4435-B7E3-74539ED4D21D}" srcId="{E7FF122E-D029-40EB-992F-5638B7CA2D2D}" destId="{3B5FF0CF-1A11-42E4-8D08-933CE08D7BA0}" srcOrd="3" destOrd="0" parTransId="{5A134FB9-4574-439F-ABEE-DEB7548188EE}" sibTransId="{895C069A-802E-4142-993D-227E7B2A38D7}"/>
    <dgm:cxn modelId="{A944BED8-03D6-4239-96EF-C7BF01A594E5}" type="presOf" srcId="{E6E5AE89-66ED-40D9-8F70-9547B2CCCB4F}" destId="{6FE5DC17-1F10-4588-A20B-07FF444D743A}" srcOrd="0" destOrd="0" presId="urn:microsoft.com/office/officeart/2005/8/layout/hierarchy3"/>
    <dgm:cxn modelId="{D0B8F6E5-9460-44FB-BE13-01562CC71590}" type="presOf" srcId="{F5F5A105-2C47-485F-BED8-330980A447FC}" destId="{BF621ABE-892C-4A10-84AF-78B66BA97BBD}" srcOrd="0" destOrd="0" presId="urn:microsoft.com/office/officeart/2005/8/layout/hierarchy3"/>
    <dgm:cxn modelId="{DF8E62F6-9476-4B2F-9B43-82D9E8628856}" srcId="{E7FF122E-D029-40EB-992F-5638B7CA2D2D}" destId="{BF728C87-F32A-49A5-B3D5-4A146FBCF841}" srcOrd="2" destOrd="0" parTransId="{8261BC37-EAB8-4290-98C3-C220C7E784AD}" sibTransId="{0D37152B-A2D0-4F53-BC9D-8536A2B8F9F4}"/>
    <dgm:cxn modelId="{D512AAF8-F03F-47B4-A865-2000EA7ED157}" type="presOf" srcId="{DF3B7788-66E1-4D39-B60E-88007A5B9462}" destId="{430F5822-63DC-4C29-8FD5-703B83E4DF92}" srcOrd="0" destOrd="0" presId="urn:microsoft.com/office/officeart/2005/8/layout/hierarchy3"/>
    <dgm:cxn modelId="{B1138EFE-BEAE-4607-8E11-0792364419EC}" type="presOf" srcId="{8261BC37-EAB8-4290-98C3-C220C7E784AD}" destId="{EE24FE75-54EF-4436-B203-0B812C57E892}" srcOrd="0" destOrd="0" presId="urn:microsoft.com/office/officeart/2005/8/layout/hierarchy3"/>
    <dgm:cxn modelId="{B7A840FD-3148-4CC4-B09F-DFFF41A45076}" type="presParOf" srcId="{C5C58A4C-15A6-46CD-9909-51164042557F}" destId="{56AAFBC3-403E-4E1D-9486-FD76400290D6}" srcOrd="0" destOrd="0" presId="urn:microsoft.com/office/officeart/2005/8/layout/hierarchy3"/>
    <dgm:cxn modelId="{B669A434-4E68-46ED-97FD-B392DB87B2FD}" type="presParOf" srcId="{56AAFBC3-403E-4E1D-9486-FD76400290D6}" destId="{E225CA3E-04F0-4794-AD07-D0CD8D1B7443}" srcOrd="0" destOrd="0" presId="urn:microsoft.com/office/officeart/2005/8/layout/hierarchy3"/>
    <dgm:cxn modelId="{72245F97-76A8-406A-9A85-D955D3E279A2}" type="presParOf" srcId="{E225CA3E-04F0-4794-AD07-D0CD8D1B7443}" destId="{788FE6E1-2447-46AD-9B26-23331CB57174}" srcOrd="0" destOrd="0" presId="urn:microsoft.com/office/officeart/2005/8/layout/hierarchy3"/>
    <dgm:cxn modelId="{70E4AA94-1286-4E8C-AE0C-21580E3783CA}" type="presParOf" srcId="{E225CA3E-04F0-4794-AD07-D0CD8D1B7443}" destId="{41DAEB13-6421-4E2C-BD0D-76D7CA973334}" srcOrd="1" destOrd="0" presId="urn:microsoft.com/office/officeart/2005/8/layout/hierarchy3"/>
    <dgm:cxn modelId="{7758DD49-2689-49E2-BDBF-E0602697B0DC}" type="presParOf" srcId="{56AAFBC3-403E-4E1D-9486-FD76400290D6}" destId="{78ECFFDC-BE0C-48B5-BB42-EA72EBB660C4}" srcOrd="1" destOrd="0" presId="urn:microsoft.com/office/officeart/2005/8/layout/hierarchy3"/>
    <dgm:cxn modelId="{6D7B926F-ECAF-4CC6-A4CE-57126EACA53F}" type="presParOf" srcId="{78ECFFDC-BE0C-48B5-BB42-EA72EBB660C4}" destId="{BF621ABE-892C-4A10-84AF-78B66BA97BBD}" srcOrd="0" destOrd="0" presId="urn:microsoft.com/office/officeart/2005/8/layout/hierarchy3"/>
    <dgm:cxn modelId="{51C8088A-2063-4E23-B464-4C210DC201C2}" type="presParOf" srcId="{78ECFFDC-BE0C-48B5-BB42-EA72EBB660C4}" destId="{6C0BEFE1-C95F-460E-A930-8B72CBF9A369}" srcOrd="1" destOrd="0" presId="urn:microsoft.com/office/officeart/2005/8/layout/hierarchy3"/>
    <dgm:cxn modelId="{C2F61274-B520-4D50-9D7E-EEED68DD6B74}" type="presParOf" srcId="{78ECFFDC-BE0C-48B5-BB42-EA72EBB660C4}" destId="{430F5822-63DC-4C29-8FD5-703B83E4DF92}" srcOrd="2" destOrd="0" presId="urn:microsoft.com/office/officeart/2005/8/layout/hierarchy3"/>
    <dgm:cxn modelId="{4A438EE0-CDED-430B-B7B0-D6F9F05A9F54}" type="presParOf" srcId="{78ECFFDC-BE0C-48B5-BB42-EA72EBB660C4}" destId="{6FE5DC17-1F10-4588-A20B-07FF444D743A}" srcOrd="3" destOrd="0" presId="urn:microsoft.com/office/officeart/2005/8/layout/hierarchy3"/>
    <dgm:cxn modelId="{7EF985E9-78D4-4556-BAE0-D516DA753A11}" type="presParOf" srcId="{78ECFFDC-BE0C-48B5-BB42-EA72EBB660C4}" destId="{EE24FE75-54EF-4436-B203-0B812C57E892}" srcOrd="4" destOrd="0" presId="urn:microsoft.com/office/officeart/2005/8/layout/hierarchy3"/>
    <dgm:cxn modelId="{D0C17A44-C370-4C9A-80B6-A2E5C3C1098D}" type="presParOf" srcId="{78ECFFDC-BE0C-48B5-BB42-EA72EBB660C4}" destId="{BC3D641B-B884-4067-9749-4800B450BBBA}" srcOrd="5" destOrd="0" presId="urn:microsoft.com/office/officeart/2005/8/layout/hierarchy3"/>
    <dgm:cxn modelId="{20433FF4-1DBF-406D-879E-913CD08F5029}" type="presParOf" srcId="{78ECFFDC-BE0C-48B5-BB42-EA72EBB660C4}" destId="{32B24612-F6E9-401E-B6D7-CEDE301EF3EA}" srcOrd="6" destOrd="0" presId="urn:microsoft.com/office/officeart/2005/8/layout/hierarchy3"/>
    <dgm:cxn modelId="{52595882-ED3C-4ECD-A1B3-C7527C051E9C}" type="presParOf" srcId="{78ECFFDC-BE0C-48B5-BB42-EA72EBB660C4}" destId="{93946EFC-AE0B-48D5-B7D6-375AD8BFE86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D89CB-49CB-4BBB-9E07-DA705B1881E8}" type="doc">
      <dgm:prSet loTypeId="urn:microsoft.com/office/officeart/2005/8/layout/hList7#1" loCatId="list" qsTypeId="urn:microsoft.com/office/officeart/2005/8/quickstyle/3d4" qsCatId="3D" csTypeId="urn:microsoft.com/office/officeart/2005/8/colors/accent0_3" csCatId="mainScheme" phldr="1"/>
      <dgm:spPr/>
      <dgm:t>
        <a:bodyPr/>
        <a:lstStyle/>
        <a:p>
          <a:endParaRPr lang="en-GB"/>
        </a:p>
      </dgm:t>
    </dgm:pt>
    <dgm:pt modelId="{BE85239B-1B60-4B8E-8827-B8B8A12686CF}">
      <dgm:prSet phldrT="[Text]"/>
      <dgm:spPr>
        <a:solidFill>
          <a:schemeClr val="accent2">
            <a:lumMod val="40000"/>
            <a:lumOff val="60000"/>
          </a:schemeClr>
        </a:solidFill>
      </dgm:spPr>
      <dgm:t>
        <a:bodyPr/>
        <a:lstStyle/>
        <a:p>
          <a:r>
            <a:rPr lang="en-US" b="1" dirty="0">
              <a:solidFill>
                <a:schemeClr val="tx1"/>
              </a:solidFill>
            </a:rPr>
            <a:t>Improved Mother – Child Physical and Mental Health condition</a:t>
          </a:r>
          <a:endParaRPr lang="en-GB" b="1" dirty="0">
            <a:solidFill>
              <a:schemeClr val="tx1"/>
            </a:solidFill>
          </a:endParaRPr>
        </a:p>
      </dgm:t>
    </dgm:pt>
    <dgm:pt modelId="{8CF882B8-60B4-4705-82CE-7539DF281DA6}" type="parTrans" cxnId="{E4F47729-F1C2-4334-AB48-0CF79DD22C0F}">
      <dgm:prSet/>
      <dgm:spPr/>
      <dgm:t>
        <a:bodyPr/>
        <a:lstStyle/>
        <a:p>
          <a:endParaRPr lang="en-GB"/>
        </a:p>
      </dgm:t>
    </dgm:pt>
    <dgm:pt modelId="{76DB86E2-D6A9-4CBC-B05E-20466BBF9F70}" type="sibTrans" cxnId="{E4F47729-F1C2-4334-AB48-0CF79DD22C0F}">
      <dgm:prSet/>
      <dgm:spPr/>
      <dgm:t>
        <a:bodyPr/>
        <a:lstStyle/>
        <a:p>
          <a:endParaRPr lang="en-GB"/>
        </a:p>
      </dgm:t>
    </dgm:pt>
    <dgm:pt modelId="{3BACAC5E-8B81-4832-B580-5190F22DC238}">
      <dgm:prSet phldrT="[Text]" custT="1"/>
      <dgm:spPr>
        <a:solidFill>
          <a:schemeClr val="accent2">
            <a:lumMod val="40000"/>
            <a:lumOff val="60000"/>
          </a:schemeClr>
        </a:solidFill>
      </dgm:spPr>
      <dgm:t>
        <a:bodyPr/>
        <a:lstStyle/>
        <a:p>
          <a:r>
            <a:rPr lang="en-US" sz="2000" b="1" dirty="0">
              <a:solidFill>
                <a:schemeClr val="tx1"/>
              </a:solidFill>
            </a:rPr>
            <a:t>Prevention of Developmental Delay</a:t>
          </a:r>
          <a:endParaRPr lang="en-GB" sz="2000" b="1" dirty="0">
            <a:solidFill>
              <a:schemeClr val="tx1"/>
            </a:solidFill>
          </a:endParaRPr>
        </a:p>
      </dgm:t>
    </dgm:pt>
    <dgm:pt modelId="{41C42B08-C43F-4A50-8E46-396237336EB8}" type="parTrans" cxnId="{F119A4E4-8059-4458-952E-834AB04F4A10}">
      <dgm:prSet/>
      <dgm:spPr/>
      <dgm:t>
        <a:bodyPr/>
        <a:lstStyle/>
        <a:p>
          <a:endParaRPr lang="en-GB"/>
        </a:p>
      </dgm:t>
    </dgm:pt>
    <dgm:pt modelId="{0709FC50-4210-4953-A3B1-12431EC78106}" type="sibTrans" cxnId="{F119A4E4-8059-4458-952E-834AB04F4A10}">
      <dgm:prSet/>
      <dgm:spPr/>
      <dgm:t>
        <a:bodyPr/>
        <a:lstStyle/>
        <a:p>
          <a:endParaRPr lang="en-GB"/>
        </a:p>
      </dgm:t>
    </dgm:pt>
    <dgm:pt modelId="{00A837E0-F12B-455B-8301-E29F4A042FE9}">
      <dgm:prSet phldrT="[Text]" custT="1"/>
      <dgm:spPr>
        <a:solidFill>
          <a:schemeClr val="accent2">
            <a:lumMod val="40000"/>
            <a:lumOff val="60000"/>
          </a:schemeClr>
        </a:solidFill>
      </dgm:spPr>
      <dgm:t>
        <a:bodyPr/>
        <a:lstStyle/>
        <a:p>
          <a:r>
            <a:rPr lang="en-US" sz="1800" b="1" dirty="0">
              <a:solidFill>
                <a:schemeClr val="tx1"/>
              </a:solidFill>
            </a:rPr>
            <a:t>Developed Child’s Full Potential</a:t>
          </a:r>
        </a:p>
        <a:p>
          <a:r>
            <a:rPr lang="en-US" sz="1800" b="1" dirty="0">
              <a:solidFill>
                <a:schemeClr val="tx1"/>
              </a:solidFill>
            </a:rPr>
            <a:t> Strengthened and Well-Equipped Parents</a:t>
          </a:r>
          <a:endParaRPr lang="en-GB" sz="1800" b="1" dirty="0">
            <a:solidFill>
              <a:schemeClr val="tx1"/>
            </a:solidFill>
          </a:endParaRPr>
        </a:p>
      </dgm:t>
    </dgm:pt>
    <dgm:pt modelId="{B6236B50-B758-4295-B54A-B33CE382DBED}" type="parTrans" cxnId="{87FF70C7-5E82-412D-A2C9-B9CF21B80DC6}">
      <dgm:prSet/>
      <dgm:spPr/>
      <dgm:t>
        <a:bodyPr/>
        <a:lstStyle/>
        <a:p>
          <a:endParaRPr lang="en-GB"/>
        </a:p>
      </dgm:t>
    </dgm:pt>
    <dgm:pt modelId="{5353B936-244A-4A40-975C-FBE679BDF6C3}" type="sibTrans" cxnId="{87FF70C7-5E82-412D-A2C9-B9CF21B80DC6}">
      <dgm:prSet/>
      <dgm:spPr/>
      <dgm:t>
        <a:bodyPr/>
        <a:lstStyle/>
        <a:p>
          <a:endParaRPr lang="en-GB"/>
        </a:p>
      </dgm:t>
    </dgm:pt>
    <dgm:pt modelId="{84AE8E70-53BC-4B1F-836F-70C58E93F638}">
      <dgm:prSet custT="1"/>
      <dgm:spPr>
        <a:solidFill>
          <a:schemeClr val="accent2">
            <a:lumMod val="40000"/>
            <a:lumOff val="60000"/>
          </a:schemeClr>
        </a:solidFill>
      </dgm:spPr>
      <dgm:t>
        <a:bodyPr/>
        <a:lstStyle/>
        <a:p>
          <a:r>
            <a:rPr lang="en-US" sz="1800" b="1" dirty="0">
              <a:solidFill>
                <a:schemeClr val="tx1"/>
              </a:solidFill>
            </a:rPr>
            <a:t>Smooth Transition to the Kindergartens – Guarantees the better learning outcomes</a:t>
          </a:r>
        </a:p>
      </dgm:t>
    </dgm:pt>
    <dgm:pt modelId="{77195957-88D1-4FDA-8399-3A189D996131}" type="parTrans" cxnId="{E76F51B7-8487-4991-B088-2905A4DD230A}">
      <dgm:prSet/>
      <dgm:spPr/>
      <dgm:t>
        <a:bodyPr/>
        <a:lstStyle/>
        <a:p>
          <a:endParaRPr lang="en-GB"/>
        </a:p>
      </dgm:t>
    </dgm:pt>
    <dgm:pt modelId="{C86EA7E0-89DF-49DE-ADE7-6BA8116E252A}" type="sibTrans" cxnId="{E76F51B7-8487-4991-B088-2905A4DD230A}">
      <dgm:prSet/>
      <dgm:spPr/>
      <dgm:t>
        <a:bodyPr/>
        <a:lstStyle/>
        <a:p>
          <a:endParaRPr lang="en-GB"/>
        </a:p>
      </dgm:t>
    </dgm:pt>
    <dgm:pt modelId="{2D1134B5-EEE1-43EC-ABFE-6A4E5D6A99D3}">
      <dgm:prSet custT="1"/>
      <dgm:spPr>
        <a:solidFill>
          <a:schemeClr val="accent2">
            <a:lumMod val="40000"/>
            <a:lumOff val="60000"/>
          </a:schemeClr>
        </a:solidFill>
      </dgm:spPr>
      <dgm:t>
        <a:bodyPr/>
        <a:lstStyle/>
        <a:p>
          <a:r>
            <a:rPr lang="en-US" sz="2000" b="1" dirty="0">
              <a:solidFill>
                <a:schemeClr val="tx1"/>
              </a:solidFill>
            </a:rPr>
            <a:t>Less expenses on health and Special Education</a:t>
          </a:r>
          <a:endParaRPr lang="en-GB" sz="2000" b="1" dirty="0">
            <a:solidFill>
              <a:schemeClr val="tx1"/>
            </a:solidFill>
          </a:endParaRPr>
        </a:p>
      </dgm:t>
    </dgm:pt>
    <dgm:pt modelId="{95659C0A-29AA-4B45-808F-A99B0FA29D98}" type="parTrans" cxnId="{E28311C0-E4EB-4557-8BB9-BD274598895C}">
      <dgm:prSet/>
      <dgm:spPr/>
      <dgm:t>
        <a:bodyPr/>
        <a:lstStyle/>
        <a:p>
          <a:endParaRPr lang="en-GB"/>
        </a:p>
      </dgm:t>
    </dgm:pt>
    <dgm:pt modelId="{B567D48F-ED25-4731-AF2F-7C556F5A3735}" type="sibTrans" cxnId="{E28311C0-E4EB-4557-8BB9-BD274598895C}">
      <dgm:prSet/>
      <dgm:spPr/>
      <dgm:t>
        <a:bodyPr/>
        <a:lstStyle/>
        <a:p>
          <a:endParaRPr lang="en-GB"/>
        </a:p>
      </dgm:t>
    </dgm:pt>
    <dgm:pt modelId="{D66E2505-0F7B-4FF3-9CE9-B85419A55400}">
      <dgm:prSet custT="1"/>
      <dgm:spPr>
        <a:solidFill>
          <a:schemeClr val="accent2">
            <a:lumMod val="40000"/>
            <a:lumOff val="60000"/>
          </a:schemeClr>
        </a:solidFill>
      </dgm:spPr>
      <dgm:t>
        <a:bodyPr/>
        <a:lstStyle/>
        <a:p>
          <a:r>
            <a:rPr lang="en-US" sz="1800" b="1" dirty="0">
              <a:solidFill>
                <a:schemeClr val="tx1"/>
              </a:solidFill>
            </a:rPr>
            <a:t>Better psycho – social  development and achievements at School, University, Job</a:t>
          </a:r>
        </a:p>
      </dgm:t>
    </dgm:pt>
    <dgm:pt modelId="{A4E3FDFB-66BC-4178-8EFB-A8DFE18442B8}" type="parTrans" cxnId="{AE2C9E9F-9F04-4912-88C5-ADA69C149553}">
      <dgm:prSet/>
      <dgm:spPr/>
      <dgm:t>
        <a:bodyPr/>
        <a:lstStyle/>
        <a:p>
          <a:endParaRPr lang="en-GB"/>
        </a:p>
      </dgm:t>
    </dgm:pt>
    <dgm:pt modelId="{82F81704-4C9F-4ED5-B100-74484F8F7CF3}" type="sibTrans" cxnId="{AE2C9E9F-9F04-4912-88C5-ADA69C149553}">
      <dgm:prSet/>
      <dgm:spPr/>
      <dgm:t>
        <a:bodyPr/>
        <a:lstStyle/>
        <a:p>
          <a:endParaRPr lang="en-GB"/>
        </a:p>
      </dgm:t>
    </dgm:pt>
    <dgm:pt modelId="{A2896573-27C2-475F-875F-B31793187672}" type="pres">
      <dgm:prSet presAssocID="{6F2D89CB-49CB-4BBB-9E07-DA705B1881E8}" presName="Name0" presStyleCnt="0">
        <dgm:presLayoutVars>
          <dgm:dir/>
          <dgm:resizeHandles val="exact"/>
        </dgm:presLayoutVars>
      </dgm:prSet>
      <dgm:spPr/>
    </dgm:pt>
    <dgm:pt modelId="{48507D66-B523-4444-B5FC-0A30A63BDD33}" type="pres">
      <dgm:prSet presAssocID="{6F2D89CB-49CB-4BBB-9E07-DA705B1881E8}" presName="fgShape" presStyleLbl="fgShp" presStyleIdx="0" presStyleCnt="1" custScaleX="99142" custScaleY="112438" custLinFactNeighborX="-137" custLinFactNeighborY="40982"/>
      <dgm:spPr/>
    </dgm:pt>
    <dgm:pt modelId="{72D83BD7-BC24-4755-A006-2C1982F94998}" type="pres">
      <dgm:prSet presAssocID="{6F2D89CB-49CB-4BBB-9E07-DA705B1881E8}" presName="linComp" presStyleCnt="0"/>
      <dgm:spPr/>
    </dgm:pt>
    <dgm:pt modelId="{C0CFF8F6-9730-4276-A3EF-FF4F57304CAD}" type="pres">
      <dgm:prSet presAssocID="{BE85239B-1B60-4B8E-8827-B8B8A12686CF}" presName="compNode" presStyleCnt="0"/>
      <dgm:spPr/>
    </dgm:pt>
    <dgm:pt modelId="{FF5FD8D7-9886-4A5D-A0BB-14746F24B63F}" type="pres">
      <dgm:prSet presAssocID="{BE85239B-1B60-4B8E-8827-B8B8A12686CF}" presName="bkgdShape" presStyleLbl="node1" presStyleIdx="0" presStyleCnt="6" custLinFactNeighborX="-3261"/>
      <dgm:spPr/>
    </dgm:pt>
    <dgm:pt modelId="{C626D581-AEE6-4B7A-8D21-1A9E91021B38}" type="pres">
      <dgm:prSet presAssocID="{BE85239B-1B60-4B8E-8827-B8B8A12686CF}" presName="nodeTx" presStyleLbl="node1" presStyleIdx="0" presStyleCnt="6">
        <dgm:presLayoutVars>
          <dgm:bulletEnabled val="1"/>
        </dgm:presLayoutVars>
      </dgm:prSet>
      <dgm:spPr/>
    </dgm:pt>
    <dgm:pt modelId="{14EEB70D-8052-47F2-9904-4F3D5D24F938}" type="pres">
      <dgm:prSet presAssocID="{BE85239B-1B60-4B8E-8827-B8B8A12686CF}" presName="invisiNode" presStyleLbl="node1" presStyleIdx="0" presStyleCnt="6"/>
      <dgm:spPr/>
    </dgm:pt>
    <dgm:pt modelId="{7B09473C-AC7C-4906-94A2-2C7CE3D78D67}" type="pres">
      <dgm:prSet presAssocID="{BE85239B-1B60-4B8E-8827-B8B8A12686CF}" presName="imagNode" presStyleLbl="fgImgPlace1" presStyleIdx="0" presStyleCnt="6" custScaleX="92169" custScaleY="110002" custLinFactNeighborX="3421" custLinFactNeighborY="-62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dgm:spPr>
    </dgm:pt>
    <dgm:pt modelId="{6A904E78-E72C-4332-AF8E-12488F51D850}" type="pres">
      <dgm:prSet presAssocID="{76DB86E2-D6A9-4CBC-B05E-20466BBF9F70}" presName="sibTrans" presStyleLbl="sibTrans2D1" presStyleIdx="0" presStyleCnt="0"/>
      <dgm:spPr/>
    </dgm:pt>
    <dgm:pt modelId="{21925CCA-315D-4D85-8664-644336FB125A}" type="pres">
      <dgm:prSet presAssocID="{3BACAC5E-8B81-4832-B580-5190F22DC238}" presName="compNode" presStyleCnt="0"/>
      <dgm:spPr/>
    </dgm:pt>
    <dgm:pt modelId="{622A9A8F-A9DA-46EB-9813-FDDC40CBC543}" type="pres">
      <dgm:prSet presAssocID="{3BACAC5E-8B81-4832-B580-5190F22DC238}" presName="bkgdShape" presStyleLbl="node1" presStyleIdx="1" presStyleCnt="6"/>
      <dgm:spPr/>
    </dgm:pt>
    <dgm:pt modelId="{B3C11EDD-9EF7-450A-9C6F-FCE2792D18C4}" type="pres">
      <dgm:prSet presAssocID="{3BACAC5E-8B81-4832-B580-5190F22DC238}" presName="nodeTx" presStyleLbl="node1" presStyleIdx="1" presStyleCnt="6">
        <dgm:presLayoutVars>
          <dgm:bulletEnabled val="1"/>
        </dgm:presLayoutVars>
      </dgm:prSet>
      <dgm:spPr/>
    </dgm:pt>
    <dgm:pt modelId="{CA45B4DB-EF2C-4FAB-B976-3D0C92AEC641}" type="pres">
      <dgm:prSet presAssocID="{3BACAC5E-8B81-4832-B580-5190F22DC238}" presName="invisiNode" presStyleLbl="node1" presStyleIdx="1" presStyleCnt="6"/>
      <dgm:spPr/>
    </dgm:pt>
    <dgm:pt modelId="{DD1507DE-3610-4314-BA7D-A991CF573ED0}" type="pres">
      <dgm:prSet presAssocID="{3BACAC5E-8B81-4832-B580-5190F22DC238}" presName="imagNode" presStyleLbl="fgImgPlace1" presStyleIdx="1" presStyleCnt="6" custScaleX="85320" custScaleY="85277" custLinFactNeighborX="-2443" custLinFactNeighborY="-1913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CBEDECC-9A67-4512-BA1B-2E131B9AD9DE}" type="pres">
      <dgm:prSet presAssocID="{0709FC50-4210-4953-A3B1-12431EC78106}" presName="sibTrans" presStyleLbl="sibTrans2D1" presStyleIdx="0" presStyleCnt="0"/>
      <dgm:spPr/>
    </dgm:pt>
    <dgm:pt modelId="{BE5C5BD1-5045-4AEB-AD27-000600CD96E8}" type="pres">
      <dgm:prSet presAssocID="{00A837E0-F12B-455B-8301-E29F4A042FE9}" presName="compNode" presStyleCnt="0"/>
      <dgm:spPr/>
    </dgm:pt>
    <dgm:pt modelId="{F46EBF3C-6369-4B8B-BDE4-416DFED5E257}" type="pres">
      <dgm:prSet presAssocID="{00A837E0-F12B-455B-8301-E29F4A042FE9}" presName="bkgdShape" presStyleLbl="node1" presStyleIdx="2" presStyleCnt="6" custScaleX="109672"/>
      <dgm:spPr/>
    </dgm:pt>
    <dgm:pt modelId="{0E63542C-512A-4AD4-8DDA-1E308DBCF5AE}" type="pres">
      <dgm:prSet presAssocID="{00A837E0-F12B-455B-8301-E29F4A042FE9}" presName="nodeTx" presStyleLbl="node1" presStyleIdx="2" presStyleCnt="6">
        <dgm:presLayoutVars>
          <dgm:bulletEnabled val="1"/>
        </dgm:presLayoutVars>
      </dgm:prSet>
      <dgm:spPr/>
    </dgm:pt>
    <dgm:pt modelId="{65EC7665-994E-4DFC-887C-47461D29BF2F}" type="pres">
      <dgm:prSet presAssocID="{00A837E0-F12B-455B-8301-E29F4A042FE9}" presName="invisiNode" presStyleLbl="node1" presStyleIdx="2" presStyleCnt="6"/>
      <dgm:spPr/>
    </dgm:pt>
    <dgm:pt modelId="{94958441-46C1-4ADA-BBF1-D08C399A0321}" type="pres">
      <dgm:prSet presAssocID="{00A837E0-F12B-455B-8301-E29F4A042FE9}" presName="imagNode" presStyleLbl="fgImgPlace1" presStyleIdx="2" presStyleCnt="6" custScaleX="89296" custScaleY="85884" custLinFactNeighborX="-2850" custLinFactNeighborY="-16693"/>
      <dgm:spPr>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dgm:spPr>
    </dgm:pt>
    <dgm:pt modelId="{EE445A01-3A78-466C-ACEA-3A99A3C2043F}" type="pres">
      <dgm:prSet presAssocID="{5353B936-244A-4A40-975C-FBE679BDF6C3}" presName="sibTrans" presStyleLbl="sibTrans2D1" presStyleIdx="0" presStyleCnt="0"/>
      <dgm:spPr/>
    </dgm:pt>
    <dgm:pt modelId="{D7DDF598-8A74-4B67-A2F9-7EF2AFFE4BDE}" type="pres">
      <dgm:prSet presAssocID="{84AE8E70-53BC-4B1F-836F-70C58E93F638}" presName="compNode" presStyleCnt="0"/>
      <dgm:spPr/>
    </dgm:pt>
    <dgm:pt modelId="{0691CC3E-E6CB-4BD9-9475-58D81F31E31F}" type="pres">
      <dgm:prSet presAssocID="{84AE8E70-53BC-4B1F-836F-70C58E93F638}" presName="bkgdShape" presStyleLbl="node1" presStyleIdx="3" presStyleCnt="6" custScaleX="120770"/>
      <dgm:spPr/>
    </dgm:pt>
    <dgm:pt modelId="{8B39E2DC-06A7-4CB3-A281-708401D5BC29}" type="pres">
      <dgm:prSet presAssocID="{84AE8E70-53BC-4B1F-836F-70C58E93F638}" presName="nodeTx" presStyleLbl="node1" presStyleIdx="3" presStyleCnt="6">
        <dgm:presLayoutVars>
          <dgm:bulletEnabled val="1"/>
        </dgm:presLayoutVars>
      </dgm:prSet>
      <dgm:spPr/>
    </dgm:pt>
    <dgm:pt modelId="{9FDB881C-998C-460A-A974-4907C04B8683}" type="pres">
      <dgm:prSet presAssocID="{84AE8E70-53BC-4B1F-836F-70C58E93F638}" presName="invisiNode" presStyleLbl="node1" presStyleIdx="3" presStyleCnt="6"/>
      <dgm:spPr/>
    </dgm:pt>
    <dgm:pt modelId="{33D6A7A5-F495-41C6-A8CD-6722BA361440}" type="pres">
      <dgm:prSet presAssocID="{84AE8E70-53BC-4B1F-836F-70C58E93F638}" presName="imagNode" presStyleLbl="fgImgPlace1" presStyleIdx="3" presStyleCnt="6" custScaleX="92286" custScaleY="89955" custLinFactNeighborX="-814" custLinFactNeighborY="-17100"/>
      <dgm:spPr>
        <a:blipFill>
          <a:blip xmlns:r="http://schemas.openxmlformats.org/officeDocument/2006/relationships" r:embed="rId4">
            <a:extLst>
              <a:ext uri="{28A0092B-C50C-407E-A947-70E740481C1C}">
                <a14:useLocalDpi xmlns:a14="http://schemas.microsoft.com/office/drawing/2010/main" val="0"/>
              </a:ext>
            </a:extLst>
          </a:blip>
          <a:srcRect/>
          <a:stretch>
            <a:fillRect l="-49000" r="-49000"/>
          </a:stretch>
        </a:blipFill>
      </dgm:spPr>
    </dgm:pt>
    <dgm:pt modelId="{FF25F597-2C5D-4459-86EA-2868276CEFF8}" type="pres">
      <dgm:prSet presAssocID="{C86EA7E0-89DF-49DE-ADE7-6BA8116E252A}" presName="sibTrans" presStyleLbl="sibTrans2D1" presStyleIdx="0" presStyleCnt="0"/>
      <dgm:spPr/>
    </dgm:pt>
    <dgm:pt modelId="{A1BBD7C1-5CA8-4DD7-B324-E5E045F21B43}" type="pres">
      <dgm:prSet presAssocID="{D66E2505-0F7B-4FF3-9CE9-B85419A55400}" presName="compNode" presStyleCnt="0"/>
      <dgm:spPr/>
    </dgm:pt>
    <dgm:pt modelId="{5F0DA624-17F1-4FE5-ACA4-0DE4941A12E4}" type="pres">
      <dgm:prSet presAssocID="{D66E2505-0F7B-4FF3-9CE9-B85419A55400}" presName="bkgdShape" presStyleLbl="node1" presStyleIdx="4" presStyleCnt="6"/>
      <dgm:spPr/>
    </dgm:pt>
    <dgm:pt modelId="{F5F29B64-CDF5-47B3-8E6D-61D6CEB908B1}" type="pres">
      <dgm:prSet presAssocID="{D66E2505-0F7B-4FF3-9CE9-B85419A55400}" presName="nodeTx" presStyleLbl="node1" presStyleIdx="4" presStyleCnt="6">
        <dgm:presLayoutVars>
          <dgm:bulletEnabled val="1"/>
        </dgm:presLayoutVars>
      </dgm:prSet>
      <dgm:spPr/>
    </dgm:pt>
    <dgm:pt modelId="{CCC895E9-0E3C-422C-AF4E-89B3804A081C}" type="pres">
      <dgm:prSet presAssocID="{D66E2505-0F7B-4FF3-9CE9-B85419A55400}" presName="invisiNode" presStyleLbl="node1" presStyleIdx="4" presStyleCnt="6"/>
      <dgm:spPr/>
    </dgm:pt>
    <dgm:pt modelId="{D67B88FA-72CF-42AF-8A8E-2FEE6483247B}" type="pres">
      <dgm:prSet presAssocID="{D66E2505-0F7B-4FF3-9CE9-B85419A55400}" presName="imagNode" presStyleLbl="fgImgPlace1" presStyleIdx="4" presStyleCnt="6" custScaleX="92745" custScaleY="82020" custLinFactNeighborY="-2198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EBB19E4C-EC6F-4C4E-AEC5-5AF4C9974723}" type="pres">
      <dgm:prSet presAssocID="{82F81704-4C9F-4ED5-B100-74484F8F7CF3}" presName="sibTrans" presStyleLbl="sibTrans2D1" presStyleIdx="0" presStyleCnt="0"/>
      <dgm:spPr/>
    </dgm:pt>
    <dgm:pt modelId="{8DA9598E-2712-485E-BF0A-D6EC5D0B7A27}" type="pres">
      <dgm:prSet presAssocID="{2D1134B5-EEE1-43EC-ABFE-6A4E5D6A99D3}" presName="compNode" presStyleCnt="0"/>
      <dgm:spPr/>
    </dgm:pt>
    <dgm:pt modelId="{FC018E24-0DE0-4577-979E-F33DB05510AF}" type="pres">
      <dgm:prSet presAssocID="{2D1134B5-EEE1-43EC-ABFE-6A4E5D6A99D3}" presName="bkgdShape" presStyleLbl="node1" presStyleIdx="5" presStyleCnt="6" custLinFactNeighborX="-591"/>
      <dgm:spPr/>
    </dgm:pt>
    <dgm:pt modelId="{C8FEC7BD-BDEF-4715-AFF4-BCF84C0DBD2B}" type="pres">
      <dgm:prSet presAssocID="{2D1134B5-EEE1-43EC-ABFE-6A4E5D6A99D3}" presName="nodeTx" presStyleLbl="node1" presStyleIdx="5" presStyleCnt="6">
        <dgm:presLayoutVars>
          <dgm:bulletEnabled val="1"/>
        </dgm:presLayoutVars>
      </dgm:prSet>
      <dgm:spPr/>
    </dgm:pt>
    <dgm:pt modelId="{3F4266B9-917D-489F-A135-F647D6A3599E}" type="pres">
      <dgm:prSet presAssocID="{2D1134B5-EEE1-43EC-ABFE-6A4E5D6A99D3}" presName="invisiNode" presStyleLbl="node1" presStyleIdx="5" presStyleCnt="6"/>
      <dgm:spPr/>
    </dgm:pt>
    <dgm:pt modelId="{160E10B4-C2B8-46C2-83C0-38123AAF2985}" type="pres">
      <dgm:prSet presAssocID="{2D1134B5-EEE1-43EC-ABFE-6A4E5D6A99D3}" presName="imagNode" presStyleLbl="fgImgPlace1" presStyleIdx="5" presStyleCnt="6" custScaleX="88773" custScaleY="82626" custLinFactNeighborX="-514" custLinFactNeighborY="-17099"/>
      <dgm:spPr>
        <a:blipFill>
          <a:blip xmlns:r="http://schemas.openxmlformats.org/officeDocument/2006/relationships" r:embed="rId6">
            <a:extLst>
              <a:ext uri="{28A0092B-C50C-407E-A947-70E740481C1C}">
                <a14:useLocalDpi xmlns:a14="http://schemas.microsoft.com/office/drawing/2010/main" val="0"/>
              </a:ext>
            </a:extLst>
          </a:blip>
          <a:srcRect/>
          <a:stretch>
            <a:fillRect l="-19000" r="-19000"/>
          </a:stretch>
        </a:blipFill>
      </dgm:spPr>
    </dgm:pt>
  </dgm:ptLst>
  <dgm:cxnLst>
    <dgm:cxn modelId="{A4AC1B0B-7883-40ED-B174-4C27362BAF0E}" type="presOf" srcId="{00A837E0-F12B-455B-8301-E29F4A042FE9}" destId="{F46EBF3C-6369-4B8B-BDE4-416DFED5E257}" srcOrd="0" destOrd="0" presId="urn:microsoft.com/office/officeart/2005/8/layout/hList7#1"/>
    <dgm:cxn modelId="{B1F15A19-BF44-4E42-96C9-096D47116264}" type="presOf" srcId="{6F2D89CB-49CB-4BBB-9E07-DA705B1881E8}" destId="{A2896573-27C2-475F-875F-B31793187672}" srcOrd="0" destOrd="0" presId="urn:microsoft.com/office/officeart/2005/8/layout/hList7#1"/>
    <dgm:cxn modelId="{ED65C71B-88BE-48EF-A891-231191853A10}" type="presOf" srcId="{BE85239B-1B60-4B8E-8827-B8B8A12686CF}" destId="{FF5FD8D7-9886-4A5D-A0BB-14746F24B63F}" srcOrd="0" destOrd="0" presId="urn:microsoft.com/office/officeart/2005/8/layout/hList7#1"/>
    <dgm:cxn modelId="{9025F41E-A49B-4D50-910A-AE095C6FBCEF}" type="presOf" srcId="{D66E2505-0F7B-4FF3-9CE9-B85419A55400}" destId="{F5F29B64-CDF5-47B3-8E6D-61D6CEB908B1}" srcOrd="1" destOrd="0" presId="urn:microsoft.com/office/officeart/2005/8/layout/hList7#1"/>
    <dgm:cxn modelId="{87E03B24-BC1E-4739-894E-FF4431D40ADC}" type="presOf" srcId="{C86EA7E0-89DF-49DE-ADE7-6BA8116E252A}" destId="{FF25F597-2C5D-4459-86EA-2868276CEFF8}" srcOrd="0" destOrd="0" presId="urn:microsoft.com/office/officeart/2005/8/layout/hList7#1"/>
    <dgm:cxn modelId="{52A39D27-6DE1-4232-99E7-0B6DAF32E910}" type="presOf" srcId="{2D1134B5-EEE1-43EC-ABFE-6A4E5D6A99D3}" destId="{FC018E24-0DE0-4577-979E-F33DB05510AF}" srcOrd="0" destOrd="0" presId="urn:microsoft.com/office/officeart/2005/8/layout/hList7#1"/>
    <dgm:cxn modelId="{E4F47729-F1C2-4334-AB48-0CF79DD22C0F}" srcId="{6F2D89CB-49CB-4BBB-9E07-DA705B1881E8}" destId="{BE85239B-1B60-4B8E-8827-B8B8A12686CF}" srcOrd="0" destOrd="0" parTransId="{8CF882B8-60B4-4705-82CE-7539DF281DA6}" sibTransId="{76DB86E2-D6A9-4CBC-B05E-20466BBF9F70}"/>
    <dgm:cxn modelId="{101AE32B-0122-4124-97AD-6B8D9FA36A41}" type="presOf" srcId="{5353B936-244A-4A40-975C-FBE679BDF6C3}" destId="{EE445A01-3A78-466C-ACEA-3A99A3C2043F}" srcOrd="0" destOrd="0" presId="urn:microsoft.com/office/officeart/2005/8/layout/hList7#1"/>
    <dgm:cxn modelId="{D5B40732-BFAF-4EEC-89D2-42CA88A9C0BB}" type="presOf" srcId="{76DB86E2-D6A9-4CBC-B05E-20466BBF9F70}" destId="{6A904E78-E72C-4332-AF8E-12488F51D850}" srcOrd="0" destOrd="0" presId="urn:microsoft.com/office/officeart/2005/8/layout/hList7#1"/>
    <dgm:cxn modelId="{7842CA35-B525-4CB7-9CEE-9516D2CA5AA4}" type="presOf" srcId="{D66E2505-0F7B-4FF3-9CE9-B85419A55400}" destId="{5F0DA624-17F1-4FE5-ACA4-0DE4941A12E4}" srcOrd="0" destOrd="0" presId="urn:microsoft.com/office/officeart/2005/8/layout/hList7#1"/>
    <dgm:cxn modelId="{42995A3D-416E-4967-93F3-54253AAC7148}" type="presOf" srcId="{0709FC50-4210-4953-A3B1-12431EC78106}" destId="{3CBEDECC-9A67-4512-BA1B-2E131B9AD9DE}" srcOrd="0" destOrd="0" presId="urn:microsoft.com/office/officeart/2005/8/layout/hList7#1"/>
    <dgm:cxn modelId="{7E3AAD45-BD71-47E5-A08B-57D77EAC8015}" type="presOf" srcId="{3BACAC5E-8B81-4832-B580-5190F22DC238}" destId="{B3C11EDD-9EF7-450A-9C6F-FCE2792D18C4}" srcOrd="1" destOrd="0" presId="urn:microsoft.com/office/officeart/2005/8/layout/hList7#1"/>
    <dgm:cxn modelId="{28892B57-C064-43CA-B470-264591CB6715}" type="presOf" srcId="{00A837E0-F12B-455B-8301-E29F4A042FE9}" destId="{0E63542C-512A-4AD4-8DDA-1E308DBCF5AE}" srcOrd="1" destOrd="0" presId="urn:microsoft.com/office/officeart/2005/8/layout/hList7#1"/>
    <dgm:cxn modelId="{AE2C9E9F-9F04-4912-88C5-ADA69C149553}" srcId="{6F2D89CB-49CB-4BBB-9E07-DA705B1881E8}" destId="{D66E2505-0F7B-4FF3-9CE9-B85419A55400}" srcOrd="4" destOrd="0" parTransId="{A4E3FDFB-66BC-4178-8EFB-A8DFE18442B8}" sibTransId="{82F81704-4C9F-4ED5-B100-74484F8F7CF3}"/>
    <dgm:cxn modelId="{A962E3A4-29FA-4772-963A-07A287C2BD54}" type="presOf" srcId="{84AE8E70-53BC-4B1F-836F-70C58E93F638}" destId="{8B39E2DC-06A7-4CB3-A281-708401D5BC29}" srcOrd="1" destOrd="0" presId="urn:microsoft.com/office/officeart/2005/8/layout/hList7#1"/>
    <dgm:cxn modelId="{546431AC-9752-4853-BEFD-8BBF619FDE27}" type="presOf" srcId="{BE85239B-1B60-4B8E-8827-B8B8A12686CF}" destId="{C626D581-AEE6-4B7A-8D21-1A9E91021B38}" srcOrd="1" destOrd="0" presId="urn:microsoft.com/office/officeart/2005/8/layout/hList7#1"/>
    <dgm:cxn modelId="{E76F51B7-8487-4991-B088-2905A4DD230A}" srcId="{6F2D89CB-49CB-4BBB-9E07-DA705B1881E8}" destId="{84AE8E70-53BC-4B1F-836F-70C58E93F638}" srcOrd="3" destOrd="0" parTransId="{77195957-88D1-4FDA-8399-3A189D996131}" sibTransId="{C86EA7E0-89DF-49DE-ADE7-6BA8116E252A}"/>
    <dgm:cxn modelId="{98B5BDB7-3CA2-4F22-AECF-30FBC2A59FF7}" type="presOf" srcId="{82F81704-4C9F-4ED5-B100-74484F8F7CF3}" destId="{EBB19E4C-EC6F-4C4E-AEC5-5AF4C9974723}" srcOrd="0" destOrd="0" presId="urn:microsoft.com/office/officeart/2005/8/layout/hList7#1"/>
    <dgm:cxn modelId="{E28311C0-E4EB-4557-8BB9-BD274598895C}" srcId="{6F2D89CB-49CB-4BBB-9E07-DA705B1881E8}" destId="{2D1134B5-EEE1-43EC-ABFE-6A4E5D6A99D3}" srcOrd="5" destOrd="0" parTransId="{95659C0A-29AA-4B45-808F-A99B0FA29D98}" sibTransId="{B567D48F-ED25-4731-AF2F-7C556F5A3735}"/>
    <dgm:cxn modelId="{87FF70C7-5E82-412D-A2C9-B9CF21B80DC6}" srcId="{6F2D89CB-49CB-4BBB-9E07-DA705B1881E8}" destId="{00A837E0-F12B-455B-8301-E29F4A042FE9}" srcOrd="2" destOrd="0" parTransId="{B6236B50-B758-4295-B54A-B33CE382DBED}" sibTransId="{5353B936-244A-4A40-975C-FBE679BDF6C3}"/>
    <dgm:cxn modelId="{10F962D2-8D50-41FA-99EC-15E32AA565CA}" type="presOf" srcId="{2D1134B5-EEE1-43EC-ABFE-6A4E5D6A99D3}" destId="{C8FEC7BD-BDEF-4715-AFF4-BCF84C0DBD2B}" srcOrd="1" destOrd="0" presId="urn:microsoft.com/office/officeart/2005/8/layout/hList7#1"/>
    <dgm:cxn modelId="{FD45B1D9-3319-49E6-BEF2-64EF730FAB8B}" type="presOf" srcId="{3BACAC5E-8B81-4832-B580-5190F22DC238}" destId="{622A9A8F-A9DA-46EB-9813-FDDC40CBC543}" srcOrd="0" destOrd="0" presId="urn:microsoft.com/office/officeart/2005/8/layout/hList7#1"/>
    <dgm:cxn modelId="{0BEB6CDE-AB79-48BF-B1FA-EA4B1D9E1886}" type="presOf" srcId="{84AE8E70-53BC-4B1F-836F-70C58E93F638}" destId="{0691CC3E-E6CB-4BD9-9475-58D81F31E31F}" srcOrd="0" destOrd="0" presId="urn:microsoft.com/office/officeart/2005/8/layout/hList7#1"/>
    <dgm:cxn modelId="{F119A4E4-8059-4458-952E-834AB04F4A10}" srcId="{6F2D89CB-49CB-4BBB-9E07-DA705B1881E8}" destId="{3BACAC5E-8B81-4832-B580-5190F22DC238}" srcOrd="1" destOrd="0" parTransId="{41C42B08-C43F-4A50-8E46-396237336EB8}" sibTransId="{0709FC50-4210-4953-A3B1-12431EC78106}"/>
    <dgm:cxn modelId="{9039D74E-C94B-4EC5-9DA6-80659C146930}" type="presParOf" srcId="{A2896573-27C2-475F-875F-B31793187672}" destId="{48507D66-B523-4444-B5FC-0A30A63BDD33}" srcOrd="0" destOrd="0" presId="urn:microsoft.com/office/officeart/2005/8/layout/hList7#1"/>
    <dgm:cxn modelId="{EB765E6D-B2B4-4AA2-80E0-A1C4759A0705}" type="presParOf" srcId="{A2896573-27C2-475F-875F-B31793187672}" destId="{72D83BD7-BC24-4755-A006-2C1982F94998}" srcOrd="1" destOrd="0" presId="urn:microsoft.com/office/officeart/2005/8/layout/hList7#1"/>
    <dgm:cxn modelId="{C78E47D1-5A11-4428-B987-48CF0EA27FB4}" type="presParOf" srcId="{72D83BD7-BC24-4755-A006-2C1982F94998}" destId="{C0CFF8F6-9730-4276-A3EF-FF4F57304CAD}" srcOrd="0" destOrd="0" presId="urn:microsoft.com/office/officeart/2005/8/layout/hList7#1"/>
    <dgm:cxn modelId="{B3CB24E6-5BC0-44C0-AF1F-8ED092B32B8A}" type="presParOf" srcId="{C0CFF8F6-9730-4276-A3EF-FF4F57304CAD}" destId="{FF5FD8D7-9886-4A5D-A0BB-14746F24B63F}" srcOrd="0" destOrd="0" presId="urn:microsoft.com/office/officeart/2005/8/layout/hList7#1"/>
    <dgm:cxn modelId="{FEC242B2-2C69-45C1-A869-95C7B0896F02}" type="presParOf" srcId="{C0CFF8F6-9730-4276-A3EF-FF4F57304CAD}" destId="{C626D581-AEE6-4B7A-8D21-1A9E91021B38}" srcOrd="1" destOrd="0" presId="urn:microsoft.com/office/officeart/2005/8/layout/hList7#1"/>
    <dgm:cxn modelId="{2E7579D2-9445-4D22-84C1-AD64051973C3}" type="presParOf" srcId="{C0CFF8F6-9730-4276-A3EF-FF4F57304CAD}" destId="{14EEB70D-8052-47F2-9904-4F3D5D24F938}" srcOrd="2" destOrd="0" presId="urn:microsoft.com/office/officeart/2005/8/layout/hList7#1"/>
    <dgm:cxn modelId="{0BE70093-7D6A-4E1A-9598-9D03837BC7CA}" type="presParOf" srcId="{C0CFF8F6-9730-4276-A3EF-FF4F57304CAD}" destId="{7B09473C-AC7C-4906-94A2-2C7CE3D78D67}" srcOrd="3" destOrd="0" presId="urn:microsoft.com/office/officeart/2005/8/layout/hList7#1"/>
    <dgm:cxn modelId="{46C90C3F-684D-4147-9D5B-C0950C096319}" type="presParOf" srcId="{72D83BD7-BC24-4755-A006-2C1982F94998}" destId="{6A904E78-E72C-4332-AF8E-12488F51D850}" srcOrd="1" destOrd="0" presId="urn:microsoft.com/office/officeart/2005/8/layout/hList7#1"/>
    <dgm:cxn modelId="{5A4103D6-A21E-402A-8FC3-10C5561E8DA6}" type="presParOf" srcId="{72D83BD7-BC24-4755-A006-2C1982F94998}" destId="{21925CCA-315D-4D85-8664-644336FB125A}" srcOrd="2" destOrd="0" presId="urn:microsoft.com/office/officeart/2005/8/layout/hList7#1"/>
    <dgm:cxn modelId="{7C1ACEB8-7CC0-49C2-97A7-B9185251B117}" type="presParOf" srcId="{21925CCA-315D-4D85-8664-644336FB125A}" destId="{622A9A8F-A9DA-46EB-9813-FDDC40CBC543}" srcOrd="0" destOrd="0" presId="urn:microsoft.com/office/officeart/2005/8/layout/hList7#1"/>
    <dgm:cxn modelId="{741E1FB1-78A6-43EE-978A-7631A7D583DF}" type="presParOf" srcId="{21925CCA-315D-4D85-8664-644336FB125A}" destId="{B3C11EDD-9EF7-450A-9C6F-FCE2792D18C4}" srcOrd="1" destOrd="0" presId="urn:microsoft.com/office/officeart/2005/8/layout/hList7#1"/>
    <dgm:cxn modelId="{AEAA4D4C-2C83-4CB3-ABAD-1A85A7F20BFC}" type="presParOf" srcId="{21925CCA-315D-4D85-8664-644336FB125A}" destId="{CA45B4DB-EF2C-4FAB-B976-3D0C92AEC641}" srcOrd="2" destOrd="0" presId="urn:microsoft.com/office/officeart/2005/8/layout/hList7#1"/>
    <dgm:cxn modelId="{F44E2C76-486B-4D23-B07B-24936C0F6C6A}" type="presParOf" srcId="{21925CCA-315D-4D85-8664-644336FB125A}" destId="{DD1507DE-3610-4314-BA7D-A991CF573ED0}" srcOrd="3" destOrd="0" presId="urn:microsoft.com/office/officeart/2005/8/layout/hList7#1"/>
    <dgm:cxn modelId="{245D87B4-0455-47FC-A8C5-4C1B46993617}" type="presParOf" srcId="{72D83BD7-BC24-4755-A006-2C1982F94998}" destId="{3CBEDECC-9A67-4512-BA1B-2E131B9AD9DE}" srcOrd="3" destOrd="0" presId="urn:microsoft.com/office/officeart/2005/8/layout/hList7#1"/>
    <dgm:cxn modelId="{9815B2AF-BA06-49E3-8FE4-8AFACEB27C96}" type="presParOf" srcId="{72D83BD7-BC24-4755-A006-2C1982F94998}" destId="{BE5C5BD1-5045-4AEB-AD27-000600CD96E8}" srcOrd="4" destOrd="0" presId="urn:microsoft.com/office/officeart/2005/8/layout/hList7#1"/>
    <dgm:cxn modelId="{B12EDB88-DD87-4D18-884B-8503501CA116}" type="presParOf" srcId="{BE5C5BD1-5045-4AEB-AD27-000600CD96E8}" destId="{F46EBF3C-6369-4B8B-BDE4-416DFED5E257}" srcOrd="0" destOrd="0" presId="urn:microsoft.com/office/officeart/2005/8/layout/hList7#1"/>
    <dgm:cxn modelId="{3EC46286-E79B-454C-B3D5-881AB018ACCC}" type="presParOf" srcId="{BE5C5BD1-5045-4AEB-AD27-000600CD96E8}" destId="{0E63542C-512A-4AD4-8DDA-1E308DBCF5AE}" srcOrd="1" destOrd="0" presId="urn:microsoft.com/office/officeart/2005/8/layout/hList7#1"/>
    <dgm:cxn modelId="{1FA7F88A-26BF-4830-8E8E-39060C7CAB87}" type="presParOf" srcId="{BE5C5BD1-5045-4AEB-AD27-000600CD96E8}" destId="{65EC7665-994E-4DFC-887C-47461D29BF2F}" srcOrd="2" destOrd="0" presId="urn:microsoft.com/office/officeart/2005/8/layout/hList7#1"/>
    <dgm:cxn modelId="{818CB5C1-59F5-4992-912B-1DD3FC5972EE}" type="presParOf" srcId="{BE5C5BD1-5045-4AEB-AD27-000600CD96E8}" destId="{94958441-46C1-4ADA-BBF1-D08C399A0321}" srcOrd="3" destOrd="0" presId="urn:microsoft.com/office/officeart/2005/8/layout/hList7#1"/>
    <dgm:cxn modelId="{5D0C795E-BF5E-40FE-B6A3-5E1690CFA8C9}" type="presParOf" srcId="{72D83BD7-BC24-4755-A006-2C1982F94998}" destId="{EE445A01-3A78-466C-ACEA-3A99A3C2043F}" srcOrd="5" destOrd="0" presId="urn:microsoft.com/office/officeart/2005/8/layout/hList7#1"/>
    <dgm:cxn modelId="{BE2295C6-740E-4519-B984-30806D9B69A7}" type="presParOf" srcId="{72D83BD7-BC24-4755-A006-2C1982F94998}" destId="{D7DDF598-8A74-4B67-A2F9-7EF2AFFE4BDE}" srcOrd="6" destOrd="0" presId="urn:microsoft.com/office/officeart/2005/8/layout/hList7#1"/>
    <dgm:cxn modelId="{5E9D4B7F-4B54-4479-9097-3094E776DC5C}" type="presParOf" srcId="{D7DDF598-8A74-4B67-A2F9-7EF2AFFE4BDE}" destId="{0691CC3E-E6CB-4BD9-9475-58D81F31E31F}" srcOrd="0" destOrd="0" presId="urn:microsoft.com/office/officeart/2005/8/layout/hList7#1"/>
    <dgm:cxn modelId="{8F9622F0-A855-4B4F-AB94-61B3D93C7E81}" type="presParOf" srcId="{D7DDF598-8A74-4B67-A2F9-7EF2AFFE4BDE}" destId="{8B39E2DC-06A7-4CB3-A281-708401D5BC29}" srcOrd="1" destOrd="0" presId="urn:microsoft.com/office/officeart/2005/8/layout/hList7#1"/>
    <dgm:cxn modelId="{E10F6140-A263-452B-B192-AF1F1CC000AB}" type="presParOf" srcId="{D7DDF598-8A74-4B67-A2F9-7EF2AFFE4BDE}" destId="{9FDB881C-998C-460A-A974-4907C04B8683}" srcOrd="2" destOrd="0" presId="urn:microsoft.com/office/officeart/2005/8/layout/hList7#1"/>
    <dgm:cxn modelId="{B95F011E-D7A5-487B-AB1F-BF04F9D91BDB}" type="presParOf" srcId="{D7DDF598-8A74-4B67-A2F9-7EF2AFFE4BDE}" destId="{33D6A7A5-F495-41C6-A8CD-6722BA361440}" srcOrd="3" destOrd="0" presId="urn:microsoft.com/office/officeart/2005/8/layout/hList7#1"/>
    <dgm:cxn modelId="{2B0158A0-5A11-4E61-AD6C-F35BCB956A75}" type="presParOf" srcId="{72D83BD7-BC24-4755-A006-2C1982F94998}" destId="{FF25F597-2C5D-4459-86EA-2868276CEFF8}" srcOrd="7" destOrd="0" presId="urn:microsoft.com/office/officeart/2005/8/layout/hList7#1"/>
    <dgm:cxn modelId="{C207219D-15BF-495C-BEEA-1C2020712409}" type="presParOf" srcId="{72D83BD7-BC24-4755-A006-2C1982F94998}" destId="{A1BBD7C1-5CA8-4DD7-B324-E5E045F21B43}" srcOrd="8" destOrd="0" presId="urn:microsoft.com/office/officeart/2005/8/layout/hList7#1"/>
    <dgm:cxn modelId="{FF858930-6DEF-4297-BC25-F5B3DDA68AE3}" type="presParOf" srcId="{A1BBD7C1-5CA8-4DD7-B324-E5E045F21B43}" destId="{5F0DA624-17F1-4FE5-ACA4-0DE4941A12E4}" srcOrd="0" destOrd="0" presId="urn:microsoft.com/office/officeart/2005/8/layout/hList7#1"/>
    <dgm:cxn modelId="{C43BDB8C-2711-46C1-BB79-EC97B5C34E36}" type="presParOf" srcId="{A1BBD7C1-5CA8-4DD7-B324-E5E045F21B43}" destId="{F5F29B64-CDF5-47B3-8E6D-61D6CEB908B1}" srcOrd="1" destOrd="0" presId="urn:microsoft.com/office/officeart/2005/8/layout/hList7#1"/>
    <dgm:cxn modelId="{13BF2670-C02C-4F5D-896D-D55C33D869C0}" type="presParOf" srcId="{A1BBD7C1-5CA8-4DD7-B324-E5E045F21B43}" destId="{CCC895E9-0E3C-422C-AF4E-89B3804A081C}" srcOrd="2" destOrd="0" presId="urn:microsoft.com/office/officeart/2005/8/layout/hList7#1"/>
    <dgm:cxn modelId="{7F714634-996E-4ED5-BA43-D32D7CF26DA3}" type="presParOf" srcId="{A1BBD7C1-5CA8-4DD7-B324-E5E045F21B43}" destId="{D67B88FA-72CF-42AF-8A8E-2FEE6483247B}" srcOrd="3" destOrd="0" presId="urn:microsoft.com/office/officeart/2005/8/layout/hList7#1"/>
    <dgm:cxn modelId="{EC106A79-E297-4D68-B1EC-B7DFAB1C60BF}" type="presParOf" srcId="{72D83BD7-BC24-4755-A006-2C1982F94998}" destId="{EBB19E4C-EC6F-4C4E-AEC5-5AF4C9974723}" srcOrd="9" destOrd="0" presId="urn:microsoft.com/office/officeart/2005/8/layout/hList7#1"/>
    <dgm:cxn modelId="{5F3E89D7-490C-4434-9DAE-C5D6CB3D1A40}" type="presParOf" srcId="{72D83BD7-BC24-4755-A006-2C1982F94998}" destId="{8DA9598E-2712-485E-BF0A-D6EC5D0B7A27}" srcOrd="10" destOrd="0" presId="urn:microsoft.com/office/officeart/2005/8/layout/hList7#1"/>
    <dgm:cxn modelId="{11FB4917-205D-47B5-A2BE-BB253B9065D3}" type="presParOf" srcId="{8DA9598E-2712-485E-BF0A-D6EC5D0B7A27}" destId="{FC018E24-0DE0-4577-979E-F33DB05510AF}" srcOrd="0" destOrd="0" presId="urn:microsoft.com/office/officeart/2005/8/layout/hList7#1"/>
    <dgm:cxn modelId="{30F22D5E-BBB1-4216-AD2B-57E04781A44D}" type="presParOf" srcId="{8DA9598E-2712-485E-BF0A-D6EC5D0B7A27}" destId="{C8FEC7BD-BDEF-4715-AFF4-BCF84C0DBD2B}" srcOrd="1" destOrd="0" presId="urn:microsoft.com/office/officeart/2005/8/layout/hList7#1"/>
    <dgm:cxn modelId="{4F6E0260-FC65-4E65-87A7-17208F222233}" type="presParOf" srcId="{8DA9598E-2712-485E-BF0A-D6EC5D0B7A27}" destId="{3F4266B9-917D-489F-A135-F647D6A3599E}" srcOrd="2" destOrd="0" presId="urn:microsoft.com/office/officeart/2005/8/layout/hList7#1"/>
    <dgm:cxn modelId="{FE7F7034-722A-4CF9-A769-700A4B52D911}" type="presParOf" srcId="{8DA9598E-2712-485E-BF0A-D6EC5D0B7A27}" destId="{160E10B4-C2B8-46C2-83C0-38123AAF2985}"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88F50-FACE-4188-802A-3C75E5D9F67D}" type="doc">
      <dgm:prSet loTypeId="urn:microsoft.com/office/officeart/2005/8/layout/chevron1" loCatId="process" qsTypeId="urn:microsoft.com/office/officeart/2005/8/quickstyle/3d2" qsCatId="3D" csTypeId="urn:microsoft.com/office/officeart/2005/8/colors/accent0_3" csCatId="mainScheme" phldr="1"/>
      <dgm:spPr/>
    </dgm:pt>
    <dgm:pt modelId="{3CF09B0C-F328-4412-9238-4DC8E21736C9}">
      <dgm:prSet phldrT="[Text]" custT="1"/>
      <dgm:spPr>
        <a:solidFill>
          <a:schemeClr val="accent6">
            <a:lumMod val="75000"/>
          </a:schemeClr>
        </a:solidFill>
      </dgm:spPr>
      <dgm:t>
        <a:bodyPr/>
        <a:lstStyle/>
        <a:p>
          <a:r>
            <a:rPr lang="en-US" sz="1400" b="1" dirty="0"/>
            <a:t>Nutrition</a:t>
          </a:r>
        </a:p>
        <a:p>
          <a:r>
            <a:rPr lang="en-US" sz="1400" b="1" dirty="0"/>
            <a:t>Programs</a:t>
          </a:r>
          <a:endParaRPr lang="en-GB" sz="1400" b="1" dirty="0"/>
        </a:p>
      </dgm:t>
    </dgm:pt>
    <dgm:pt modelId="{4392F792-7B0E-4EF5-AD24-05896DE565A1}" type="parTrans" cxnId="{613D6BCF-639D-40CC-BB12-BE7C895778BB}">
      <dgm:prSet/>
      <dgm:spPr/>
      <dgm:t>
        <a:bodyPr/>
        <a:lstStyle/>
        <a:p>
          <a:endParaRPr lang="en-GB"/>
        </a:p>
      </dgm:t>
    </dgm:pt>
    <dgm:pt modelId="{23238F78-7760-4F6A-BC98-ACC2EB817274}" type="sibTrans" cxnId="{613D6BCF-639D-40CC-BB12-BE7C895778BB}">
      <dgm:prSet/>
      <dgm:spPr/>
      <dgm:t>
        <a:bodyPr/>
        <a:lstStyle/>
        <a:p>
          <a:endParaRPr lang="en-GB"/>
        </a:p>
      </dgm:t>
    </dgm:pt>
    <dgm:pt modelId="{D9AC4F7E-908C-4BBF-9C65-1135E726A53D}">
      <dgm:prSet phldrT="[Text]" custT="1"/>
      <dgm:spPr>
        <a:solidFill>
          <a:schemeClr val="accent6">
            <a:lumMod val="75000"/>
          </a:schemeClr>
        </a:solidFill>
      </dgm:spPr>
      <dgm:t>
        <a:bodyPr/>
        <a:lstStyle/>
        <a:p>
          <a:r>
            <a:rPr lang="en-US" sz="1200" b="1" dirty="0"/>
            <a:t>Screening and Surveillance </a:t>
          </a:r>
          <a:endParaRPr lang="en-GB" sz="1200" b="1" dirty="0"/>
        </a:p>
      </dgm:t>
    </dgm:pt>
    <dgm:pt modelId="{A79D3F77-D82C-40DA-A571-9A150C61767C}" type="parTrans" cxnId="{86F50219-A4BF-4926-9EFE-80E68BA47277}">
      <dgm:prSet/>
      <dgm:spPr/>
      <dgm:t>
        <a:bodyPr/>
        <a:lstStyle/>
        <a:p>
          <a:endParaRPr lang="en-GB"/>
        </a:p>
      </dgm:t>
    </dgm:pt>
    <dgm:pt modelId="{8B90FFCF-0D82-4413-B1CE-AC61D085B202}" type="sibTrans" cxnId="{86F50219-A4BF-4926-9EFE-80E68BA47277}">
      <dgm:prSet/>
      <dgm:spPr/>
      <dgm:t>
        <a:bodyPr/>
        <a:lstStyle/>
        <a:p>
          <a:endParaRPr lang="en-GB"/>
        </a:p>
      </dgm:t>
    </dgm:pt>
    <dgm:pt modelId="{0CCC309E-9224-4AF6-83AC-DD7D6A4C619C}">
      <dgm:prSet phldrT="[Text]" custT="1"/>
      <dgm:spPr>
        <a:solidFill>
          <a:schemeClr val="accent6">
            <a:lumMod val="75000"/>
          </a:schemeClr>
        </a:solidFill>
      </dgm:spPr>
      <dgm:t>
        <a:bodyPr/>
        <a:lstStyle/>
        <a:p>
          <a:r>
            <a:rPr lang="en-US" sz="1300" b="1" dirty="0"/>
            <a:t>Intervention in Natural Environment</a:t>
          </a:r>
          <a:endParaRPr lang="en-GB" sz="1300" b="1" dirty="0"/>
        </a:p>
      </dgm:t>
    </dgm:pt>
    <dgm:pt modelId="{73EC1D8A-6781-443C-BBEB-AB957723BBC4}" type="parTrans" cxnId="{4DF50F61-66AE-4C6A-AEE5-2FBB04806E14}">
      <dgm:prSet/>
      <dgm:spPr/>
      <dgm:t>
        <a:bodyPr/>
        <a:lstStyle/>
        <a:p>
          <a:endParaRPr lang="en-GB"/>
        </a:p>
      </dgm:t>
    </dgm:pt>
    <dgm:pt modelId="{96BAFF94-0C23-448C-A5FA-8A3CE7980122}" type="sibTrans" cxnId="{4DF50F61-66AE-4C6A-AEE5-2FBB04806E14}">
      <dgm:prSet/>
      <dgm:spPr/>
      <dgm:t>
        <a:bodyPr/>
        <a:lstStyle/>
        <a:p>
          <a:endParaRPr lang="en-GB"/>
        </a:p>
      </dgm:t>
    </dgm:pt>
    <dgm:pt modelId="{011BE5FE-EAB3-4772-A5C7-8C6151D8A413}">
      <dgm:prSet custT="1"/>
      <dgm:spPr>
        <a:solidFill>
          <a:schemeClr val="accent6">
            <a:lumMod val="75000"/>
          </a:schemeClr>
        </a:solidFill>
      </dgm:spPr>
      <dgm:t>
        <a:bodyPr/>
        <a:lstStyle/>
        <a:p>
          <a:r>
            <a:rPr lang="en-US" sz="1100" b="1" dirty="0"/>
            <a:t>Effective Investment for Government</a:t>
          </a:r>
          <a:endParaRPr lang="en-GB" sz="1100" b="1" dirty="0"/>
        </a:p>
      </dgm:t>
    </dgm:pt>
    <dgm:pt modelId="{375F7164-6688-42E1-80F8-20949F53D305}" type="parTrans" cxnId="{E5D38087-7177-4286-8F70-1367A972777D}">
      <dgm:prSet/>
      <dgm:spPr/>
      <dgm:t>
        <a:bodyPr/>
        <a:lstStyle/>
        <a:p>
          <a:endParaRPr lang="en-GB"/>
        </a:p>
      </dgm:t>
    </dgm:pt>
    <dgm:pt modelId="{413315C4-D40B-4191-A7B2-78753FD539C2}" type="sibTrans" cxnId="{E5D38087-7177-4286-8F70-1367A972777D}">
      <dgm:prSet/>
      <dgm:spPr/>
      <dgm:t>
        <a:bodyPr/>
        <a:lstStyle/>
        <a:p>
          <a:endParaRPr lang="en-GB"/>
        </a:p>
      </dgm:t>
    </dgm:pt>
    <dgm:pt modelId="{8C39C772-9C37-4D6E-A48A-083CB507D047}">
      <dgm:prSet custT="1"/>
      <dgm:spPr>
        <a:solidFill>
          <a:schemeClr val="accent6">
            <a:lumMod val="75000"/>
          </a:schemeClr>
        </a:solidFill>
      </dgm:spPr>
      <dgm:t>
        <a:bodyPr/>
        <a:lstStyle/>
        <a:p>
          <a:r>
            <a:rPr lang="en-GB" sz="1400" b="1" dirty="0"/>
            <a:t>Resource-based intervention</a:t>
          </a:r>
        </a:p>
      </dgm:t>
    </dgm:pt>
    <dgm:pt modelId="{F12DF472-14C4-469D-BE0C-CF9E4C4081A6}" type="parTrans" cxnId="{86CF7D34-74E8-48B6-B010-4BA5B7DF40EC}">
      <dgm:prSet/>
      <dgm:spPr/>
      <dgm:t>
        <a:bodyPr/>
        <a:lstStyle/>
        <a:p>
          <a:endParaRPr lang="en-GB"/>
        </a:p>
      </dgm:t>
    </dgm:pt>
    <dgm:pt modelId="{A4246F84-AD32-4447-A424-08923A59EDFF}" type="sibTrans" cxnId="{86CF7D34-74E8-48B6-B010-4BA5B7DF40EC}">
      <dgm:prSet/>
      <dgm:spPr/>
      <dgm:t>
        <a:bodyPr/>
        <a:lstStyle/>
        <a:p>
          <a:endParaRPr lang="en-GB"/>
        </a:p>
      </dgm:t>
    </dgm:pt>
    <dgm:pt modelId="{57C7355A-F9D2-4D0D-AE7C-7D448C7D736C}">
      <dgm:prSet custT="1"/>
      <dgm:spPr>
        <a:solidFill>
          <a:schemeClr val="accent6">
            <a:lumMod val="75000"/>
          </a:schemeClr>
        </a:solidFill>
      </dgm:spPr>
      <dgm:t>
        <a:bodyPr/>
        <a:lstStyle/>
        <a:p>
          <a:r>
            <a:rPr lang="en-GB" sz="1800" b="0" dirty="0"/>
            <a:t>Inclusion</a:t>
          </a:r>
          <a:endParaRPr lang="en-GB" sz="1100" b="0" dirty="0"/>
        </a:p>
      </dgm:t>
    </dgm:pt>
    <dgm:pt modelId="{0A89E717-E314-422C-8C0B-6B1615B11CEF}" type="parTrans" cxnId="{D07B514B-E5FD-4CA0-B8D0-B7FB890914AF}">
      <dgm:prSet/>
      <dgm:spPr/>
      <dgm:t>
        <a:bodyPr/>
        <a:lstStyle/>
        <a:p>
          <a:endParaRPr lang="en-GB"/>
        </a:p>
      </dgm:t>
    </dgm:pt>
    <dgm:pt modelId="{BCBD7E54-8BA1-4684-8E4D-AFFC39D71FB9}" type="sibTrans" cxnId="{D07B514B-E5FD-4CA0-B8D0-B7FB890914AF}">
      <dgm:prSet/>
      <dgm:spPr/>
      <dgm:t>
        <a:bodyPr/>
        <a:lstStyle/>
        <a:p>
          <a:endParaRPr lang="en-GB"/>
        </a:p>
      </dgm:t>
    </dgm:pt>
    <dgm:pt modelId="{875A69C0-01D1-4465-93AA-B617A0647581}" type="pres">
      <dgm:prSet presAssocID="{74488F50-FACE-4188-802A-3C75E5D9F67D}" presName="Name0" presStyleCnt="0">
        <dgm:presLayoutVars>
          <dgm:dir/>
          <dgm:animLvl val="lvl"/>
          <dgm:resizeHandles val="exact"/>
        </dgm:presLayoutVars>
      </dgm:prSet>
      <dgm:spPr/>
    </dgm:pt>
    <dgm:pt modelId="{C0AC8D23-04B0-45CC-8CEB-882105EBAB54}" type="pres">
      <dgm:prSet presAssocID="{3CF09B0C-F328-4412-9238-4DC8E21736C9}" presName="parTxOnly" presStyleLbl="node1" presStyleIdx="0" presStyleCnt="6" custScaleY="110329" custLinFactNeighborX="12864" custLinFactNeighborY="1922">
        <dgm:presLayoutVars>
          <dgm:chMax val="0"/>
          <dgm:chPref val="0"/>
          <dgm:bulletEnabled val="1"/>
        </dgm:presLayoutVars>
      </dgm:prSet>
      <dgm:spPr/>
    </dgm:pt>
    <dgm:pt modelId="{AB83136D-E2FE-492B-B8CA-261261CF6B4E}" type="pres">
      <dgm:prSet presAssocID="{23238F78-7760-4F6A-BC98-ACC2EB817274}" presName="parTxOnlySpace" presStyleCnt="0"/>
      <dgm:spPr/>
    </dgm:pt>
    <dgm:pt modelId="{7930B8F4-8489-46CE-BD01-51C36229944F}" type="pres">
      <dgm:prSet presAssocID="{D9AC4F7E-908C-4BBF-9C65-1135E726A53D}" presName="parTxOnly" presStyleLbl="node1" presStyleIdx="1" presStyleCnt="6" custScaleX="111705" custScaleY="107963" custLinFactNeighborX="10148" custLinFactNeighborY="2344">
        <dgm:presLayoutVars>
          <dgm:chMax val="0"/>
          <dgm:chPref val="0"/>
          <dgm:bulletEnabled val="1"/>
        </dgm:presLayoutVars>
      </dgm:prSet>
      <dgm:spPr/>
    </dgm:pt>
    <dgm:pt modelId="{B91F5BEA-91E6-4BB9-AB61-438FAA4D861C}" type="pres">
      <dgm:prSet presAssocID="{8B90FFCF-0D82-4413-B1CE-AC61D085B202}" presName="parTxOnlySpace" presStyleCnt="0"/>
      <dgm:spPr/>
    </dgm:pt>
    <dgm:pt modelId="{DD25F076-D1FB-4D4F-8D7D-746AB178DDCC}" type="pres">
      <dgm:prSet presAssocID="{0CCC309E-9224-4AF6-83AC-DD7D6A4C619C}" presName="parTxOnly" presStyleLbl="node1" presStyleIdx="2" presStyleCnt="6" custScaleX="119054" custScaleY="105262" custLinFactNeighborX="-11112" custLinFactNeighborY="1563">
        <dgm:presLayoutVars>
          <dgm:chMax val="0"/>
          <dgm:chPref val="0"/>
          <dgm:bulletEnabled val="1"/>
        </dgm:presLayoutVars>
      </dgm:prSet>
      <dgm:spPr/>
    </dgm:pt>
    <dgm:pt modelId="{871F51EA-52AA-4F25-A4C2-6BD1EBDE94A8}" type="pres">
      <dgm:prSet presAssocID="{96BAFF94-0C23-448C-A5FA-8A3CE7980122}" presName="parTxOnlySpace" presStyleCnt="0"/>
      <dgm:spPr/>
    </dgm:pt>
    <dgm:pt modelId="{51060B8E-819A-4590-9352-BB25FA84567D}" type="pres">
      <dgm:prSet presAssocID="{8C39C772-9C37-4D6E-A48A-083CB507D047}" presName="parTxOnly" presStyleLbl="node1" presStyleIdx="3" presStyleCnt="6" custScaleX="106964" custScaleY="99959" custLinFactNeighborX="-18544" custLinFactNeighborY="3158">
        <dgm:presLayoutVars>
          <dgm:chMax val="0"/>
          <dgm:chPref val="0"/>
          <dgm:bulletEnabled val="1"/>
        </dgm:presLayoutVars>
      </dgm:prSet>
      <dgm:spPr/>
    </dgm:pt>
    <dgm:pt modelId="{41FD1E86-271A-4453-9571-2D56A4D53902}" type="pres">
      <dgm:prSet presAssocID="{A4246F84-AD32-4447-A424-08923A59EDFF}" presName="parTxOnlySpace" presStyleCnt="0"/>
      <dgm:spPr/>
    </dgm:pt>
    <dgm:pt modelId="{B78762C7-2FE0-41E3-A967-9413A0084ED0}" type="pres">
      <dgm:prSet presAssocID="{57C7355A-F9D2-4D0D-AE7C-7D448C7D736C}" presName="parTxOnly" presStyleLbl="node1" presStyleIdx="4" presStyleCnt="6" custScaleX="106461" custScaleY="100989" custLinFactNeighborX="4157" custLinFactNeighborY="-1141">
        <dgm:presLayoutVars>
          <dgm:chMax val="0"/>
          <dgm:chPref val="0"/>
          <dgm:bulletEnabled val="1"/>
        </dgm:presLayoutVars>
      </dgm:prSet>
      <dgm:spPr/>
    </dgm:pt>
    <dgm:pt modelId="{C9D5630A-7BDD-4E85-B4E4-2E86C1176313}" type="pres">
      <dgm:prSet presAssocID="{BCBD7E54-8BA1-4684-8E4D-AFFC39D71FB9}" presName="parTxOnlySpace" presStyleCnt="0"/>
      <dgm:spPr/>
    </dgm:pt>
    <dgm:pt modelId="{5B816FF3-DA64-40A2-9E43-EA2607758062}" type="pres">
      <dgm:prSet presAssocID="{011BE5FE-EAB3-4772-A5C7-8C6151D8A413}" presName="parTxOnly" presStyleLbl="node1" presStyleIdx="5" presStyleCnt="6" custScaleX="113804" custScaleY="105008" custLinFactNeighborX="79773" custLinFactNeighborY="-2344">
        <dgm:presLayoutVars>
          <dgm:chMax val="0"/>
          <dgm:chPref val="0"/>
          <dgm:bulletEnabled val="1"/>
        </dgm:presLayoutVars>
      </dgm:prSet>
      <dgm:spPr/>
    </dgm:pt>
  </dgm:ptLst>
  <dgm:cxnLst>
    <dgm:cxn modelId="{86F50219-A4BF-4926-9EFE-80E68BA47277}" srcId="{74488F50-FACE-4188-802A-3C75E5D9F67D}" destId="{D9AC4F7E-908C-4BBF-9C65-1135E726A53D}" srcOrd="1" destOrd="0" parTransId="{A79D3F77-D82C-40DA-A571-9A150C61767C}" sibTransId="{8B90FFCF-0D82-4413-B1CE-AC61D085B202}"/>
    <dgm:cxn modelId="{F71B5B1D-5FF3-4809-9DDD-852D8729FEE8}" type="presOf" srcId="{011BE5FE-EAB3-4772-A5C7-8C6151D8A413}" destId="{5B816FF3-DA64-40A2-9E43-EA2607758062}" srcOrd="0" destOrd="0" presId="urn:microsoft.com/office/officeart/2005/8/layout/chevron1"/>
    <dgm:cxn modelId="{86CF7D34-74E8-48B6-B010-4BA5B7DF40EC}" srcId="{74488F50-FACE-4188-802A-3C75E5D9F67D}" destId="{8C39C772-9C37-4D6E-A48A-083CB507D047}" srcOrd="3" destOrd="0" parTransId="{F12DF472-14C4-469D-BE0C-CF9E4C4081A6}" sibTransId="{A4246F84-AD32-4447-A424-08923A59EDFF}"/>
    <dgm:cxn modelId="{4DF50F61-66AE-4C6A-AEE5-2FBB04806E14}" srcId="{74488F50-FACE-4188-802A-3C75E5D9F67D}" destId="{0CCC309E-9224-4AF6-83AC-DD7D6A4C619C}" srcOrd="2" destOrd="0" parTransId="{73EC1D8A-6781-443C-BBEB-AB957723BBC4}" sibTransId="{96BAFF94-0C23-448C-A5FA-8A3CE7980122}"/>
    <dgm:cxn modelId="{8702FE47-C751-4103-98B2-413DACBA66A0}" type="presOf" srcId="{8C39C772-9C37-4D6E-A48A-083CB507D047}" destId="{51060B8E-819A-4590-9352-BB25FA84567D}" srcOrd="0" destOrd="0" presId="urn:microsoft.com/office/officeart/2005/8/layout/chevron1"/>
    <dgm:cxn modelId="{D07B514B-E5FD-4CA0-B8D0-B7FB890914AF}" srcId="{74488F50-FACE-4188-802A-3C75E5D9F67D}" destId="{57C7355A-F9D2-4D0D-AE7C-7D448C7D736C}" srcOrd="4" destOrd="0" parTransId="{0A89E717-E314-422C-8C0B-6B1615B11CEF}" sibTransId="{BCBD7E54-8BA1-4684-8E4D-AFFC39D71FB9}"/>
    <dgm:cxn modelId="{E255D651-A27B-40C6-A6EA-34D481038BCF}" type="presOf" srcId="{74488F50-FACE-4188-802A-3C75E5D9F67D}" destId="{875A69C0-01D1-4465-93AA-B617A0647581}" srcOrd="0" destOrd="0" presId="urn:microsoft.com/office/officeart/2005/8/layout/chevron1"/>
    <dgm:cxn modelId="{898F7774-E0DF-4D27-B38C-F856C52F02FE}" type="presOf" srcId="{D9AC4F7E-908C-4BBF-9C65-1135E726A53D}" destId="{7930B8F4-8489-46CE-BD01-51C36229944F}" srcOrd="0" destOrd="0" presId="urn:microsoft.com/office/officeart/2005/8/layout/chevron1"/>
    <dgm:cxn modelId="{E5D38087-7177-4286-8F70-1367A972777D}" srcId="{74488F50-FACE-4188-802A-3C75E5D9F67D}" destId="{011BE5FE-EAB3-4772-A5C7-8C6151D8A413}" srcOrd="5" destOrd="0" parTransId="{375F7164-6688-42E1-80F8-20949F53D305}" sibTransId="{413315C4-D40B-4191-A7B2-78753FD539C2}"/>
    <dgm:cxn modelId="{DF7010A4-3DB0-4260-89C8-EEE848B661C8}" type="presOf" srcId="{0CCC309E-9224-4AF6-83AC-DD7D6A4C619C}" destId="{DD25F076-D1FB-4D4F-8D7D-746AB178DDCC}" srcOrd="0" destOrd="0" presId="urn:microsoft.com/office/officeart/2005/8/layout/chevron1"/>
    <dgm:cxn modelId="{613D6BCF-639D-40CC-BB12-BE7C895778BB}" srcId="{74488F50-FACE-4188-802A-3C75E5D9F67D}" destId="{3CF09B0C-F328-4412-9238-4DC8E21736C9}" srcOrd="0" destOrd="0" parTransId="{4392F792-7B0E-4EF5-AD24-05896DE565A1}" sibTransId="{23238F78-7760-4F6A-BC98-ACC2EB817274}"/>
    <dgm:cxn modelId="{8AFE4FD1-1A26-4C1F-88DB-2E8F9B72627A}" type="presOf" srcId="{57C7355A-F9D2-4D0D-AE7C-7D448C7D736C}" destId="{B78762C7-2FE0-41E3-A967-9413A0084ED0}" srcOrd="0" destOrd="0" presId="urn:microsoft.com/office/officeart/2005/8/layout/chevron1"/>
    <dgm:cxn modelId="{3B2CBEF2-7B11-4C62-82ED-898EB2FDD786}" type="presOf" srcId="{3CF09B0C-F328-4412-9238-4DC8E21736C9}" destId="{C0AC8D23-04B0-45CC-8CEB-882105EBAB54}" srcOrd="0" destOrd="0" presId="urn:microsoft.com/office/officeart/2005/8/layout/chevron1"/>
    <dgm:cxn modelId="{938D2F04-4827-48C1-9E3E-FA0CD7A05E60}" type="presParOf" srcId="{875A69C0-01D1-4465-93AA-B617A0647581}" destId="{C0AC8D23-04B0-45CC-8CEB-882105EBAB54}" srcOrd="0" destOrd="0" presId="urn:microsoft.com/office/officeart/2005/8/layout/chevron1"/>
    <dgm:cxn modelId="{BAF3D495-A12E-455A-AE25-88235DA38645}" type="presParOf" srcId="{875A69C0-01D1-4465-93AA-B617A0647581}" destId="{AB83136D-E2FE-492B-B8CA-261261CF6B4E}" srcOrd="1" destOrd="0" presId="urn:microsoft.com/office/officeart/2005/8/layout/chevron1"/>
    <dgm:cxn modelId="{3749E512-55D3-4C3B-91C6-5799FF9B90BB}" type="presParOf" srcId="{875A69C0-01D1-4465-93AA-B617A0647581}" destId="{7930B8F4-8489-46CE-BD01-51C36229944F}" srcOrd="2" destOrd="0" presId="urn:microsoft.com/office/officeart/2005/8/layout/chevron1"/>
    <dgm:cxn modelId="{59470D49-F485-4498-A4B8-DD00D4242C04}" type="presParOf" srcId="{875A69C0-01D1-4465-93AA-B617A0647581}" destId="{B91F5BEA-91E6-4BB9-AB61-438FAA4D861C}" srcOrd="3" destOrd="0" presId="urn:microsoft.com/office/officeart/2005/8/layout/chevron1"/>
    <dgm:cxn modelId="{65CC1E95-4892-477B-B828-E773F4239E04}" type="presParOf" srcId="{875A69C0-01D1-4465-93AA-B617A0647581}" destId="{DD25F076-D1FB-4D4F-8D7D-746AB178DDCC}" srcOrd="4" destOrd="0" presId="urn:microsoft.com/office/officeart/2005/8/layout/chevron1"/>
    <dgm:cxn modelId="{51DF7101-40BB-42B7-8914-C29FD55B6262}" type="presParOf" srcId="{875A69C0-01D1-4465-93AA-B617A0647581}" destId="{871F51EA-52AA-4F25-A4C2-6BD1EBDE94A8}" srcOrd="5" destOrd="0" presId="urn:microsoft.com/office/officeart/2005/8/layout/chevron1"/>
    <dgm:cxn modelId="{0465B57F-C788-42ED-A132-D126EA4F845F}" type="presParOf" srcId="{875A69C0-01D1-4465-93AA-B617A0647581}" destId="{51060B8E-819A-4590-9352-BB25FA84567D}" srcOrd="6" destOrd="0" presId="urn:microsoft.com/office/officeart/2005/8/layout/chevron1"/>
    <dgm:cxn modelId="{20A70E4A-86BD-440A-8DE5-76A34D181BA7}" type="presParOf" srcId="{875A69C0-01D1-4465-93AA-B617A0647581}" destId="{41FD1E86-271A-4453-9571-2D56A4D53902}" srcOrd="7" destOrd="0" presId="urn:microsoft.com/office/officeart/2005/8/layout/chevron1"/>
    <dgm:cxn modelId="{E7E1D923-5584-478D-86C4-23EEAED7D8E8}" type="presParOf" srcId="{875A69C0-01D1-4465-93AA-B617A0647581}" destId="{B78762C7-2FE0-41E3-A967-9413A0084ED0}" srcOrd="8" destOrd="0" presId="urn:microsoft.com/office/officeart/2005/8/layout/chevron1"/>
    <dgm:cxn modelId="{77C1CAAD-B887-4385-9BE4-9C3A6628EE18}" type="presParOf" srcId="{875A69C0-01D1-4465-93AA-B617A0647581}" destId="{C9D5630A-7BDD-4E85-B4E4-2E86C1176313}" srcOrd="9" destOrd="0" presId="urn:microsoft.com/office/officeart/2005/8/layout/chevron1"/>
    <dgm:cxn modelId="{E5743D63-286A-4EAD-9633-E376BC7D9D45}" type="presParOf" srcId="{875A69C0-01D1-4465-93AA-B617A0647581}" destId="{5B816FF3-DA64-40A2-9E43-EA2607758062}"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796A9F-06C1-4C5F-AA2E-C6CF323AA8C4}"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n-US"/>
        </a:p>
      </dgm:t>
    </dgm:pt>
    <dgm:pt modelId="{C47CFE5B-CA54-42E8-8461-4F8FC2799D41}">
      <dgm:prSet phldrT="[Text]" custT="1"/>
      <dgm:spPr>
        <a:solidFill>
          <a:schemeClr val="accent5">
            <a:lumMod val="60000"/>
            <a:lumOff val="40000"/>
          </a:schemeClr>
        </a:solidFill>
        <a:scene3d>
          <a:camera prst="orthographicFront">
            <a:rot lat="0" lon="0" rev="0"/>
          </a:camera>
          <a:lightRig rig="contrasting" dir="t">
            <a:rot lat="0" lon="0" rev="1200000"/>
          </a:lightRig>
        </a:scene3d>
      </dgm:spPr>
      <dgm:t>
        <a:bodyPr/>
        <a:lstStyle/>
        <a:p>
          <a:r>
            <a:rPr lang="en-US" sz="1600" b="1" dirty="0">
              <a:solidFill>
                <a:schemeClr val="tx1"/>
              </a:solidFill>
              <a:latin typeface="+mn-lt"/>
            </a:rPr>
            <a:t>3. Individualized Service Plan</a:t>
          </a:r>
        </a:p>
      </dgm:t>
    </dgm:pt>
    <dgm:pt modelId="{250E897B-5279-49D8-80DB-85051A1556C6}" type="parTrans" cxnId="{E8D224F7-40A4-4CDC-B00A-4F1A77447B19}">
      <dgm:prSet/>
      <dgm:spPr/>
      <dgm:t>
        <a:bodyPr/>
        <a:lstStyle/>
        <a:p>
          <a:endParaRPr lang="en-US">
            <a:solidFill>
              <a:schemeClr val="tx1"/>
            </a:solidFill>
            <a:latin typeface="+mn-lt"/>
          </a:endParaRPr>
        </a:p>
      </dgm:t>
    </dgm:pt>
    <dgm:pt modelId="{E8190DCA-E548-4E8E-AEE6-6FF5CC335734}" type="sibTrans" cxnId="{E8D224F7-40A4-4CDC-B00A-4F1A77447B19}">
      <dgm:prSet/>
      <dgm:spPr>
        <a:scene3d>
          <a:camera prst="orthographicFront">
            <a:rot lat="0" lon="0" rev="0"/>
          </a:camera>
          <a:lightRig rig="contrasting" dir="t">
            <a:rot lat="0" lon="0" rev="1200000"/>
          </a:lightRig>
        </a:scene3d>
      </dgm:spPr>
      <dgm:t>
        <a:bodyPr/>
        <a:lstStyle/>
        <a:p>
          <a:endParaRPr lang="en-US" dirty="0">
            <a:solidFill>
              <a:schemeClr val="tx1"/>
            </a:solidFill>
            <a:latin typeface="+mn-lt"/>
          </a:endParaRPr>
        </a:p>
      </dgm:t>
    </dgm:pt>
    <dgm:pt modelId="{DDFF8FDC-23A6-4D55-81F5-B8040DE2371D}">
      <dgm:prSet phldrT="[Text]" custT="1"/>
      <dgm:spPr>
        <a:solidFill>
          <a:schemeClr val="accent5">
            <a:lumMod val="60000"/>
            <a:lumOff val="40000"/>
          </a:schemeClr>
        </a:solidFill>
        <a:scene3d>
          <a:camera prst="orthographicFront">
            <a:rot lat="0" lon="0" rev="0"/>
          </a:camera>
          <a:lightRig rig="contrasting" dir="t">
            <a:rot lat="0" lon="0" rev="1200000"/>
          </a:lightRig>
        </a:scene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en-US" sz="1800" b="1" kern="1200" dirty="0">
              <a:solidFill>
                <a:schemeClr val="tx1"/>
              </a:solidFill>
              <a:latin typeface="+mn-lt"/>
              <a:ea typeface="+mn-ea"/>
              <a:cs typeface="+mn-cs"/>
            </a:rPr>
            <a:t>5. Progress monitoring and setting of new goals</a:t>
          </a:r>
          <a:endParaRPr kumimoji="1" lang="ka-GE" sz="1800" b="1" strike="sngStrike" kern="1200" dirty="0">
            <a:solidFill>
              <a:schemeClr val="tx1"/>
            </a:solidFill>
            <a:latin typeface="+mn-lt"/>
            <a:ea typeface="+mn-ea"/>
            <a:cs typeface="+mn-cs"/>
          </a:endParaRPr>
        </a:p>
      </dgm:t>
    </dgm:pt>
    <dgm:pt modelId="{A552B966-FBFD-494A-87EE-3FCB7434DC72}" type="parTrans" cxnId="{410B3749-38A8-4E67-80DD-20F48A0EAB33}">
      <dgm:prSet/>
      <dgm:spPr/>
      <dgm:t>
        <a:bodyPr/>
        <a:lstStyle/>
        <a:p>
          <a:endParaRPr lang="en-US">
            <a:solidFill>
              <a:schemeClr val="tx1"/>
            </a:solidFill>
            <a:latin typeface="+mn-lt"/>
          </a:endParaRPr>
        </a:p>
      </dgm:t>
    </dgm:pt>
    <dgm:pt modelId="{988112B0-0ED5-4844-AE55-CE9EBAA04260}" type="sibTrans" cxnId="{410B3749-38A8-4E67-80DD-20F48A0EAB33}">
      <dgm:prSet/>
      <dgm:spPr>
        <a:scene3d>
          <a:camera prst="orthographicFront">
            <a:rot lat="0" lon="0" rev="0"/>
          </a:camera>
          <a:lightRig rig="contrasting" dir="t">
            <a:rot lat="0" lon="0" rev="1200000"/>
          </a:lightRig>
        </a:scene3d>
      </dgm:spPr>
      <dgm:t>
        <a:bodyPr/>
        <a:lstStyle/>
        <a:p>
          <a:endParaRPr lang="en-US" dirty="0">
            <a:solidFill>
              <a:schemeClr val="tx1"/>
            </a:solidFill>
            <a:latin typeface="+mn-lt"/>
          </a:endParaRPr>
        </a:p>
      </dgm:t>
    </dgm:pt>
    <dgm:pt modelId="{D052F5DD-C209-4F56-8AFE-153A8AF5E4D4}">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en-US" sz="1800" b="1" kern="1200" dirty="0">
              <a:solidFill>
                <a:schemeClr val="tx1"/>
              </a:solidFill>
              <a:latin typeface="+mn-lt"/>
              <a:ea typeface="+mn-ea"/>
              <a:cs typeface="+mn-cs"/>
            </a:rPr>
            <a:t> </a:t>
          </a:r>
          <a:r>
            <a:rPr kumimoji="1" lang="en-US" sz="1600" b="1" kern="1200" dirty="0">
              <a:solidFill>
                <a:schemeClr val="tx1"/>
              </a:solidFill>
              <a:latin typeface="+mn-lt"/>
              <a:ea typeface="+mn-ea"/>
              <a:cs typeface="+mn-cs"/>
            </a:rPr>
            <a:t>Evaluation of Family Individual Service Plan:</a:t>
          </a:r>
          <a:endParaRPr kumimoji="1" lang="en-US" sz="1600" b="0" kern="1200" dirty="0">
            <a:solidFill>
              <a:schemeClr val="tx1"/>
            </a:solidFill>
            <a:latin typeface="+mn-lt"/>
            <a:ea typeface="+mn-ea"/>
            <a:cs typeface="+mn-cs"/>
          </a:endParaRPr>
        </a:p>
      </dgm:t>
    </dgm:pt>
    <dgm:pt modelId="{EE01E5D7-52CD-4160-B32E-B0EBD0D89F41}" type="parTrans" cxnId="{42FDF097-1FDF-448A-8CB6-7198976B9A63}">
      <dgm:prSet/>
      <dgm:spPr/>
      <dgm:t>
        <a:bodyPr/>
        <a:lstStyle/>
        <a:p>
          <a:endParaRPr lang="en-US">
            <a:solidFill>
              <a:schemeClr val="tx1"/>
            </a:solidFill>
            <a:latin typeface="+mn-lt"/>
          </a:endParaRPr>
        </a:p>
      </dgm:t>
    </dgm:pt>
    <dgm:pt modelId="{2BDFFBD4-8129-49B5-B851-EAFA6A5FE1FA}" type="sibTrans" cxnId="{42FDF097-1FDF-448A-8CB6-7198976B9A63}">
      <dgm:prSet/>
      <dgm:spPr/>
      <dgm:t>
        <a:bodyPr/>
        <a:lstStyle/>
        <a:p>
          <a:endParaRPr lang="en-US">
            <a:solidFill>
              <a:schemeClr val="tx1"/>
            </a:solidFill>
            <a:latin typeface="+mn-lt"/>
          </a:endParaRPr>
        </a:p>
      </dgm:t>
    </dgm:pt>
    <dgm:pt modelId="{B442F4D1-5E91-4537-85DC-86EE87C35EB5}">
      <dgm:prSet phldrT="[Text]" custT="1"/>
      <dgm:spPr>
        <a:solidFill>
          <a:schemeClr val="accent5">
            <a:lumMod val="60000"/>
            <a:lumOff val="40000"/>
          </a:schemeClr>
        </a:solidFill>
        <a:scene3d>
          <a:camera prst="orthographicFront">
            <a:rot lat="0" lon="0" rev="0"/>
          </a:camera>
          <a:lightRig rig="contrasting" dir="t">
            <a:rot lat="0" lon="0" rev="1200000"/>
          </a:lightRig>
        </a:scene3d>
      </dgm:spPr>
      <dgm:t>
        <a:bodyPr/>
        <a:lstStyle/>
        <a:p>
          <a:r>
            <a:rPr lang="en-US" sz="2000" b="1" dirty="0">
              <a:solidFill>
                <a:schemeClr val="tx1"/>
              </a:solidFill>
              <a:latin typeface="+mn-lt"/>
            </a:rPr>
            <a:t>6. Evaluation of the program</a:t>
          </a:r>
        </a:p>
      </dgm:t>
    </dgm:pt>
    <dgm:pt modelId="{1E94AEEA-5E4A-4C6E-AB4D-FB01ED31874B}" type="parTrans" cxnId="{9E6C9279-C122-45AF-9AE2-804D7C59B997}">
      <dgm:prSet/>
      <dgm:spPr/>
      <dgm:t>
        <a:bodyPr/>
        <a:lstStyle/>
        <a:p>
          <a:endParaRPr lang="en-US">
            <a:solidFill>
              <a:schemeClr val="tx1"/>
            </a:solidFill>
            <a:latin typeface="+mn-lt"/>
          </a:endParaRPr>
        </a:p>
      </dgm:t>
    </dgm:pt>
    <dgm:pt modelId="{C692F9FF-3E40-4EF6-8D33-65A3D48C4BA6}" type="sibTrans" cxnId="{9E6C9279-C122-45AF-9AE2-804D7C59B997}">
      <dgm:prSet/>
      <dgm:spPr/>
      <dgm:t>
        <a:bodyPr/>
        <a:lstStyle/>
        <a:p>
          <a:endParaRPr lang="en-US">
            <a:solidFill>
              <a:schemeClr val="tx1"/>
            </a:solidFill>
            <a:latin typeface="+mn-lt"/>
          </a:endParaRPr>
        </a:p>
      </dgm:t>
    </dgm:pt>
    <dgm:pt modelId="{AACF5DDA-A634-4D93-90E2-3A5C0BB79D53}">
      <dgm:prSet phldrT="[Text]" custT="1"/>
      <dgm:spPr>
        <a:solidFill>
          <a:schemeClr val="accent5">
            <a:lumMod val="60000"/>
            <a:lumOff val="40000"/>
          </a:schemeClr>
        </a:solidFill>
        <a:scene3d>
          <a:camera prst="orthographicFront">
            <a:rot lat="0" lon="0" rev="0"/>
          </a:camera>
          <a:lightRig rig="contrasting" dir="t">
            <a:rot lat="0" lon="0" rev="1200000"/>
          </a:lightRig>
        </a:scene3d>
      </dgm:spPr>
      <dgm:t>
        <a:bodyPr/>
        <a:lstStyle/>
        <a:p>
          <a:r>
            <a:rPr lang="en-US" sz="2000" b="1" dirty="0">
              <a:solidFill>
                <a:schemeClr val="tx1"/>
              </a:solidFill>
              <a:latin typeface="+mn-lt"/>
            </a:rPr>
            <a:t>4. Service Provision</a:t>
          </a:r>
        </a:p>
      </dgm:t>
    </dgm:pt>
    <dgm:pt modelId="{26FC7C92-FABB-4E93-8E47-8AB2661A2EF2}" type="sibTrans" cxnId="{79315C65-8ACF-4C7B-849E-88099CC55160}">
      <dgm:prSet/>
      <dgm:spPr/>
      <dgm:t>
        <a:bodyPr/>
        <a:lstStyle/>
        <a:p>
          <a:endParaRPr lang="en-US" dirty="0">
            <a:solidFill>
              <a:schemeClr val="tx1"/>
            </a:solidFill>
            <a:latin typeface="+mn-lt"/>
          </a:endParaRPr>
        </a:p>
      </dgm:t>
    </dgm:pt>
    <dgm:pt modelId="{7706F8D9-5D9B-4100-9E08-0E5598B48B40}" type="parTrans" cxnId="{79315C65-8ACF-4C7B-849E-88099CC55160}">
      <dgm:prSet/>
      <dgm:spPr/>
      <dgm:t>
        <a:bodyPr/>
        <a:lstStyle/>
        <a:p>
          <a:endParaRPr lang="en-US">
            <a:solidFill>
              <a:schemeClr val="tx1"/>
            </a:solidFill>
            <a:latin typeface="+mn-lt"/>
          </a:endParaRPr>
        </a:p>
      </dgm:t>
    </dgm:pt>
    <dgm:pt modelId="{012162DB-A34A-442A-B526-42E9B2E7DCF1}">
      <dgm:prSet phldrT="[Text]" custT="1"/>
      <dgm:spPr>
        <a:ln>
          <a:solidFill>
            <a:schemeClr val="accent1"/>
          </a:solidFill>
        </a:ln>
        <a:scene3d>
          <a:camera prst="orthographicFront">
            <a:rot lat="0" lon="0" rev="0"/>
          </a:camera>
          <a:lightRig rig="contrasting" dir="t">
            <a:rot lat="0" lon="0" rev="1200000"/>
          </a:lightRig>
        </a:scene3d>
      </dgm:spPr>
      <dgm:t>
        <a:bodyPr/>
        <a:lstStyle/>
        <a:p>
          <a:pPr algn="l" rtl="0" fontAlgn="base">
            <a:spcBef>
              <a:spcPct val="0"/>
            </a:spcBef>
            <a:spcAft>
              <a:spcPct val="0"/>
            </a:spcAft>
            <a:buNone/>
            <a:defRPr/>
          </a:pPr>
          <a:r>
            <a:rPr kumimoji="1" lang="en-US" sz="1600" b="1" kern="1200" dirty="0">
              <a:solidFill>
                <a:schemeClr val="tx1"/>
              </a:solidFill>
              <a:latin typeface="+mn-lt"/>
              <a:ea typeface="+mn-ea"/>
              <a:cs typeface="+mn-cs"/>
            </a:rPr>
            <a:t>2. Child and Family</a:t>
          </a:r>
        </a:p>
      </dgm:t>
    </dgm:pt>
    <dgm:pt modelId="{0FBC2DAE-88DD-4602-B8A8-862AA4B58284}" type="sibTrans" cxnId="{FA93A31F-6714-4CA7-917E-47D353F4E0A7}">
      <dgm:prSet/>
      <dgm:spPr/>
      <dgm:t>
        <a:bodyPr/>
        <a:lstStyle/>
        <a:p>
          <a:endParaRPr lang="en-US">
            <a:solidFill>
              <a:schemeClr val="tx1"/>
            </a:solidFill>
            <a:latin typeface="+mn-lt"/>
          </a:endParaRPr>
        </a:p>
      </dgm:t>
    </dgm:pt>
    <dgm:pt modelId="{8DDC18E1-B3DF-44D1-B589-F31BB1592421}" type="parTrans" cxnId="{FA93A31F-6714-4CA7-917E-47D353F4E0A7}">
      <dgm:prSet/>
      <dgm:spPr/>
      <dgm:t>
        <a:bodyPr/>
        <a:lstStyle/>
        <a:p>
          <a:endParaRPr lang="en-US">
            <a:solidFill>
              <a:schemeClr val="tx1"/>
            </a:solidFill>
            <a:latin typeface="+mn-lt"/>
          </a:endParaRPr>
        </a:p>
      </dgm:t>
    </dgm:pt>
    <dgm:pt modelId="{874C521D-5B22-4483-9674-527B3F5964B6}">
      <dgm:prSet custT="1"/>
      <dgm:spPr>
        <a:scene3d>
          <a:camera prst="orthographicFront">
            <a:rot lat="0" lon="0" rev="0"/>
          </a:camera>
          <a:lightRig rig="contrasting" dir="t">
            <a:rot lat="0" lon="0" rev="1200000"/>
          </a:lightRig>
        </a:scene3d>
      </dgm:spPr>
      <dgm:t>
        <a:bodyPr/>
        <a:lstStyle/>
        <a:p>
          <a:r>
            <a:rPr lang="en-US" sz="1400" dirty="0"/>
            <a:t>Parents Satisfaction survey</a:t>
          </a:r>
        </a:p>
      </dgm:t>
    </dgm:pt>
    <dgm:pt modelId="{B14ABA3B-0199-45AF-A349-37FD10D678E4}" type="sibTrans" cxnId="{CF6C4559-4C3D-48A0-B841-01FF1C957093}">
      <dgm:prSet/>
      <dgm:spPr/>
      <dgm:t>
        <a:bodyPr/>
        <a:lstStyle/>
        <a:p>
          <a:endParaRPr lang="en-US">
            <a:solidFill>
              <a:schemeClr val="tx1"/>
            </a:solidFill>
            <a:latin typeface="+mn-lt"/>
          </a:endParaRPr>
        </a:p>
      </dgm:t>
    </dgm:pt>
    <dgm:pt modelId="{A2545C1D-B8FE-4E9C-A373-2C63942E0E8B}" type="parTrans" cxnId="{CF6C4559-4C3D-48A0-B841-01FF1C957093}">
      <dgm:prSet/>
      <dgm:spPr/>
      <dgm:t>
        <a:bodyPr/>
        <a:lstStyle/>
        <a:p>
          <a:endParaRPr lang="en-US">
            <a:solidFill>
              <a:schemeClr val="tx1"/>
            </a:solidFill>
            <a:latin typeface="+mn-lt"/>
          </a:endParaRPr>
        </a:p>
      </dgm:t>
    </dgm:pt>
    <dgm:pt modelId="{5DA12360-C636-4174-ADDE-8E521EC017DE}">
      <dgm:prSet phldrT="[Text]" custT="1"/>
      <dgm:spPr>
        <a:scene3d>
          <a:camera prst="orthographicFront">
            <a:rot lat="0" lon="0" rev="0"/>
          </a:camera>
          <a:lightRig rig="contrasting" dir="t">
            <a:rot lat="0" lon="0" rev="1200000"/>
          </a:lightRig>
        </a:scene3d>
      </dgm:spPr>
      <dgm:t>
        <a:bodyPr/>
        <a:lstStyle/>
        <a:p>
          <a:pPr marL="0" algn="l">
            <a:lnSpc>
              <a:spcPct val="100000"/>
            </a:lnSpc>
            <a:spcAft>
              <a:spcPts val="0"/>
            </a:spcAft>
          </a:pPr>
          <a:r>
            <a:rPr kumimoji="1" lang="en-US" sz="1600" b="0" kern="1200" dirty="0">
              <a:solidFill>
                <a:schemeClr val="tx1"/>
              </a:solidFill>
              <a:latin typeface="+mn-lt"/>
              <a:ea typeface="+mn-ea"/>
              <a:cs typeface="+mn-cs"/>
            </a:rPr>
            <a:t>With parents active involvement</a:t>
          </a:r>
        </a:p>
      </dgm:t>
    </dgm:pt>
    <dgm:pt modelId="{5713F72B-3D69-4BCC-BD6C-C616098F2C22}" type="sibTrans" cxnId="{5B35B10D-73ED-4E1C-8B78-953113317D3E}">
      <dgm:prSet/>
      <dgm:spPr/>
      <dgm:t>
        <a:bodyPr/>
        <a:lstStyle/>
        <a:p>
          <a:endParaRPr lang="en-US">
            <a:solidFill>
              <a:schemeClr val="tx1"/>
            </a:solidFill>
            <a:latin typeface="+mn-lt"/>
          </a:endParaRPr>
        </a:p>
      </dgm:t>
    </dgm:pt>
    <dgm:pt modelId="{EBA79B00-A508-44F7-A848-594B0B11EF90}" type="parTrans" cxnId="{5B35B10D-73ED-4E1C-8B78-953113317D3E}">
      <dgm:prSet/>
      <dgm:spPr/>
      <dgm:t>
        <a:bodyPr/>
        <a:lstStyle/>
        <a:p>
          <a:endParaRPr lang="en-US">
            <a:solidFill>
              <a:schemeClr val="tx1"/>
            </a:solidFill>
            <a:latin typeface="+mn-lt"/>
          </a:endParaRPr>
        </a:p>
      </dgm:t>
    </dgm:pt>
    <dgm:pt modelId="{CAC97FAB-04EC-4C1F-A81D-7B03308B6322}">
      <dgm:prSet phldrT="[Text]" custT="1"/>
      <dgm:spPr>
        <a:scene3d>
          <a:camera prst="orthographicFront">
            <a:rot lat="0" lon="0" rev="0"/>
          </a:camera>
          <a:lightRig rig="contrasting" dir="t">
            <a:rot lat="0" lon="0" rev="1200000"/>
          </a:lightRig>
        </a:scene3d>
      </dgm:spPr>
      <dgm:t>
        <a:bodyPr/>
        <a:lstStyle/>
        <a:p>
          <a:pPr marL="0" algn="l">
            <a:lnSpc>
              <a:spcPct val="100000"/>
            </a:lnSpc>
            <a:spcAft>
              <a:spcPts val="0"/>
            </a:spcAft>
          </a:pPr>
          <a:r>
            <a:rPr kumimoji="1" lang="en-US" sz="1600" b="0" strike="noStrike" kern="1200" dirty="0">
              <a:solidFill>
                <a:schemeClr val="tx1"/>
              </a:solidFill>
              <a:latin typeface="+mn-lt"/>
              <a:ea typeface="+mn-ea"/>
              <a:cs typeface="+mn-cs"/>
            </a:rPr>
            <a:t>In </a:t>
          </a:r>
          <a:r>
            <a:rPr kumimoji="1" lang="en-US" sz="1600" b="0" kern="1200" dirty="0">
              <a:solidFill>
                <a:schemeClr val="tx1"/>
              </a:solidFill>
              <a:latin typeface="+mn-lt"/>
              <a:ea typeface="+mn-ea"/>
              <a:cs typeface="+mn-cs"/>
            </a:rPr>
            <a:t>child’s natural environment</a:t>
          </a:r>
        </a:p>
      </dgm:t>
    </dgm:pt>
    <dgm:pt modelId="{5465B9BE-299A-4FA0-8647-6BE97EB009B0}" type="sibTrans" cxnId="{10CDD6AA-5725-43DA-9D4D-EF09905B9233}">
      <dgm:prSet/>
      <dgm:spPr/>
      <dgm:t>
        <a:bodyPr/>
        <a:lstStyle/>
        <a:p>
          <a:endParaRPr lang="en-US">
            <a:solidFill>
              <a:schemeClr val="tx1"/>
            </a:solidFill>
            <a:latin typeface="+mn-lt"/>
          </a:endParaRPr>
        </a:p>
      </dgm:t>
    </dgm:pt>
    <dgm:pt modelId="{ADF4457C-35B4-4A91-9FC3-57C03AA7A308}" type="parTrans" cxnId="{10CDD6AA-5725-43DA-9D4D-EF09905B9233}">
      <dgm:prSet/>
      <dgm:spPr/>
      <dgm:t>
        <a:bodyPr/>
        <a:lstStyle/>
        <a:p>
          <a:endParaRPr lang="en-US">
            <a:solidFill>
              <a:schemeClr val="tx1"/>
            </a:solidFill>
            <a:latin typeface="+mn-lt"/>
          </a:endParaRPr>
        </a:p>
      </dgm:t>
    </dgm:pt>
    <dgm:pt modelId="{1D90B1C5-2696-4AC5-9A9A-CEBF055DEFD5}">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en-US" sz="1800" b="1" kern="1200" dirty="0">
            <a:solidFill>
              <a:schemeClr val="tx1"/>
            </a:solidFill>
            <a:latin typeface="+mn-lt"/>
            <a:ea typeface="+mn-ea"/>
            <a:cs typeface="+mn-cs"/>
          </a:endParaRPr>
        </a:p>
      </dgm:t>
    </dgm:pt>
    <dgm:pt modelId="{43B4D39C-F707-4C60-927E-55E3AC79283F}" type="parTrans" cxnId="{DA417A99-78B1-4364-96D5-AC209475801E}">
      <dgm:prSet/>
      <dgm:spPr/>
      <dgm:t>
        <a:bodyPr/>
        <a:lstStyle/>
        <a:p>
          <a:endParaRPr lang="en-US">
            <a:solidFill>
              <a:schemeClr val="tx1"/>
            </a:solidFill>
            <a:latin typeface="+mn-lt"/>
          </a:endParaRPr>
        </a:p>
      </dgm:t>
    </dgm:pt>
    <dgm:pt modelId="{001E0230-3D6E-4D02-B9DB-EB92B7C651CB}" type="sibTrans" cxnId="{DA417A99-78B1-4364-96D5-AC209475801E}">
      <dgm:prSet/>
      <dgm:spPr/>
      <dgm:t>
        <a:bodyPr/>
        <a:lstStyle/>
        <a:p>
          <a:endParaRPr lang="en-US">
            <a:solidFill>
              <a:schemeClr val="tx1"/>
            </a:solidFill>
            <a:latin typeface="+mn-lt"/>
          </a:endParaRPr>
        </a:p>
      </dgm:t>
    </dgm:pt>
    <dgm:pt modelId="{023715E5-E8A9-4B73-89E7-FB07A0E7A9A6}">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en-US" sz="1800" b="1" kern="1200" dirty="0">
            <a:solidFill>
              <a:schemeClr val="tx1"/>
            </a:solidFill>
            <a:latin typeface="+mn-lt"/>
            <a:ea typeface="+mn-ea"/>
            <a:cs typeface="+mn-cs"/>
          </a:endParaRPr>
        </a:p>
      </dgm:t>
    </dgm:pt>
    <dgm:pt modelId="{B21BCECF-72BE-4EB6-A4CD-3D59CF2F408F}" type="parTrans" cxnId="{DCD79222-CF98-48E1-86E1-A9C0611B0646}">
      <dgm:prSet/>
      <dgm:spPr/>
      <dgm:t>
        <a:bodyPr/>
        <a:lstStyle/>
        <a:p>
          <a:endParaRPr lang="en-US">
            <a:solidFill>
              <a:schemeClr val="tx1"/>
            </a:solidFill>
            <a:latin typeface="+mn-lt"/>
          </a:endParaRPr>
        </a:p>
      </dgm:t>
    </dgm:pt>
    <dgm:pt modelId="{73E2CEF3-78FA-4E66-B5B5-16E46326BC8B}" type="sibTrans" cxnId="{DCD79222-CF98-48E1-86E1-A9C0611B0646}">
      <dgm:prSet/>
      <dgm:spPr/>
      <dgm:t>
        <a:bodyPr/>
        <a:lstStyle/>
        <a:p>
          <a:endParaRPr lang="en-US">
            <a:solidFill>
              <a:schemeClr val="tx1"/>
            </a:solidFill>
            <a:latin typeface="+mn-lt"/>
          </a:endParaRPr>
        </a:p>
      </dgm:t>
    </dgm:pt>
    <dgm:pt modelId="{998BDEBE-26F7-4341-8E89-08CED8887893}">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en-US" sz="1800" b="1" kern="1200" dirty="0">
            <a:solidFill>
              <a:schemeClr val="tx1"/>
            </a:solidFill>
            <a:latin typeface="+mn-lt"/>
            <a:ea typeface="+mn-ea"/>
            <a:cs typeface="+mn-cs"/>
          </a:endParaRPr>
        </a:p>
      </dgm:t>
    </dgm:pt>
    <dgm:pt modelId="{505B798C-B732-46C1-A83A-C748960867C0}" type="parTrans" cxnId="{FC2815FC-E60D-4BB3-8D11-F8A0E1798F42}">
      <dgm:prSet/>
      <dgm:spPr/>
      <dgm:t>
        <a:bodyPr/>
        <a:lstStyle/>
        <a:p>
          <a:endParaRPr lang="en-US">
            <a:solidFill>
              <a:schemeClr val="tx1"/>
            </a:solidFill>
            <a:latin typeface="+mn-lt"/>
          </a:endParaRPr>
        </a:p>
      </dgm:t>
    </dgm:pt>
    <dgm:pt modelId="{C64EADF1-E42C-424C-B8F0-DABE8B70E5E2}" type="sibTrans" cxnId="{FC2815FC-E60D-4BB3-8D11-F8A0E1798F42}">
      <dgm:prSet/>
      <dgm:spPr/>
      <dgm:t>
        <a:bodyPr/>
        <a:lstStyle/>
        <a:p>
          <a:endParaRPr lang="en-US">
            <a:solidFill>
              <a:schemeClr val="tx1"/>
            </a:solidFill>
            <a:latin typeface="+mn-lt"/>
          </a:endParaRPr>
        </a:p>
      </dgm:t>
    </dgm:pt>
    <dgm:pt modelId="{4388EF27-6397-4ED8-BA44-FF6AA3A8C232}">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kumimoji="1" lang="en-US" sz="1800" b="1" kern="1200" dirty="0">
            <a:solidFill>
              <a:schemeClr val="tx1"/>
            </a:solidFill>
            <a:latin typeface="+mn-lt"/>
            <a:ea typeface="+mn-ea"/>
            <a:cs typeface="+mn-cs"/>
          </a:endParaRPr>
        </a:p>
      </dgm:t>
    </dgm:pt>
    <dgm:pt modelId="{DF36C8D5-4DBB-421F-B770-120EB1B10973}" type="parTrans" cxnId="{376578F1-1334-4507-BCE4-C64CBB565935}">
      <dgm:prSet/>
      <dgm:spPr/>
      <dgm:t>
        <a:bodyPr/>
        <a:lstStyle/>
        <a:p>
          <a:endParaRPr lang="en-US">
            <a:solidFill>
              <a:schemeClr val="tx1"/>
            </a:solidFill>
            <a:latin typeface="+mn-lt"/>
          </a:endParaRPr>
        </a:p>
      </dgm:t>
    </dgm:pt>
    <dgm:pt modelId="{9900DBF9-E99A-47A3-9F63-60953823CCE2}" type="sibTrans" cxnId="{376578F1-1334-4507-BCE4-C64CBB565935}">
      <dgm:prSet/>
      <dgm:spPr/>
      <dgm:t>
        <a:bodyPr/>
        <a:lstStyle/>
        <a:p>
          <a:endParaRPr lang="en-US">
            <a:solidFill>
              <a:schemeClr val="tx1"/>
            </a:solidFill>
            <a:latin typeface="+mn-lt"/>
          </a:endParaRPr>
        </a:p>
      </dgm:t>
    </dgm:pt>
    <dgm:pt modelId="{7457D8C7-BE13-4A73-9801-7DC293E0F60B}">
      <dgm:prSet phldrT="[Text]" custT="1"/>
      <dgm:spPr>
        <a:scene3d>
          <a:camera prst="orthographicFront">
            <a:rot lat="0" lon="0" rev="0"/>
          </a:camera>
          <a:lightRig rig="contrasting" dir="t">
            <a:rot lat="0" lon="0" rev="1200000"/>
          </a:lightRig>
        </a:scene3d>
      </dgm:spPr>
      <dgm:t>
        <a:bodyPr/>
        <a:lstStyle/>
        <a:p>
          <a:pPr marL="0" algn="l">
            <a:lnSpc>
              <a:spcPct val="100000"/>
            </a:lnSpc>
            <a:spcAft>
              <a:spcPts val="0"/>
            </a:spcAft>
          </a:pPr>
          <a:r>
            <a:rPr kumimoji="1" lang="en-US" sz="1600" b="0" kern="1200" dirty="0">
              <a:solidFill>
                <a:schemeClr val="tx1"/>
              </a:solidFill>
              <a:latin typeface="+mn-lt"/>
              <a:ea typeface="+mn-ea"/>
              <a:cs typeface="+mn-cs"/>
            </a:rPr>
            <a:t>Using of Evidence based methods  </a:t>
          </a:r>
        </a:p>
      </dgm:t>
    </dgm:pt>
    <dgm:pt modelId="{241EADB1-A574-4E21-BF77-83D98DB15575}" type="parTrans" cxnId="{18AEFB33-6817-46ED-9A17-CFB482824F76}">
      <dgm:prSet/>
      <dgm:spPr/>
      <dgm:t>
        <a:bodyPr/>
        <a:lstStyle/>
        <a:p>
          <a:endParaRPr lang="en-US">
            <a:solidFill>
              <a:schemeClr val="tx1"/>
            </a:solidFill>
            <a:latin typeface="+mn-lt"/>
          </a:endParaRPr>
        </a:p>
      </dgm:t>
    </dgm:pt>
    <dgm:pt modelId="{BE042CE7-644B-4DD2-A6A6-74948E084676}" type="sibTrans" cxnId="{18AEFB33-6817-46ED-9A17-CFB482824F76}">
      <dgm:prSet/>
      <dgm:spPr/>
      <dgm:t>
        <a:bodyPr/>
        <a:lstStyle/>
        <a:p>
          <a:endParaRPr lang="en-US">
            <a:solidFill>
              <a:schemeClr val="tx1"/>
            </a:solidFill>
            <a:latin typeface="+mn-lt"/>
          </a:endParaRPr>
        </a:p>
      </dgm:t>
    </dgm:pt>
    <dgm:pt modelId="{5CB0F005-97E9-4DEA-86D4-0687F7188847}">
      <dgm:prSet custT="1"/>
      <dgm:spPr>
        <a:scene3d>
          <a:camera prst="orthographicFront">
            <a:rot lat="0" lon="0" rev="0"/>
          </a:camera>
          <a:lightRig rig="contrasting" dir="t">
            <a:rot lat="0" lon="0" rev="1200000"/>
          </a:lightRig>
        </a:scene3d>
      </dgm:spPr>
      <dgm:t>
        <a:bodyPr/>
        <a:lstStyle/>
        <a:p>
          <a:pPr>
            <a:lnSpc>
              <a:spcPct val="90000"/>
            </a:lnSpc>
          </a:pPr>
          <a:endParaRPr kumimoji="1" lang="en-US" sz="1600" b="0" kern="1200" dirty="0">
            <a:solidFill>
              <a:schemeClr val="tx1"/>
            </a:solidFill>
            <a:latin typeface="+mn-lt"/>
            <a:ea typeface="+mn-ea"/>
            <a:cs typeface="+mn-cs"/>
          </a:endParaRPr>
        </a:p>
      </dgm:t>
    </dgm:pt>
    <dgm:pt modelId="{DE5EC561-FD6F-45E6-AE01-6C3FBE847DC4}" type="parTrans" cxnId="{5AC1B556-FFD7-40C2-B5AB-837F658C2F0A}">
      <dgm:prSet/>
      <dgm:spPr/>
      <dgm:t>
        <a:bodyPr/>
        <a:lstStyle/>
        <a:p>
          <a:endParaRPr lang="en-US">
            <a:solidFill>
              <a:schemeClr val="tx1"/>
            </a:solidFill>
            <a:latin typeface="+mn-lt"/>
          </a:endParaRPr>
        </a:p>
      </dgm:t>
    </dgm:pt>
    <dgm:pt modelId="{F56242F1-4926-459E-A8CD-2C698FC1537D}" type="sibTrans" cxnId="{5AC1B556-FFD7-40C2-B5AB-837F658C2F0A}">
      <dgm:prSet/>
      <dgm:spPr/>
      <dgm:t>
        <a:bodyPr/>
        <a:lstStyle/>
        <a:p>
          <a:endParaRPr lang="en-US">
            <a:solidFill>
              <a:schemeClr val="tx1"/>
            </a:solidFill>
            <a:latin typeface="+mn-lt"/>
          </a:endParaRPr>
        </a:p>
      </dgm:t>
    </dgm:pt>
    <dgm:pt modelId="{5341FFB8-27E0-4938-B680-EA9B916B806F}">
      <dgm:prSet custT="1"/>
      <dgm:spPr>
        <a:scene3d>
          <a:camera prst="orthographicFront">
            <a:rot lat="0" lon="0" rev="0"/>
          </a:camera>
          <a:lightRig rig="contrasting" dir="t">
            <a:rot lat="0" lon="0" rev="1200000"/>
          </a:lightRig>
        </a:scene3d>
      </dgm:spPr>
      <dgm:t>
        <a:bodyPr/>
        <a:lstStyle/>
        <a:p>
          <a:pPr>
            <a:lnSpc>
              <a:spcPct val="100000"/>
            </a:lnSpc>
          </a:pPr>
          <a:endParaRPr kumimoji="1" lang="en-US" sz="1400" b="0" kern="1200" dirty="0">
            <a:solidFill>
              <a:schemeClr val="tx1"/>
            </a:solidFill>
            <a:latin typeface="+mn-lt"/>
            <a:ea typeface="+mn-ea"/>
            <a:cs typeface="+mn-cs"/>
          </a:endParaRPr>
        </a:p>
      </dgm:t>
    </dgm:pt>
    <dgm:pt modelId="{54800318-E2A5-4B9F-9EE1-C6D70005F7B6}" type="parTrans" cxnId="{EFC094E0-7403-4366-BD3C-2ECA732195CD}">
      <dgm:prSet/>
      <dgm:spPr/>
      <dgm:t>
        <a:bodyPr/>
        <a:lstStyle/>
        <a:p>
          <a:endParaRPr lang="en-US">
            <a:solidFill>
              <a:schemeClr val="tx1"/>
            </a:solidFill>
            <a:latin typeface="+mn-lt"/>
          </a:endParaRPr>
        </a:p>
      </dgm:t>
    </dgm:pt>
    <dgm:pt modelId="{EA23D3FA-C764-4B2F-ACF3-88C05C384C53}" type="sibTrans" cxnId="{EFC094E0-7403-4366-BD3C-2ECA732195CD}">
      <dgm:prSet/>
      <dgm:spPr/>
      <dgm:t>
        <a:bodyPr/>
        <a:lstStyle/>
        <a:p>
          <a:endParaRPr lang="en-US">
            <a:solidFill>
              <a:schemeClr val="tx1"/>
            </a:solidFill>
            <a:latin typeface="+mn-lt"/>
          </a:endParaRPr>
        </a:p>
      </dgm:t>
    </dgm:pt>
    <dgm:pt modelId="{8E257540-67FA-4656-AF59-36D2F10098D8}">
      <dgm:prSet custT="1"/>
      <dgm:spPr/>
      <dgm:t>
        <a:bodyPr/>
        <a:lstStyle/>
        <a:p>
          <a:r>
            <a:rPr lang="en-US" sz="1400" dirty="0"/>
            <a:t>Supervisors’ report</a:t>
          </a:r>
        </a:p>
      </dgm:t>
    </dgm:pt>
    <dgm:pt modelId="{7A4A127E-9D7D-4E21-AF63-C97110CDD0A2}" type="parTrans" cxnId="{45CA7505-8169-4170-B388-CF82F471F271}">
      <dgm:prSet/>
      <dgm:spPr/>
      <dgm:t>
        <a:bodyPr/>
        <a:lstStyle/>
        <a:p>
          <a:endParaRPr lang="en-US">
            <a:solidFill>
              <a:schemeClr val="tx1"/>
            </a:solidFill>
            <a:latin typeface="+mn-lt"/>
          </a:endParaRPr>
        </a:p>
      </dgm:t>
    </dgm:pt>
    <dgm:pt modelId="{12AE6DD1-0B16-428D-BFA7-D7FDBC07A1ED}" type="sibTrans" cxnId="{45CA7505-8169-4170-B388-CF82F471F271}">
      <dgm:prSet/>
      <dgm:spPr/>
      <dgm:t>
        <a:bodyPr/>
        <a:lstStyle/>
        <a:p>
          <a:endParaRPr lang="en-US">
            <a:solidFill>
              <a:schemeClr val="tx1"/>
            </a:solidFill>
            <a:latin typeface="+mn-lt"/>
          </a:endParaRPr>
        </a:p>
      </dgm:t>
    </dgm:pt>
    <dgm:pt modelId="{2AD8280F-80E5-48AB-AAE8-36029B80D2A1}">
      <dgm:prSet custT="1"/>
      <dgm:spPr/>
      <dgm:t>
        <a:bodyPr/>
        <a:lstStyle/>
        <a:p>
          <a:r>
            <a:rPr lang="en-US" sz="1400" dirty="0"/>
            <a:t>Specialists' Performance evaluation </a:t>
          </a:r>
        </a:p>
      </dgm:t>
    </dgm:pt>
    <dgm:pt modelId="{5590E35A-B457-4229-80C4-FDB81F018A32}" type="parTrans" cxnId="{FC566BE3-F5C4-4FF0-9D08-636C5558A3F7}">
      <dgm:prSet/>
      <dgm:spPr/>
      <dgm:t>
        <a:bodyPr/>
        <a:lstStyle/>
        <a:p>
          <a:endParaRPr lang="en-US">
            <a:solidFill>
              <a:schemeClr val="tx1"/>
            </a:solidFill>
            <a:latin typeface="+mn-lt"/>
          </a:endParaRPr>
        </a:p>
      </dgm:t>
    </dgm:pt>
    <dgm:pt modelId="{C6ED02A8-B5FA-423F-A613-4FB89F4471CA}" type="sibTrans" cxnId="{FC566BE3-F5C4-4FF0-9D08-636C5558A3F7}">
      <dgm:prSet/>
      <dgm:spPr/>
      <dgm:t>
        <a:bodyPr/>
        <a:lstStyle/>
        <a:p>
          <a:endParaRPr lang="en-US">
            <a:solidFill>
              <a:schemeClr val="tx1"/>
            </a:solidFill>
            <a:latin typeface="+mn-lt"/>
          </a:endParaRPr>
        </a:p>
      </dgm:t>
    </dgm:pt>
    <dgm:pt modelId="{EEFE9EA7-FEDF-489A-AAC9-11C7F9662C67}">
      <dgm:prSet custT="1"/>
      <dgm:spPr/>
      <dgm:t>
        <a:bodyPr/>
        <a:lstStyle/>
        <a:p>
          <a:r>
            <a:rPr lang="en-US" sz="1400" dirty="0"/>
            <a:t>Assessment of program administration</a:t>
          </a:r>
        </a:p>
      </dgm:t>
    </dgm:pt>
    <dgm:pt modelId="{ADC32400-8A10-43AF-A183-E5315A4EB461}" type="parTrans" cxnId="{149114E0-7B2F-407C-B53D-D692B1DE4712}">
      <dgm:prSet/>
      <dgm:spPr/>
      <dgm:t>
        <a:bodyPr/>
        <a:lstStyle/>
        <a:p>
          <a:endParaRPr lang="en-US">
            <a:solidFill>
              <a:schemeClr val="tx1"/>
            </a:solidFill>
            <a:latin typeface="+mn-lt"/>
          </a:endParaRPr>
        </a:p>
      </dgm:t>
    </dgm:pt>
    <dgm:pt modelId="{B094299D-C4A4-4D7C-933E-07933643674D}" type="sibTrans" cxnId="{149114E0-7B2F-407C-B53D-D692B1DE4712}">
      <dgm:prSet/>
      <dgm:spPr/>
      <dgm:t>
        <a:bodyPr/>
        <a:lstStyle/>
        <a:p>
          <a:endParaRPr lang="en-US">
            <a:solidFill>
              <a:schemeClr val="tx1"/>
            </a:solidFill>
            <a:latin typeface="+mn-lt"/>
          </a:endParaRPr>
        </a:p>
      </dgm:t>
    </dgm:pt>
    <dgm:pt modelId="{B5CE8B28-0866-7B44-A539-4F7E5D21A8F9}">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600" b="0" kern="1200" dirty="0">
              <a:solidFill>
                <a:schemeClr val="tx1"/>
              </a:solidFill>
              <a:latin typeface="+mn-lt"/>
              <a:ea typeface="+mn-ea"/>
              <a:cs typeface="+mn-cs"/>
            </a:rPr>
            <a:t>Reassessment of child development</a:t>
          </a:r>
        </a:p>
      </dgm:t>
    </dgm:pt>
    <dgm:pt modelId="{42EB970C-1B91-144D-A131-FE6473DF9E56}" type="parTrans" cxnId="{5DFAAFEF-1BAC-FA45-AA30-F26A703DA801}">
      <dgm:prSet/>
      <dgm:spPr/>
      <dgm:t>
        <a:bodyPr/>
        <a:lstStyle/>
        <a:p>
          <a:endParaRPr lang="en-GB"/>
        </a:p>
      </dgm:t>
    </dgm:pt>
    <dgm:pt modelId="{14260B53-B1B2-154F-AEE2-F98FEC8A4096}" type="sibTrans" cxnId="{5DFAAFEF-1BAC-FA45-AA30-F26A703DA801}">
      <dgm:prSet/>
      <dgm:spPr/>
      <dgm:t>
        <a:bodyPr/>
        <a:lstStyle/>
        <a:p>
          <a:endParaRPr lang="en-GB"/>
        </a:p>
      </dgm:t>
    </dgm:pt>
    <dgm:pt modelId="{F52A9D07-A1E4-DF48-8996-339575B03535}">
      <dgm:prSet phldrT="[Text]" custT="1"/>
      <dgm:spPr>
        <a:ln>
          <a:solidFill>
            <a:schemeClr val="accent1"/>
          </a:solidFill>
        </a:ln>
        <a:scene3d>
          <a:camera prst="orthographicFront">
            <a:rot lat="0" lon="0" rev="0"/>
          </a:camera>
          <a:lightRig rig="contrasting" dir="t">
            <a:rot lat="0" lon="0" rev="1200000"/>
          </a:lightRig>
        </a:scene3d>
      </dgm:spPr>
      <dgm:t>
        <a:bodyPr/>
        <a:lstStyle/>
        <a:p>
          <a:pPr algn="l" rtl="0" fontAlgn="base">
            <a:spcBef>
              <a:spcPct val="0"/>
            </a:spcBef>
            <a:spcAft>
              <a:spcPct val="0"/>
            </a:spcAft>
            <a:buFont typeface="Arial" panose="020B0604020202020204" pitchFamily="34" charset="0"/>
            <a:buChar char="•"/>
            <a:defRPr/>
          </a:pPr>
          <a:r>
            <a:rPr kumimoji="1" lang="en-US" sz="1600" b="0" kern="1200" dirty="0">
              <a:solidFill>
                <a:schemeClr val="tx1"/>
              </a:solidFill>
              <a:latin typeface="+mn-lt"/>
              <a:ea typeface="+mn-ea"/>
              <a:cs typeface="+mn-cs"/>
            </a:rPr>
            <a:t>Evaluation by         Inter/ transdisciplinary team</a:t>
          </a:r>
        </a:p>
      </dgm:t>
    </dgm:pt>
    <dgm:pt modelId="{6D6E181E-A50E-844A-855D-EB0A52DC214F}" type="parTrans" cxnId="{A2C18163-9738-6B41-856A-F7E71F5DAC50}">
      <dgm:prSet/>
      <dgm:spPr/>
      <dgm:t>
        <a:bodyPr/>
        <a:lstStyle/>
        <a:p>
          <a:endParaRPr lang="en-GB"/>
        </a:p>
      </dgm:t>
    </dgm:pt>
    <dgm:pt modelId="{E682A212-3968-7844-AA7F-6282F59FEA91}" type="sibTrans" cxnId="{A2C18163-9738-6B41-856A-F7E71F5DAC50}">
      <dgm:prSet/>
      <dgm:spPr/>
      <dgm:t>
        <a:bodyPr/>
        <a:lstStyle/>
        <a:p>
          <a:endParaRPr lang="en-GB"/>
        </a:p>
      </dgm:t>
    </dgm:pt>
    <dgm:pt modelId="{F6788DAC-9E6F-EE44-9DD1-05C1C7C58BAD}">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600" b="0" dirty="0">
              <a:solidFill>
                <a:schemeClr val="tx1"/>
              </a:solidFill>
              <a:latin typeface="+mn-lt"/>
              <a:ea typeface="+mn-ea"/>
              <a:cs typeface="+mn-cs"/>
            </a:rPr>
            <a:t>Reassessment of Family progress</a:t>
          </a:r>
          <a:endParaRPr kumimoji="1" lang="en-US" sz="1600" b="0" kern="1200" dirty="0">
            <a:solidFill>
              <a:schemeClr val="tx1"/>
            </a:solidFill>
            <a:latin typeface="+mn-lt"/>
            <a:ea typeface="+mn-ea"/>
            <a:cs typeface="+mn-cs"/>
          </a:endParaRPr>
        </a:p>
      </dgm:t>
    </dgm:pt>
    <dgm:pt modelId="{EAEF9823-71AC-1D4B-AB19-096CA9ECE5D9}" type="parTrans" cxnId="{D07F5B3B-0570-0643-9698-A7A80D0E8184}">
      <dgm:prSet/>
      <dgm:spPr/>
      <dgm:t>
        <a:bodyPr/>
        <a:lstStyle/>
        <a:p>
          <a:endParaRPr lang="en-GB"/>
        </a:p>
      </dgm:t>
    </dgm:pt>
    <dgm:pt modelId="{41465D17-7E5E-5A49-B044-E45F7C79FC6C}" type="sibTrans" cxnId="{D07F5B3B-0570-0643-9698-A7A80D0E8184}">
      <dgm:prSet/>
      <dgm:spPr/>
      <dgm:t>
        <a:bodyPr/>
        <a:lstStyle/>
        <a:p>
          <a:endParaRPr lang="en-GB"/>
        </a:p>
      </dgm:t>
    </dgm:pt>
    <dgm:pt modelId="{2A41207C-E805-0549-8314-41AFDF5C930C}">
      <dgm:prSet phldrT="[Text]" custT="1"/>
      <dgm:spPr>
        <a:scene3d>
          <a:camera prst="orthographicFront">
            <a:rot lat="0" lon="0" rev="0"/>
          </a:camera>
          <a:lightRig rig="contrasting" dir="t">
            <a:rot lat="0" lon="0" rev="1200000"/>
          </a:lightRig>
        </a:scene3d>
      </dgm:spPr>
      <dgm:t>
        <a:bodyPr/>
        <a:lstStyle/>
        <a:p>
          <a:pPr marL="0" marR="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600" b="0" dirty="0">
              <a:solidFill>
                <a:schemeClr val="tx1"/>
              </a:solidFill>
              <a:latin typeface="+mn-lt"/>
              <a:ea typeface="+mn-ea"/>
              <a:cs typeface="+mn-cs"/>
            </a:rPr>
            <a:t>Setting new goals </a:t>
          </a:r>
          <a:r>
            <a:rPr kumimoji="1" lang="en-US" sz="1800" b="0" kern="1200" dirty="0">
              <a:solidFill>
                <a:schemeClr val="tx1"/>
              </a:solidFill>
              <a:latin typeface="+mn-lt"/>
              <a:ea typeface="+mn-ea"/>
              <a:cs typeface="+mn-cs"/>
            </a:rPr>
            <a:t> </a:t>
          </a:r>
          <a:endParaRPr kumimoji="1" lang="en-US" sz="1600" b="0" kern="1200" dirty="0">
            <a:solidFill>
              <a:schemeClr val="tx1"/>
            </a:solidFill>
            <a:latin typeface="+mn-lt"/>
            <a:ea typeface="+mn-ea"/>
            <a:cs typeface="+mn-cs"/>
          </a:endParaRPr>
        </a:p>
      </dgm:t>
    </dgm:pt>
    <dgm:pt modelId="{00951F4A-DE36-1E45-B63B-6C346E4552AE}" type="parTrans" cxnId="{6EA02882-99D4-B54B-A5BB-576EE3508FE7}">
      <dgm:prSet/>
      <dgm:spPr/>
      <dgm:t>
        <a:bodyPr/>
        <a:lstStyle/>
        <a:p>
          <a:endParaRPr lang="en-GB"/>
        </a:p>
      </dgm:t>
    </dgm:pt>
    <dgm:pt modelId="{7FBD6744-239A-0548-A94E-080F0876EEBC}" type="sibTrans" cxnId="{6EA02882-99D4-B54B-A5BB-576EE3508FE7}">
      <dgm:prSet/>
      <dgm:spPr/>
      <dgm:t>
        <a:bodyPr/>
        <a:lstStyle/>
        <a:p>
          <a:endParaRPr lang="en-GB"/>
        </a:p>
      </dgm:t>
    </dgm:pt>
    <dgm:pt modelId="{76EAB71E-B1EB-44B9-9CA8-F6CE65191A71}" type="pres">
      <dgm:prSet presAssocID="{CB796A9F-06C1-4C5F-AA2E-C6CF323AA8C4}" presName="Name0" presStyleCnt="0">
        <dgm:presLayoutVars>
          <dgm:dir/>
          <dgm:animLvl val="lvl"/>
          <dgm:resizeHandles val="exact"/>
        </dgm:presLayoutVars>
      </dgm:prSet>
      <dgm:spPr/>
    </dgm:pt>
    <dgm:pt modelId="{142E385E-7CD1-4EB5-89C7-298AB4642A6E}" type="pres">
      <dgm:prSet presAssocID="{CB796A9F-06C1-4C5F-AA2E-C6CF323AA8C4}" presName="tSp" presStyleCnt="0"/>
      <dgm:spPr/>
    </dgm:pt>
    <dgm:pt modelId="{61A1AFC5-FEBA-4C24-B183-82E1DAA81530}" type="pres">
      <dgm:prSet presAssocID="{CB796A9F-06C1-4C5F-AA2E-C6CF323AA8C4}" presName="bSp" presStyleCnt="0"/>
      <dgm:spPr/>
    </dgm:pt>
    <dgm:pt modelId="{0AFA5876-C13A-45B8-9D82-2673B5C3E939}" type="pres">
      <dgm:prSet presAssocID="{CB796A9F-06C1-4C5F-AA2E-C6CF323AA8C4}" presName="process" presStyleCnt="0"/>
      <dgm:spPr/>
    </dgm:pt>
    <dgm:pt modelId="{2D41C05B-670A-4254-A0D2-3F8677643599}" type="pres">
      <dgm:prSet presAssocID="{C47CFE5B-CA54-42E8-8461-4F8FC2799D41}" presName="composite1" presStyleCnt="0"/>
      <dgm:spPr/>
    </dgm:pt>
    <dgm:pt modelId="{69351F6D-62F2-44D2-802D-C7832FD04C69}" type="pres">
      <dgm:prSet presAssocID="{C47CFE5B-CA54-42E8-8461-4F8FC2799D41}" presName="dummyNode1" presStyleLbl="node1" presStyleIdx="0" presStyleCnt="4"/>
      <dgm:spPr/>
    </dgm:pt>
    <dgm:pt modelId="{9BAE86DF-E962-4B30-A5A0-2C3FE740C8F6}" type="pres">
      <dgm:prSet presAssocID="{C47CFE5B-CA54-42E8-8461-4F8FC2799D41}" presName="childNode1" presStyleLbl="bgAcc1" presStyleIdx="0" presStyleCnt="4" custScaleX="169137" custScaleY="146306" custLinFactNeighborX="-6772" custLinFactNeighborY="193">
        <dgm:presLayoutVars>
          <dgm:bulletEnabled val="1"/>
        </dgm:presLayoutVars>
      </dgm:prSet>
      <dgm:spPr/>
    </dgm:pt>
    <dgm:pt modelId="{0CE0AD0C-5E73-4747-B0C4-68F79A588182}" type="pres">
      <dgm:prSet presAssocID="{C47CFE5B-CA54-42E8-8461-4F8FC2799D41}" presName="childNode1tx" presStyleLbl="bgAcc1" presStyleIdx="0" presStyleCnt="4">
        <dgm:presLayoutVars>
          <dgm:bulletEnabled val="1"/>
        </dgm:presLayoutVars>
      </dgm:prSet>
      <dgm:spPr/>
    </dgm:pt>
    <dgm:pt modelId="{EF4B9AB5-38E7-41A6-99CC-519CC5083172}" type="pres">
      <dgm:prSet presAssocID="{C47CFE5B-CA54-42E8-8461-4F8FC2799D41}" presName="parentNode1" presStyleLbl="node1" presStyleIdx="0" presStyleCnt="4" custScaleX="131174" custScaleY="138016" custLinFactY="3515" custLinFactNeighborX="36927" custLinFactNeighborY="100000">
        <dgm:presLayoutVars>
          <dgm:chMax val="1"/>
          <dgm:bulletEnabled val="1"/>
        </dgm:presLayoutVars>
      </dgm:prSet>
      <dgm:spPr/>
    </dgm:pt>
    <dgm:pt modelId="{50CF8BEB-C7F1-49CA-A8A9-010FE79B7F96}" type="pres">
      <dgm:prSet presAssocID="{C47CFE5B-CA54-42E8-8461-4F8FC2799D41}" presName="connSite1" presStyleCnt="0"/>
      <dgm:spPr/>
    </dgm:pt>
    <dgm:pt modelId="{C50B4D02-A606-469B-A2F7-285A111C7F14}" type="pres">
      <dgm:prSet presAssocID="{E8190DCA-E548-4E8E-AEE6-6FF5CC335734}" presName="Name9" presStyleLbl="sibTrans2D1" presStyleIdx="0" presStyleCnt="3" custScaleX="156156" custLinFactNeighborX="3016" custLinFactNeighborY="773"/>
      <dgm:spPr/>
    </dgm:pt>
    <dgm:pt modelId="{3E1797B8-E773-4FAA-86E7-AFA5563FBEDF}" type="pres">
      <dgm:prSet presAssocID="{AACF5DDA-A634-4D93-90E2-3A5C0BB79D53}" presName="composite2" presStyleCnt="0"/>
      <dgm:spPr/>
    </dgm:pt>
    <dgm:pt modelId="{8D678DB6-2B1E-4F62-81F5-F276C165DFE7}" type="pres">
      <dgm:prSet presAssocID="{AACF5DDA-A634-4D93-90E2-3A5C0BB79D53}" presName="dummyNode2" presStyleLbl="node1" presStyleIdx="0" presStyleCnt="4"/>
      <dgm:spPr/>
    </dgm:pt>
    <dgm:pt modelId="{B0D1ABB5-E745-4717-82F6-B793637A0BD1}" type="pres">
      <dgm:prSet presAssocID="{AACF5DDA-A634-4D93-90E2-3A5C0BB79D53}" presName="childNode2" presStyleLbl="bgAcc1" presStyleIdx="1" presStyleCnt="4" custScaleX="224187" custScaleY="169899" custLinFactNeighborX="866" custLinFactNeighborY="-23703">
        <dgm:presLayoutVars>
          <dgm:bulletEnabled val="1"/>
        </dgm:presLayoutVars>
      </dgm:prSet>
      <dgm:spPr/>
    </dgm:pt>
    <dgm:pt modelId="{0F3FEC59-872B-4294-905B-B6B0FD7F7BFA}" type="pres">
      <dgm:prSet presAssocID="{AACF5DDA-A634-4D93-90E2-3A5C0BB79D53}" presName="childNode2tx" presStyleLbl="bgAcc1" presStyleIdx="1" presStyleCnt="4">
        <dgm:presLayoutVars>
          <dgm:bulletEnabled val="1"/>
        </dgm:presLayoutVars>
      </dgm:prSet>
      <dgm:spPr/>
    </dgm:pt>
    <dgm:pt modelId="{BECA1DE0-EAA7-495E-A96A-DC5B7F4EA7BE}" type="pres">
      <dgm:prSet presAssocID="{AACF5DDA-A634-4D93-90E2-3A5C0BB79D53}" presName="parentNode2" presStyleLbl="node1" presStyleIdx="1" presStyleCnt="4" custScaleX="133644" custScaleY="139173" custLinFactY="-46499" custLinFactNeighborX="-6513" custLinFactNeighborY="-100000">
        <dgm:presLayoutVars>
          <dgm:chMax val="0"/>
          <dgm:bulletEnabled val="1"/>
        </dgm:presLayoutVars>
      </dgm:prSet>
      <dgm:spPr/>
    </dgm:pt>
    <dgm:pt modelId="{C402BBCD-BCC4-40A6-A027-04E6C375FF49}" type="pres">
      <dgm:prSet presAssocID="{AACF5DDA-A634-4D93-90E2-3A5C0BB79D53}" presName="connSite2" presStyleCnt="0"/>
      <dgm:spPr/>
    </dgm:pt>
    <dgm:pt modelId="{EEEAFDCC-D9FF-4F71-94E0-83CC3E5E3420}" type="pres">
      <dgm:prSet presAssocID="{26FC7C92-FABB-4E93-8E47-8AB2661A2EF2}" presName="Name18" presStyleLbl="sibTrans2D1" presStyleIdx="1" presStyleCnt="3"/>
      <dgm:spPr/>
    </dgm:pt>
    <dgm:pt modelId="{976C1BFB-1120-4CEA-9CD9-E57344D41812}" type="pres">
      <dgm:prSet presAssocID="{DDFF8FDC-23A6-4D55-81F5-B8040DE2371D}" presName="composite1" presStyleCnt="0"/>
      <dgm:spPr/>
    </dgm:pt>
    <dgm:pt modelId="{744815CF-E6B9-4CE1-BDE5-B60365AC83C8}" type="pres">
      <dgm:prSet presAssocID="{DDFF8FDC-23A6-4D55-81F5-B8040DE2371D}" presName="dummyNode1" presStyleLbl="node1" presStyleIdx="1" presStyleCnt="4"/>
      <dgm:spPr/>
    </dgm:pt>
    <dgm:pt modelId="{D4A2239C-ADAC-4789-831D-BBFF481193FB}" type="pres">
      <dgm:prSet presAssocID="{DDFF8FDC-23A6-4D55-81F5-B8040DE2371D}" presName="childNode1" presStyleLbl="bgAcc1" presStyleIdx="2" presStyleCnt="4" custScaleX="177715" custScaleY="225145" custLinFactNeighborX="-1492" custLinFactNeighborY="-18539">
        <dgm:presLayoutVars>
          <dgm:bulletEnabled val="1"/>
        </dgm:presLayoutVars>
      </dgm:prSet>
      <dgm:spPr/>
    </dgm:pt>
    <dgm:pt modelId="{B841AB46-1643-4B2F-A1CF-DF05AD98027B}" type="pres">
      <dgm:prSet presAssocID="{DDFF8FDC-23A6-4D55-81F5-B8040DE2371D}" presName="childNode1tx" presStyleLbl="bgAcc1" presStyleIdx="2" presStyleCnt="4">
        <dgm:presLayoutVars>
          <dgm:bulletEnabled val="1"/>
        </dgm:presLayoutVars>
      </dgm:prSet>
      <dgm:spPr/>
    </dgm:pt>
    <dgm:pt modelId="{CBC490D1-B408-4EFA-B8D5-05D22018F513}" type="pres">
      <dgm:prSet presAssocID="{DDFF8FDC-23A6-4D55-81F5-B8040DE2371D}" presName="parentNode1" presStyleLbl="node1" presStyleIdx="2" presStyleCnt="4" custScaleX="147941" custScaleY="226338" custLinFactY="49641" custLinFactNeighborX="12592" custLinFactNeighborY="100000">
        <dgm:presLayoutVars>
          <dgm:chMax val="1"/>
          <dgm:bulletEnabled val="1"/>
        </dgm:presLayoutVars>
      </dgm:prSet>
      <dgm:spPr/>
    </dgm:pt>
    <dgm:pt modelId="{6AEF93DC-67AF-4F04-ACD7-64D9E809C12D}" type="pres">
      <dgm:prSet presAssocID="{DDFF8FDC-23A6-4D55-81F5-B8040DE2371D}" presName="connSite1" presStyleCnt="0"/>
      <dgm:spPr/>
    </dgm:pt>
    <dgm:pt modelId="{B1DFB938-FB2F-41B2-8923-A6836AABB302}" type="pres">
      <dgm:prSet presAssocID="{988112B0-0ED5-4844-AE55-CE9EBAA04260}" presName="Name9" presStyleLbl="sibTrans2D1" presStyleIdx="2" presStyleCnt="3" custLinFactNeighborX="-25309" custLinFactNeighborY="2074"/>
      <dgm:spPr/>
    </dgm:pt>
    <dgm:pt modelId="{34A28AED-3BC4-4EF3-9929-C2A4578B2925}" type="pres">
      <dgm:prSet presAssocID="{B442F4D1-5E91-4537-85DC-86EE87C35EB5}" presName="composite2" presStyleCnt="0"/>
      <dgm:spPr/>
    </dgm:pt>
    <dgm:pt modelId="{C96A9A40-B0C3-4787-A06C-5003AD0E0DB4}" type="pres">
      <dgm:prSet presAssocID="{B442F4D1-5E91-4537-85DC-86EE87C35EB5}" presName="dummyNode2" presStyleLbl="node1" presStyleIdx="2" presStyleCnt="4"/>
      <dgm:spPr/>
    </dgm:pt>
    <dgm:pt modelId="{11E539C3-6946-4F63-9B9A-A372A88709A6}" type="pres">
      <dgm:prSet presAssocID="{B442F4D1-5E91-4537-85DC-86EE87C35EB5}" presName="childNode2" presStyleLbl="bgAcc1" presStyleIdx="3" presStyleCnt="4" custScaleX="167366" custScaleY="196638">
        <dgm:presLayoutVars>
          <dgm:bulletEnabled val="1"/>
        </dgm:presLayoutVars>
      </dgm:prSet>
      <dgm:spPr/>
    </dgm:pt>
    <dgm:pt modelId="{FF60980C-51D7-44C9-BFD8-84D4580C3D60}" type="pres">
      <dgm:prSet presAssocID="{B442F4D1-5E91-4537-85DC-86EE87C35EB5}" presName="childNode2tx" presStyleLbl="bgAcc1" presStyleIdx="3" presStyleCnt="4">
        <dgm:presLayoutVars>
          <dgm:bulletEnabled val="1"/>
        </dgm:presLayoutVars>
      </dgm:prSet>
      <dgm:spPr/>
    </dgm:pt>
    <dgm:pt modelId="{60C2EB0B-1814-4C97-813C-E36664AD8123}" type="pres">
      <dgm:prSet presAssocID="{B442F4D1-5E91-4537-85DC-86EE87C35EB5}" presName="parentNode2" presStyleLbl="node1" presStyleIdx="3" presStyleCnt="4" custScaleX="182458" custScaleY="190326" custLinFactY="-9201" custLinFactNeighborX="655" custLinFactNeighborY="-100000">
        <dgm:presLayoutVars>
          <dgm:chMax val="0"/>
          <dgm:bulletEnabled val="1"/>
        </dgm:presLayoutVars>
      </dgm:prSet>
      <dgm:spPr/>
    </dgm:pt>
    <dgm:pt modelId="{F07463CA-72E6-434F-B154-50ED0036031D}" type="pres">
      <dgm:prSet presAssocID="{B442F4D1-5E91-4537-85DC-86EE87C35EB5}" presName="connSite2" presStyleCnt="0"/>
      <dgm:spPr/>
    </dgm:pt>
  </dgm:ptLst>
  <dgm:cxnLst>
    <dgm:cxn modelId="{D6A49C00-41C8-48A2-ADCE-E9C892B866FE}" type="presOf" srcId="{D052F5DD-C209-4F56-8AFE-153A8AF5E4D4}" destId="{D4A2239C-ADAC-4789-831D-BBFF481193FB}" srcOrd="0" destOrd="0" presId="urn:microsoft.com/office/officeart/2005/8/layout/hProcess4"/>
    <dgm:cxn modelId="{45CA7505-8169-4170-B388-CF82F471F271}" srcId="{B442F4D1-5E91-4537-85DC-86EE87C35EB5}" destId="{8E257540-67FA-4656-AF59-36D2F10098D8}" srcOrd="1" destOrd="0" parTransId="{7A4A127E-9D7D-4E21-AF63-C97110CDD0A2}" sibTransId="{12AE6DD1-0B16-428D-BFA7-D7FDBC07A1ED}"/>
    <dgm:cxn modelId="{C8B4610B-BEE9-48DF-9785-0481DD897554}" type="presOf" srcId="{5341FFB8-27E0-4938-B680-EA9B916B806F}" destId="{11E539C3-6946-4F63-9B9A-A372A88709A6}" srcOrd="0" destOrd="4" presId="urn:microsoft.com/office/officeart/2005/8/layout/hProcess4"/>
    <dgm:cxn modelId="{5B35B10D-73ED-4E1C-8B78-953113317D3E}" srcId="{AACF5DDA-A634-4D93-90E2-3A5C0BB79D53}" destId="{5DA12360-C636-4174-ADDE-8E521EC017DE}" srcOrd="1" destOrd="0" parTransId="{EBA79B00-A508-44F7-A848-594B0B11EF90}" sibTransId="{5713F72B-3D69-4BCC-BD6C-C616098F2C22}"/>
    <dgm:cxn modelId="{FA93A31F-6714-4CA7-917E-47D353F4E0A7}" srcId="{C47CFE5B-CA54-42E8-8461-4F8FC2799D41}" destId="{012162DB-A34A-442A-B526-42E9B2E7DCF1}" srcOrd="0" destOrd="0" parTransId="{8DDC18E1-B3DF-44D1-B589-F31BB1592421}" sibTransId="{0FBC2DAE-88DD-4602-B8A8-862AA4B58284}"/>
    <dgm:cxn modelId="{DCD79222-CF98-48E1-86E1-A9C0611B0646}" srcId="{DDFF8FDC-23A6-4D55-81F5-B8040DE2371D}" destId="{023715E5-E8A9-4B73-89E7-FB07A0E7A9A6}" srcOrd="6" destOrd="0" parTransId="{B21BCECF-72BE-4EB6-A4CD-3D59CF2F408F}" sibTransId="{73E2CEF3-78FA-4E66-B5B5-16E46326BC8B}"/>
    <dgm:cxn modelId="{B131F324-FEBD-4C5B-B9EC-4702F0B41710}" type="presOf" srcId="{4388EF27-6397-4ED8-BA44-FF6AA3A8C232}" destId="{B841AB46-1643-4B2F-A1CF-DF05AD98027B}" srcOrd="1" destOrd="4" presId="urn:microsoft.com/office/officeart/2005/8/layout/hProcess4"/>
    <dgm:cxn modelId="{E060AE25-392C-4932-ACB6-BA06A89C8058}" type="presOf" srcId="{5DA12360-C636-4174-ADDE-8E521EC017DE}" destId="{0F3FEC59-872B-4294-905B-B6B0FD7F7BFA}" srcOrd="1" destOrd="1" presId="urn:microsoft.com/office/officeart/2005/8/layout/hProcess4"/>
    <dgm:cxn modelId="{18AEFB33-6817-46ED-9A17-CFB482824F76}" srcId="{AACF5DDA-A634-4D93-90E2-3A5C0BB79D53}" destId="{7457D8C7-BE13-4A73-9801-7DC293E0F60B}" srcOrd="2" destOrd="0" parTransId="{241EADB1-A574-4E21-BF77-83D98DB15575}" sibTransId="{BE042CE7-644B-4DD2-A6A6-74948E084676}"/>
    <dgm:cxn modelId="{998F4B35-36E7-4B9E-8ACB-9797DC2C7DC7}" type="presOf" srcId="{D052F5DD-C209-4F56-8AFE-153A8AF5E4D4}" destId="{B841AB46-1643-4B2F-A1CF-DF05AD98027B}" srcOrd="1" destOrd="0" presId="urn:microsoft.com/office/officeart/2005/8/layout/hProcess4"/>
    <dgm:cxn modelId="{79C87637-7750-4C17-A72E-C0418E3492B1}" type="presOf" srcId="{AACF5DDA-A634-4D93-90E2-3A5C0BB79D53}" destId="{BECA1DE0-EAA7-495E-A96A-DC5B7F4EA7BE}" srcOrd="0" destOrd="0" presId="urn:microsoft.com/office/officeart/2005/8/layout/hProcess4"/>
    <dgm:cxn modelId="{D07F5B3B-0570-0643-9698-A7A80D0E8184}" srcId="{DDFF8FDC-23A6-4D55-81F5-B8040DE2371D}" destId="{F6788DAC-9E6F-EE44-9DD1-05C1C7C58BAD}" srcOrd="2" destOrd="0" parTransId="{EAEF9823-71AC-1D4B-AB19-096CA9ECE5D9}" sibTransId="{41465D17-7E5E-5A49-B044-E45F7C79FC6C}"/>
    <dgm:cxn modelId="{66DAD13B-3BBC-42AF-912A-1157FA56AD79}" type="presOf" srcId="{5DA12360-C636-4174-ADDE-8E521EC017DE}" destId="{B0D1ABB5-E745-4717-82F6-B793637A0BD1}" srcOrd="0" destOrd="1" presId="urn:microsoft.com/office/officeart/2005/8/layout/hProcess4"/>
    <dgm:cxn modelId="{5BF7913E-22BA-7F4B-BFBB-6CFEB78DEFD8}" type="presOf" srcId="{B5CE8B28-0866-7B44-A539-4F7E5D21A8F9}" destId="{B841AB46-1643-4B2F-A1CF-DF05AD98027B}" srcOrd="1" destOrd="1" presId="urn:microsoft.com/office/officeart/2005/8/layout/hProcess4"/>
    <dgm:cxn modelId="{8972D23F-DB01-4E30-91B0-A8ED87CA9789}" type="presOf" srcId="{26FC7C92-FABB-4E93-8E47-8AB2661A2EF2}" destId="{EEEAFDCC-D9FF-4F71-94E0-83CC3E5E3420}" srcOrd="0" destOrd="0" presId="urn:microsoft.com/office/officeart/2005/8/layout/hProcess4"/>
    <dgm:cxn modelId="{44121C40-9150-4D77-B2DC-A133D25FC20C}" type="presOf" srcId="{012162DB-A34A-442A-B526-42E9B2E7DCF1}" destId="{0CE0AD0C-5E73-4747-B0C4-68F79A588182}" srcOrd="1" destOrd="0" presId="urn:microsoft.com/office/officeart/2005/8/layout/hProcess4"/>
    <dgm:cxn modelId="{5CA91F43-700D-604D-BAE9-BE11ED027942}" type="presOf" srcId="{B5CE8B28-0866-7B44-A539-4F7E5D21A8F9}" destId="{D4A2239C-ADAC-4789-831D-BBFF481193FB}" srcOrd="0" destOrd="1" presId="urn:microsoft.com/office/officeart/2005/8/layout/hProcess4"/>
    <dgm:cxn modelId="{A2C18163-9738-6B41-856A-F7E71F5DAC50}" srcId="{C47CFE5B-CA54-42E8-8461-4F8FC2799D41}" destId="{F52A9D07-A1E4-DF48-8996-339575B03535}" srcOrd="1" destOrd="0" parTransId="{6D6E181E-A50E-844A-855D-EB0A52DC214F}" sibTransId="{E682A212-3968-7844-AA7F-6282F59FEA91}"/>
    <dgm:cxn modelId="{79315C65-8ACF-4C7B-849E-88099CC55160}" srcId="{CB796A9F-06C1-4C5F-AA2E-C6CF323AA8C4}" destId="{AACF5DDA-A634-4D93-90E2-3A5C0BB79D53}" srcOrd="1" destOrd="0" parTransId="{7706F8D9-5D9B-4100-9E08-0E5598B48B40}" sibTransId="{26FC7C92-FABB-4E93-8E47-8AB2661A2EF2}"/>
    <dgm:cxn modelId="{46400867-932A-634F-BADA-CBFF1F4D260C}" type="presOf" srcId="{2A41207C-E805-0549-8314-41AFDF5C930C}" destId="{D4A2239C-ADAC-4789-831D-BBFF481193FB}" srcOrd="0" destOrd="3" presId="urn:microsoft.com/office/officeart/2005/8/layout/hProcess4"/>
    <dgm:cxn modelId="{082A2367-B0CF-478F-AEAA-4FF28FE7A7BC}" type="presOf" srcId="{5341FFB8-27E0-4938-B680-EA9B916B806F}" destId="{FF60980C-51D7-44C9-BFD8-84D4580C3D60}" srcOrd="1" destOrd="4" presId="urn:microsoft.com/office/officeart/2005/8/layout/hProcess4"/>
    <dgm:cxn modelId="{CD315E67-67A0-4CC4-92E5-9AB336EA918C}" type="presOf" srcId="{7457D8C7-BE13-4A73-9801-7DC293E0F60B}" destId="{0F3FEC59-872B-4294-905B-B6B0FD7F7BFA}" srcOrd="1" destOrd="2" presId="urn:microsoft.com/office/officeart/2005/8/layout/hProcess4"/>
    <dgm:cxn modelId="{410B3749-38A8-4E67-80DD-20F48A0EAB33}" srcId="{CB796A9F-06C1-4C5F-AA2E-C6CF323AA8C4}" destId="{DDFF8FDC-23A6-4D55-81F5-B8040DE2371D}" srcOrd="2" destOrd="0" parTransId="{A552B966-FBFD-494A-87EE-3FCB7434DC72}" sibTransId="{988112B0-0ED5-4844-AE55-CE9EBAA04260}"/>
    <dgm:cxn modelId="{5537B549-B7AE-45AD-8B29-AA6F675479ED}" type="presOf" srcId="{DDFF8FDC-23A6-4D55-81F5-B8040DE2371D}" destId="{CBC490D1-B408-4EFA-B8D5-05D22018F513}" srcOrd="0" destOrd="0" presId="urn:microsoft.com/office/officeart/2005/8/layout/hProcess4"/>
    <dgm:cxn modelId="{83174C6A-13A6-413D-A81D-AD4F8D973645}" type="presOf" srcId="{2AD8280F-80E5-48AB-AAE8-36029B80D2A1}" destId="{FF60980C-51D7-44C9-BFD8-84D4580C3D60}" srcOrd="1" destOrd="2" presId="urn:microsoft.com/office/officeart/2005/8/layout/hProcess4"/>
    <dgm:cxn modelId="{9867296E-D094-4301-A060-1BE39AC3E052}" type="presOf" srcId="{988112B0-0ED5-4844-AE55-CE9EBAA04260}" destId="{B1DFB938-FB2F-41B2-8923-A6836AABB302}" srcOrd="0" destOrd="0" presId="urn:microsoft.com/office/officeart/2005/8/layout/hProcess4"/>
    <dgm:cxn modelId="{B6AD8872-2D03-47A5-AED6-FF583ADA5AA8}" type="presOf" srcId="{C47CFE5B-CA54-42E8-8461-4F8FC2799D41}" destId="{EF4B9AB5-38E7-41A6-99CC-519CC5083172}" srcOrd="0" destOrd="0" presId="urn:microsoft.com/office/officeart/2005/8/layout/hProcess4"/>
    <dgm:cxn modelId="{A3547153-DEC5-4F2D-93CD-69AF1E4159BB}" type="presOf" srcId="{CAC97FAB-04EC-4C1F-A81D-7B03308B6322}" destId="{0F3FEC59-872B-4294-905B-B6B0FD7F7BFA}" srcOrd="1" destOrd="0" presId="urn:microsoft.com/office/officeart/2005/8/layout/hProcess4"/>
    <dgm:cxn modelId="{5AC1B556-FFD7-40C2-B5AB-837F658C2F0A}" srcId="{B442F4D1-5E91-4537-85DC-86EE87C35EB5}" destId="{5CB0F005-97E9-4DEA-86D4-0687F7188847}" srcOrd="5" destOrd="0" parTransId="{DE5EC561-FD6F-45E6-AE01-6C3FBE847DC4}" sibTransId="{F56242F1-4926-459E-A8CD-2C698FC1537D}"/>
    <dgm:cxn modelId="{140CE977-6ED5-4D7C-BFE3-3676C05CA73A}" type="presOf" srcId="{EEFE9EA7-FEDF-489A-AAC9-11C7F9662C67}" destId="{FF60980C-51D7-44C9-BFD8-84D4580C3D60}" srcOrd="1" destOrd="3" presId="urn:microsoft.com/office/officeart/2005/8/layout/hProcess4"/>
    <dgm:cxn modelId="{CF6C4559-4C3D-48A0-B841-01FF1C957093}" srcId="{B442F4D1-5E91-4537-85DC-86EE87C35EB5}" destId="{874C521D-5B22-4483-9674-527B3F5964B6}" srcOrd="0" destOrd="0" parTransId="{A2545C1D-B8FE-4E9C-A373-2C63942E0E8B}" sibTransId="{B14ABA3B-0199-45AF-A349-37FD10D678E4}"/>
    <dgm:cxn modelId="{9E6C9279-C122-45AF-9AE2-804D7C59B997}" srcId="{CB796A9F-06C1-4C5F-AA2E-C6CF323AA8C4}" destId="{B442F4D1-5E91-4537-85DC-86EE87C35EB5}" srcOrd="3" destOrd="0" parTransId="{1E94AEEA-5E4A-4C6E-AB4D-FB01ED31874B}" sibTransId="{C692F9FF-3E40-4EF6-8D33-65A3D48C4BA6}"/>
    <dgm:cxn modelId="{6EA02882-99D4-B54B-A5BB-576EE3508FE7}" srcId="{DDFF8FDC-23A6-4D55-81F5-B8040DE2371D}" destId="{2A41207C-E805-0549-8314-41AFDF5C930C}" srcOrd="3" destOrd="0" parTransId="{00951F4A-DE36-1E45-B63B-6C346E4552AE}" sibTransId="{7FBD6744-239A-0548-A94E-080F0876EEBC}"/>
    <dgm:cxn modelId="{DF6D428B-BE25-134F-8B2A-B4C089166C28}" type="presOf" srcId="{2A41207C-E805-0549-8314-41AFDF5C930C}" destId="{B841AB46-1643-4B2F-A1CF-DF05AD98027B}" srcOrd="1" destOrd="3" presId="urn:microsoft.com/office/officeart/2005/8/layout/hProcess4"/>
    <dgm:cxn modelId="{541E248C-93DF-DB44-AF57-1FCA4FB7286E}" type="presOf" srcId="{F6788DAC-9E6F-EE44-9DD1-05C1C7C58BAD}" destId="{D4A2239C-ADAC-4789-831D-BBFF481193FB}" srcOrd="0" destOrd="2" presId="urn:microsoft.com/office/officeart/2005/8/layout/hProcess4"/>
    <dgm:cxn modelId="{C50C2792-8424-42B7-AFD5-9BCD517DE882}" type="presOf" srcId="{E8190DCA-E548-4E8E-AEE6-6FF5CC335734}" destId="{C50B4D02-A606-469B-A2F7-285A111C7F14}" srcOrd="0" destOrd="0" presId="urn:microsoft.com/office/officeart/2005/8/layout/hProcess4"/>
    <dgm:cxn modelId="{42FDF097-1FDF-448A-8CB6-7198976B9A63}" srcId="{DDFF8FDC-23A6-4D55-81F5-B8040DE2371D}" destId="{D052F5DD-C209-4F56-8AFE-153A8AF5E4D4}" srcOrd="0" destOrd="0" parTransId="{EE01E5D7-52CD-4160-B32E-B0EBD0D89F41}" sibTransId="{2BDFFBD4-8129-49B5-B851-EAFA6A5FE1FA}"/>
    <dgm:cxn modelId="{DA417A99-78B1-4364-96D5-AC209475801E}" srcId="{DDFF8FDC-23A6-4D55-81F5-B8040DE2371D}" destId="{1D90B1C5-2696-4AC5-9A9A-CEBF055DEFD5}" srcOrd="7" destOrd="0" parTransId="{43B4D39C-F707-4C60-927E-55E3AC79283F}" sibTransId="{001E0230-3D6E-4D02-B9DB-EB92B7C651CB}"/>
    <dgm:cxn modelId="{91EE109D-380F-40E8-9CC6-D5343EC07C12}" type="presOf" srcId="{5CB0F005-97E9-4DEA-86D4-0687F7188847}" destId="{11E539C3-6946-4F63-9B9A-A372A88709A6}" srcOrd="0" destOrd="5" presId="urn:microsoft.com/office/officeart/2005/8/layout/hProcess4"/>
    <dgm:cxn modelId="{AEE66F9D-47AD-5D4A-B14D-C7DDDB5183B6}" type="presOf" srcId="{F6788DAC-9E6F-EE44-9DD1-05C1C7C58BAD}" destId="{B841AB46-1643-4B2F-A1CF-DF05AD98027B}" srcOrd="1" destOrd="2" presId="urn:microsoft.com/office/officeart/2005/8/layout/hProcess4"/>
    <dgm:cxn modelId="{5EA0B5A9-9C47-4C06-81E8-2E7D53BD21C7}" type="presOf" srcId="{874C521D-5B22-4483-9674-527B3F5964B6}" destId="{FF60980C-51D7-44C9-BFD8-84D4580C3D60}" srcOrd="1" destOrd="0" presId="urn:microsoft.com/office/officeart/2005/8/layout/hProcess4"/>
    <dgm:cxn modelId="{10CDD6AA-5725-43DA-9D4D-EF09905B9233}" srcId="{AACF5DDA-A634-4D93-90E2-3A5C0BB79D53}" destId="{CAC97FAB-04EC-4C1F-A81D-7B03308B6322}" srcOrd="0" destOrd="0" parTransId="{ADF4457C-35B4-4A91-9FC3-57C03AA7A308}" sibTransId="{5465B9BE-299A-4FA0-8647-6BE97EB009B0}"/>
    <dgm:cxn modelId="{D4676FB2-C724-4CC0-9112-722774C73B5E}" type="presOf" srcId="{012162DB-A34A-442A-B526-42E9B2E7DCF1}" destId="{9BAE86DF-E962-4B30-A5A0-2C3FE740C8F6}" srcOrd="0" destOrd="0" presId="urn:microsoft.com/office/officeart/2005/8/layout/hProcess4"/>
    <dgm:cxn modelId="{7EEA18B3-D051-49EB-A5E2-F89C7755DE9A}" type="presOf" srcId="{CB796A9F-06C1-4C5F-AA2E-C6CF323AA8C4}" destId="{76EAB71E-B1EB-44B9-9CA8-F6CE65191A71}" srcOrd="0" destOrd="0" presId="urn:microsoft.com/office/officeart/2005/8/layout/hProcess4"/>
    <dgm:cxn modelId="{EA5FE4B3-EF41-493C-AF47-95D3739467A6}" type="presOf" srcId="{8E257540-67FA-4656-AF59-36D2F10098D8}" destId="{FF60980C-51D7-44C9-BFD8-84D4580C3D60}" srcOrd="1" destOrd="1" presId="urn:microsoft.com/office/officeart/2005/8/layout/hProcess4"/>
    <dgm:cxn modelId="{844F96B9-36FF-4580-B5ED-456C86479CD3}" type="presOf" srcId="{1D90B1C5-2696-4AC5-9A9A-CEBF055DEFD5}" destId="{B841AB46-1643-4B2F-A1CF-DF05AD98027B}" srcOrd="1" destOrd="7" presId="urn:microsoft.com/office/officeart/2005/8/layout/hProcess4"/>
    <dgm:cxn modelId="{F0D0EDC1-D28C-40CA-B313-67DA4FD52748}" type="presOf" srcId="{2AD8280F-80E5-48AB-AAE8-36029B80D2A1}" destId="{11E539C3-6946-4F63-9B9A-A372A88709A6}" srcOrd="0" destOrd="2" presId="urn:microsoft.com/office/officeart/2005/8/layout/hProcess4"/>
    <dgm:cxn modelId="{0C032BC4-128D-8249-931A-5617672E0E1C}" type="presOf" srcId="{F52A9D07-A1E4-DF48-8996-339575B03535}" destId="{0CE0AD0C-5E73-4747-B0C4-68F79A588182}" srcOrd="1" destOrd="1" presId="urn:microsoft.com/office/officeart/2005/8/layout/hProcess4"/>
    <dgm:cxn modelId="{ADAEC3C4-C761-4B75-ACB4-8103EA4F5A6A}" type="presOf" srcId="{7457D8C7-BE13-4A73-9801-7DC293E0F60B}" destId="{B0D1ABB5-E745-4717-82F6-B793637A0BD1}" srcOrd="0" destOrd="2" presId="urn:microsoft.com/office/officeart/2005/8/layout/hProcess4"/>
    <dgm:cxn modelId="{88BCBECA-EBC7-491D-985E-6A252AF18D70}" type="presOf" srcId="{874C521D-5B22-4483-9674-527B3F5964B6}" destId="{11E539C3-6946-4F63-9B9A-A372A88709A6}" srcOrd="0" destOrd="0" presId="urn:microsoft.com/office/officeart/2005/8/layout/hProcess4"/>
    <dgm:cxn modelId="{D5091BCB-A26B-4354-95F2-568F82B067FF}" type="presOf" srcId="{4388EF27-6397-4ED8-BA44-FF6AA3A8C232}" destId="{D4A2239C-ADAC-4789-831D-BBFF481193FB}" srcOrd="0" destOrd="4" presId="urn:microsoft.com/office/officeart/2005/8/layout/hProcess4"/>
    <dgm:cxn modelId="{48D378CE-089C-453D-8F27-C76B7073D560}" type="presOf" srcId="{B442F4D1-5E91-4537-85DC-86EE87C35EB5}" destId="{60C2EB0B-1814-4C97-813C-E36664AD8123}" srcOrd="0" destOrd="0" presId="urn:microsoft.com/office/officeart/2005/8/layout/hProcess4"/>
    <dgm:cxn modelId="{00BD9ED0-B981-B643-AC5D-EDC2A2BC28EC}" type="presOf" srcId="{F52A9D07-A1E4-DF48-8996-339575B03535}" destId="{9BAE86DF-E962-4B30-A5A0-2C3FE740C8F6}" srcOrd="0" destOrd="1" presId="urn:microsoft.com/office/officeart/2005/8/layout/hProcess4"/>
    <dgm:cxn modelId="{00F81AD2-5CC3-416F-9BAA-39A2126017AA}" type="presOf" srcId="{998BDEBE-26F7-4341-8E89-08CED8887893}" destId="{D4A2239C-ADAC-4789-831D-BBFF481193FB}" srcOrd="0" destOrd="5" presId="urn:microsoft.com/office/officeart/2005/8/layout/hProcess4"/>
    <dgm:cxn modelId="{D5CAA3D5-46EA-4F10-B10B-E332241E4022}" type="presOf" srcId="{023715E5-E8A9-4B73-89E7-FB07A0E7A9A6}" destId="{D4A2239C-ADAC-4789-831D-BBFF481193FB}" srcOrd="0" destOrd="6" presId="urn:microsoft.com/office/officeart/2005/8/layout/hProcess4"/>
    <dgm:cxn modelId="{149114E0-7B2F-407C-B53D-D692B1DE4712}" srcId="{B442F4D1-5E91-4537-85DC-86EE87C35EB5}" destId="{EEFE9EA7-FEDF-489A-AAC9-11C7F9662C67}" srcOrd="3" destOrd="0" parTransId="{ADC32400-8A10-43AF-A183-E5315A4EB461}" sibTransId="{B094299D-C4A4-4D7C-933E-07933643674D}"/>
    <dgm:cxn modelId="{EFC094E0-7403-4366-BD3C-2ECA732195CD}" srcId="{B442F4D1-5E91-4537-85DC-86EE87C35EB5}" destId="{5341FFB8-27E0-4938-B680-EA9B916B806F}" srcOrd="4" destOrd="0" parTransId="{54800318-E2A5-4B9F-9EE1-C6D70005F7B6}" sibTransId="{EA23D3FA-C764-4B2F-ACF3-88C05C384C53}"/>
    <dgm:cxn modelId="{FC566BE3-F5C4-4FF0-9D08-636C5558A3F7}" srcId="{B442F4D1-5E91-4537-85DC-86EE87C35EB5}" destId="{2AD8280F-80E5-48AB-AAE8-36029B80D2A1}" srcOrd="2" destOrd="0" parTransId="{5590E35A-B457-4229-80C4-FDB81F018A32}" sibTransId="{C6ED02A8-B5FA-423F-A613-4FB89F4471CA}"/>
    <dgm:cxn modelId="{CB9028E7-ED0C-4C2C-AB41-82539A60F73C}" type="presOf" srcId="{5CB0F005-97E9-4DEA-86D4-0687F7188847}" destId="{FF60980C-51D7-44C9-BFD8-84D4580C3D60}" srcOrd="1" destOrd="5" presId="urn:microsoft.com/office/officeart/2005/8/layout/hProcess4"/>
    <dgm:cxn modelId="{561C0AEE-952C-45B6-9C08-7ACEF4CF6571}" type="presOf" srcId="{8E257540-67FA-4656-AF59-36D2F10098D8}" destId="{11E539C3-6946-4F63-9B9A-A372A88709A6}" srcOrd="0" destOrd="1" presId="urn:microsoft.com/office/officeart/2005/8/layout/hProcess4"/>
    <dgm:cxn modelId="{698434EF-5367-4733-8432-B8401094BFED}" type="presOf" srcId="{CAC97FAB-04EC-4C1F-A81D-7B03308B6322}" destId="{B0D1ABB5-E745-4717-82F6-B793637A0BD1}" srcOrd="0" destOrd="0" presId="urn:microsoft.com/office/officeart/2005/8/layout/hProcess4"/>
    <dgm:cxn modelId="{5DFAAFEF-1BAC-FA45-AA30-F26A703DA801}" srcId="{DDFF8FDC-23A6-4D55-81F5-B8040DE2371D}" destId="{B5CE8B28-0866-7B44-A539-4F7E5D21A8F9}" srcOrd="1" destOrd="0" parTransId="{42EB970C-1B91-144D-A131-FE6473DF9E56}" sibTransId="{14260B53-B1B2-154F-AEE2-F98FEC8A4096}"/>
    <dgm:cxn modelId="{F4FBAAF0-A65D-43BD-BD3C-2BC8EE220F0C}" type="presOf" srcId="{998BDEBE-26F7-4341-8E89-08CED8887893}" destId="{B841AB46-1643-4B2F-A1CF-DF05AD98027B}" srcOrd="1" destOrd="5" presId="urn:microsoft.com/office/officeart/2005/8/layout/hProcess4"/>
    <dgm:cxn modelId="{376578F1-1334-4507-BCE4-C64CBB565935}" srcId="{DDFF8FDC-23A6-4D55-81F5-B8040DE2371D}" destId="{4388EF27-6397-4ED8-BA44-FF6AA3A8C232}" srcOrd="4" destOrd="0" parTransId="{DF36C8D5-4DBB-421F-B770-120EB1B10973}" sibTransId="{9900DBF9-E99A-47A3-9F63-60953823CCE2}"/>
    <dgm:cxn modelId="{235B08F7-3F0C-46BC-8EB8-FD75E1DD8979}" type="presOf" srcId="{1D90B1C5-2696-4AC5-9A9A-CEBF055DEFD5}" destId="{D4A2239C-ADAC-4789-831D-BBFF481193FB}" srcOrd="0" destOrd="7" presId="urn:microsoft.com/office/officeart/2005/8/layout/hProcess4"/>
    <dgm:cxn modelId="{E8D224F7-40A4-4CDC-B00A-4F1A77447B19}" srcId="{CB796A9F-06C1-4C5F-AA2E-C6CF323AA8C4}" destId="{C47CFE5B-CA54-42E8-8461-4F8FC2799D41}" srcOrd="0" destOrd="0" parTransId="{250E897B-5279-49D8-80DB-85051A1556C6}" sibTransId="{E8190DCA-E548-4E8E-AEE6-6FF5CC335734}"/>
    <dgm:cxn modelId="{FC2815FC-E60D-4BB3-8D11-F8A0E1798F42}" srcId="{DDFF8FDC-23A6-4D55-81F5-B8040DE2371D}" destId="{998BDEBE-26F7-4341-8E89-08CED8887893}" srcOrd="5" destOrd="0" parTransId="{505B798C-B732-46C1-A83A-C748960867C0}" sibTransId="{C64EADF1-E42C-424C-B8F0-DABE8B70E5E2}"/>
    <dgm:cxn modelId="{9FD272FC-52DD-4F4B-A3B4-7B942E95114C}" type="presOf" srcId="{EEFE9EA7-FEDF-489A-AAC9-11C7F9662C67}" destId="{11E539C3-6946-4F63-9B9A-A372A88709A6}" srcOrd="0" destOrd="3" presId="urn:microsoft.com/office/officeart/2005/8/layout/hProcess4"/>
    <dgm:cxn modelId="{E78753FF-D83A-43C2-93C1-2780524B4291}" type="presOf" srcId="{023715E5-E8A9-4B73-89E7-FB07A0E7A9A6}" destId="{B841AB46-1643-4B2F-A1CF-DF05AD98027B}" srcOrd="1" destOrd="6" presId="urn:microsoft.com/office/officeart/2005/8/layout/hProcess4"/>
    <dgm:cxn modelId="{6E315121-7DE7-4BB1-B48F-9ABB3C00F144}" type="presParOf" srcId="{76EAB71E-B1EB-44B9-9CA8-F6CE65191A71}" destId="{142E385E-7CD1-4EB5-89C7-298AB4642A6E}" srcOrd="0" destOrd="0" presId="urn:microsoft.com/office/officeart/2005/8/layout/hProcess4"/>
    <dgm:cxn modelId="{7BAA7D35-742A-420B-B50D-1AE1D4C6303B}" type="presParOf" srcId="{76EAB71E-B1EB-44B9-9CA8-F6CE65191A71}" destId="{61A1AFC5-FEBA-4C24-B183-82E1DAA81530}" srcOrd="1" destOrd="0" presId="urn:microsoft.com/office/officeart/2005/8/layout/hProcess4"/>
    <dgm:cxn modelId="{741379CC-829D-4B70-B1F8-FD41BBC8A279}" type="presParOf" srcId="{76EAB71E-B1EB-44B9-9CA8-F6CE65191A71}" destId="{0AFA5876-C13A-45B8-9D82-2673B5C3E939}" srcOrd="2" destOrd="0" presId="urn:microsoft.com/office/officeart/2005/8/layout/hProcess4"/>
    <dgm:cxn modelId="{F28FB987-EE3A-44B1-BED0-2CDB90C619D0}" type="presParOf" srcId="{0AFA5876-C13A-45B8-9D82-2673B5C3E939}" destId="{2D41C05B-670A-4254-A0D2-3F8677643599}" srcOrd="0" destOrd="0" presId="urn:microsoft.com/office/officeart/2005/8/layout/hProcess4"/>
    <dgm:cxn modelId="{842661D3-7B8E-4FF5-8991-BCA0E5967C37}" type="presParOf" srcId="{2D41C05B-670A-4254-A0D2-3F8677643599}" destId="{69351F6D-62F2-44D2-802D-C7832FD04C69}" srcOrd="0" destOrd="0" presId="urn:microsoft.com/office/officeart/2005/8/layout/hProcess4"/>
    <dgm:cxn modelId="{B7631E61-48EC-4E4C-BBA9-B2ABB4D7284B}" type="presParOf" srcId="{2D41C05B-670A-4254-A0D2-3F8677643599}" destId="{9BAE86DF-E962-4B30-A5A0-2C3FE740C8F6}" srcOrd="1" destOrd="0" presId="urn:microsoft.com/office/officeart/2005/8/layout/hProcess4"/>
    <dgm:cxn modelId="{84802B47-1A2F-4E78-B502-1984D2892841}" type="presParOf" srcId="{2D41C05B-670A-4254-A0D2-3F8677643599}" destId="{0CE0AD0C-5E73-4747-B0C4-68F79A588182}" srcOrd="2" destOrd="0" presId="urn:microsoft.com/office/officeart/2005/8/layout/hProcess4"/>
    <dgm:cxn modelId="{774B311E-7351-47E0-AE32-5717CC3C7C41}" type="presParOf" srcId="{2D41C05B-670A-4254-A0D2-3F8677643599}" destId="{EF4B9AB5-38E7-41A6-99CC-519CC5083172}" srcOrd="3" destOrd="0" presId="urn:microsoft.com/office/officeart/2005/8/layout/hProcess4"/>
    <dgm:cxn modelId="{10260BE7-AC30-4C5C-890F-F81EB20CC90E}" type="presParOf" srcId="{2D41C05B-670A-4254-A0D2-3F8677643599}" destId="{50CF8BEB-C7F1-49CA-A8A9-010FE79B7F96}" srcOrd="4" destOrd="0" presId="urn:microsoft.com/office/officeart/2005/8/layout/hProcess4"/>
    <dgm:cxn modelId="{091D41E8-631B-4504-A6BC-27BB27AB249D}" type="presParOf" srcId="{0AFA5876-C13A-45B8-9D82-2673B5C3E939}" destId="{C50B4D02-A606-469B-A2F7-285A111C7F14}" srcOrd="1" destOrd="0" presId="urn:microsoft.com/office/officeart/2005/8/layout/hProcess4"/>
    <dgm:cxn modelId="{5AE57F75-C90F-4E68-A211-4555A7350161}" type="presParOf" srcId="{0AFA5876-C13A-45B8-9D82-2673B5C3E939}" destId="{3E1797B8-E773-4FAA-86E7-AFA5563FBEDF}" srcOrd="2" destOrd="0" presId="urn:microsoft.com/office/officeart/2005/8/layout/hProcess4"/>
    <dgm:cxn modelId="{69214113-9DFF-4034-8A15-A3F4133F228A}" type="presParOf" srcId="{3E1797B8-E773-4FAA-86E7-AFA5563FBEDF}" destId="{8D678DB6-2B1E-4F62-81F5-F276C165DFE7}" srcOrd="0" destOrd="0" presId="urn:microsoft.com/office/officeart/2005/8/layout/hProcess4"/>
    <dgm:cxn modelId="{A4E2B2D5-87A3-4073-9C66-6453809D7BD5}" type="presParOf" srcId="{3E1797B8-E773-4FAA-86E7-AFA5563FBEDF}" destId="{B0D1ABB5-E745-4717-82F6-B793637A0BD1}" srcOrd="1" destOrd="0" presId="urn:microsoft.com/office/officeart/2005/8/layout/hProcess4"/>
    <dgm:cxn modelId="{9EE5FB85-A848-499E-8BD7-9932351BC31A}" type="presParOf" srcId="{3E1797B8-E773-4FAA-86E7-AFA5563FBEDF}" destId="{0F3FEC59-872B-4294-905B-B6B0FD7F7BFA}" srcOrd="2" destOrd="0" presId="urn:microsoft.com/office/officeart/2005/8/layout/hProcess4"/>
    <dgm:cxn modelId="{BBEA41F7-A7C7-4E7E-ADCA-A81EAA666A43}" type="presParOf" srcId="{3E1797B8-E773-4FAA-86E7-AFA5563FBEDF}" destId="{BECA1DE0-EAA7-495E-A96A-DC5B7F4EA7BE}" srcOrd="3" destOrd="0" presId="urn:microsoft.com/office/officeart/2005/8/layout/hProcess4"/>
    <dgm:cxn modelId="{F6137B96-AD21-4514-94C9-E70F7B1FC172}" type="presParOf" srcId="{3E1797B8-E773-4FAA-86E7-AFA5563FBEDF}" destId="{C402BBCD-BCC4-40A6-A027-04E6C375FF49}" srcOrd="4" destOrd="0" presId="urn:microsoft.com/office/officeart/2005/8/layout/hProcess4"/>
    <dgm:cxn modelId="{ACCCFE87-BD98-49E1-84BA-CE7136D10B59}" type="presParOf" srcId="{0AFA5876-C13A-45B8-9D82-2673B5C3E939}" destId="{EEEAFDCC-D9FF-4F71-94E0-83CC3E5E3420}" srcOrd="3" destOrd="0" presId="urn:microsoft.com/office/officeart/2005/8/layout/hProcess4"/>
    <dgm:cxn modelId="{68C5CACA-4728-4FD9-A28E-F492459C226F}" type="presParOf" srcId="{0AFA5876-C13A-45B8-9D82-2673B5C3E939}" destId="{976C1BFB-1120-4CEA-9CD9-E57344D41812}" srcOrd="4" destOrd="0" presId="urn:microsoft.com/office/officeart/2005/8/layout/hProcess4"/>
    <dgm:cxn modelId="{C640A708-091B-48B6-987B-8DD619D8806D}" type="presParOf" srcId="{976C1BFB-1120-4CEA-9CD9-E57344D41812}" destId="{744815CF-E6B9-4CE1-BDE5-B60365AC83C8}" srcOrd="0" destOrd="0" presId="urn:microsoft.com/office/officeart/2005/8/layout/hProcess4"/>
    <dgm:cxn modelId="{7F609C95-B642-4976-9730-6C94E148D7C7}" type="presParOf" srcId="{976C1BFB-1120-4CEA-9CD9-E57344D41812}" destId="{D4A2239C-ADAC-4789-831D-BBFF481193FB}" srcOrd="1" destOrd="0" presId="urn:microsoft.com/office/officeart/2005/8/layout/hProcess4"/>
    <dgm:cxn modelId="{0636F907-AC64-4744-BB45-0FD2283C6713}" type="presParOf" srcId="{976C1BFB-1120-4CEA-9CD9-E57344D41812}" destId="{B841AB46-1643-4B2F-A1CF-DF05AD98027B}" srcOrd="2" destOrd="0" presId="urn:microsoft.com/office/officeart/2005/8/layout/hProcess4"/>
    <dgm:cxn modelId="{EB887331-F0F8-4A8A-A488-AE676B42EDA2}" type="presParOf" srcId="{976C1BFB-1120-4CEA-9CD9-E57344D41812}" destId="{CBC490D1-B408-4EFA-B8D5-05D22018F513}" srcOrd="3" destOrd="0" presId="urn:microsoft.com/office/officeart/2005/8/layout/hProcess4"/>
    <dgm:cxn modelId="{E96178E1-E8F6-4830-AC32-2838A4D5BBC1}" type="presParOf" srcId="{976C1BFB-1120-4CEA-9CD9-E57344D41812}" destId="{6AEF93DC-67AF-4F04-ACD7-64D9E809C12D}" srcOrd="4" destOrd="0" presId="urn:microsoft.com/office/officeart/2005/8/layout/hProcess4"/>
    <dgm:cxn modelId="{839AF980-1303-4263-8D81-F84275AB5147}" type="presParOf" srcId="{0AFA5876-C13A-45B8-9D82-2673B5C3E939}" destId="{B1DFB938-FB2F-41B2-8923-A6836AABB302}" srcOrd="5" destOrd="0" presId="urn:microsoft.com/office/officeart/2005/8/layout/hProcess4"/>
    <dgm:cxn modelId="{CD751FD5-6BB9-4E86-9F16-BA04E320EB4B}" type="presParOf" srcId="{0AFA5876-C13A-45B8-9D82-2673B5C3E939}" destId="{34A28AED-3BC4-4EF3-9929-C2A4578B2925}" srcOrd="6" destOrd="0" presId="urn:microsoft.com/office/officeart/2005/8/layout/hProcess4"/>
    <dgm:cxn modelId="{2F5D0661-3121-44EB-8261-46DAB118D8B2}" type="presParOf" srcId="{34A28AED-3BC4-4EF3-9929-C2A4578B2925}" destId="{C96A9A40-B0C3-4787-A06C-5003AD0E0DB4}" srcOrd="0" destOrd="0" presId="urn:microsoft.com/office/officeart/2005/8/layout/hProcess4"/>
    <dgm:cxn modelId="{A8E65660-F7A3-4FA4-9BB4-C4C1A1EBA8AC}" type="presParOf" srcId="{34A28AED-3BC4-4EF3-9929-C2A4578B2925}" destId="{11E539C3-6946-4F63-9B9A-A372A88709A6}" srcOrd="1" destOrd="0" presId="urn:microsoft.com/office/officeart/2005/8/layout/hProcess4"/>
    <dgm:cxn modelId="{DCB6322A-C1FF-4CE1-8833-17E6D83DF0E9}" type="presParOf" srcId="{34A28AED-3BC4-4EF3-9929-C2A4578B2925}" destId="{FF60980C-51D7-44C9-BFD8-84D4580C3D60}" srcOrd="2" destOrd="0" presId="urn:microsoft.com/office/officeart/2005/8/layout/hProcess4"/>
    <dgm:cxn modelId="{552FDFDB-D35F-489E-BA8E-D8EFDC63C167}" type="presParOf" srcId="{34A28AED-3BC4-4EF3-9929-C2A4578B2925}" destId="{60C2EB0B-1814-4C97-813C-E36664AD8123}" srcOrd="3" destOrd="0" presId="urn:microsoft.com/office/officeart/2005/8/layout/hProcess4"/>
    <dgm:cxn modelId="{0423C1BE-C155-4FB8-B369-4EB47A532C71}" type="presParOf" srcId="{34A28AED-3BC4-4EF3-9929-C2A4578B2925}" destId="{F07463CA-72E6-434F-B154-50ED0036031D}"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8EF8EE-B101-43BE-AC3A-8FA9991B9539}" type="doc">
      <dgm:prSet loTypeId="urn:microsoft.com/office/officeart/2005/8/layout/cycle3" loCatId="cycle" qsTypeId="urn:microsoft.com/office/officeart/2005/8/quickstyle/simple3" qsCatId="simple" csTypeId="urn:microsoft.com/office/officeart/2005/8/colors/accent1_3" csCatId="accent1" phldr="1"/>
      <dgm:spPr/>
      <dgm:t>
        <a:bodyPr/>
        <a:lstStyle/>
        <a:p>
          <a:endParaRPr lang="en-US"/>
        </a:p>
      </dgm:t>
    </dgm:pt>
    <dgm:pt modelId="{23E80EB1-9DCE-4014-B5F3-F21DD64E508E}">
      <dgm:prSet phldrT="[Text]" custT="1"/>
      <dgm:spPr>
        <a:solidFill>
          <a:schemeClr val="accent4">
            <a:lumMod val="20000"/>
            <a:lumOff val="80000"/>
          </a:schemeClr>
        </a:solidFill>
      </dgm:spPr>
      <dgm:t>
        <a:bodyPr/>
        <a:lstStyle/>
        <a:p>
          <a:r>
            <a:rPr lang="en-US" sz="2000" b="1" dirty="0"/>
            <a:t>Early Intervention Services</a:t>
          </a:r>
        </a:p>
      </dgm:t>
    </dgm:pt>
    <dgm:pt modelId="{479916F0-8DE4-4532-91C6-69AE78C89E7C}" type="parTrans" cxnId="{D223D7E5-F008-4272-94C2-D6CB433F6FA1}">
      <dgm:prSet/>
      <dgm:spPr/>
      <dgm:t>
        <a:bodyPr/>
        <a:lstStyle/>
        <a:p>
          <a:endParaRPr lang="en-US"/>
        </a:p>
      </dgm:t>
    </dgm:pt>
    <dgm:pt modelId="{267508FD-28D0-4876-96BB-EB57CF78773D}" type="sibTrans" cxnId="{D223D7E5-F008-4272-94C2-D6CB433F6FA1}">
      <dgm:prSet/>
      <dgm:spPr/>
      <dgm:t>
        <a:bodyPr/>
        <a:lstStyle/>
        <a:p>
          <a:endParaRPr lang="en-US"/>
        </a:p>
      </dgm:t>
    </dgm:pt>
    <dgm:pt modelId="{BC7889F1-0560-4D76-8055-8C619B7DC626}">
      <dgm:prSet phldrT="[Text]" custT="1"/>
      <dgm:spPr>
        <a:solidFill>
          <a:schemeClr val="accent2">
            <a:lumMod val="20000"/>
            <a:lumOff val="80000"/>
          </a:schemeClr>
        </a:solidFill>
      </dgm:spPr>
      <dgm:t>
        <a:bodyPr/>
        <a:lstStyle/>
        <a:p>
          <a:r>
            <a:rPr lang="en-US" sz="1800" b="1" dirty="0">
              <a:solidFill>
                <a:schemeClr val="tx1"/>
              </a:solidFill>
            </a:rPr>
            <a:t>1. Screening </a:t>
          </a:r>
          <a:r>
            <a:rPr lang="en-US" sz="1800" b="1" dirty="0"/>
            <a:t>and Identification–Primary Healthcare /Children’s Policlinics</a:t>
          </a:r>
        </a:p>
      </dgm:t>
    </dgm:pt>
    <dgm:pt modelId="{54EDD68E-9CD8-4A36-B53A-4A23FB623B36}" type="parTrans" cxnId="{FA670101-003C-4D72-9E36-A9F56441FFF5}">
      <dgm:prSet/>
      <dgm:spPr/>
      <dgm:t>
        <a:bodyPr/>
        <a:lstStyle/>
        <a:p>
          <a:endParaRPr lang="en-US"/>
        </a:p>
      </dgm:t>
    </dgm:pt>
    <dgm:pt modelId="{52D700D3-5FED-4203-8256-C26775984B4F}" type="sibTrans" cxnId="{FA670101-003C-4D72-9E36-A9F56441FFF5}">
      <dgm:prSet/>
      <dgm:spPr/>
      <dgm:t>
        <a:bodyPr/>
        <a:lstStyle/>
        <a:p>
          <a:endParaRPr lang="en-US"/>
        </a:p>
      </dgm:t>
    </dgm:pt>
    <dgm:pt modelId="{1ACAB89D-4156-4C40-80D1-B7A6AA2FDD4F}">
      <dgm:prSet phldrT="[Text]" custT="1"/>
      <dgm:spPr/>
      <dgm:t>
        <a:bodyPr/>
        <a:lstStyle/>
        <a:p>
          <a:r>
            <a:rPr lang="en-US" sz="2000" b="1" dirty="0"/>
            <a:t>2. Referral to the Social Service Agency</a:t>
          </a:r>
        </a:p>
      </dgm:t>
    </dgm:pt>
    <dgm:pt modelId="{5CA54CC9-71C1-4A4D-A326-ED26A6B7EB72}" type="parTrans" cxnId="{26DCB44A-088B-417A-A4BB-7CCFB61C88F6}">
      <dgm:prSet/>
      <dgm:spPr/>
      <dgm:t>
        <a:bodyPr/>
        <a:lstStyle/>
        <a:p>
          <a:endParaRPr lang="en-US"/>
        </a:p>
      </dgm:t>
    </dgm:pt>
    <dgm:pt modelId="{DD2EC7A6-3386-4A96-BE00-8C144B33D176}" type="sibTrans" cxnId="{26DCB44A-088B-417A-A4BB-7CCFB61C88F6}">
      <dgm:prSet/>
      <dgm:spPr/>
      <dgm:t>
        <a:bodyPr/>
        <a:lstStyle/>
        <a:p>
          <a:endParaRPr lang="en-US"/>
        </a:p>
      </dgm:t>
    </dgm:pt>
    <dgm:pt modelId="{CB718D77-89FC-422A-9058-83E2C66DD57B}">
      <dgm:prSet phldrT="[Text]" custT="1"/>
      <dgm:spPr/>
      <dgm:t>
        <a:bodyPr/>
        <a:lstStyle/>
        <a:p>
          <a:r>
            <a:rPr lang="en-US" sz="1800" b="1" dirty="0"/>
            <a:t>3. Evaluation of Child's Eligibility for ECI Service by State Social Workers</a:t>
          </a:r>
        </a:p>
      </dgm:t>
    </dgm:pt>
    <dgm:pt modelId="{4D818C84-1779-4535-B7C3-95A6210327A4}" type="parTrans" cxnId="{D1F8A187-8ED8-4752-B77B-49D13F5A719D}">
      <dgm:prSet/>
      <dgm:spPr/>
      <dgm:t>
        <a:bodyPr/>
        <a:lstStyle/>
        <a:p>
          <a:endParaRPr lang="en-US"/>
        </a:p>
      </dgm:t>
    </dgm:pt>
    <dgm:pt modelId="{1AD2056A-D918-4763-8806-7D4CD1FD718F}" type="sibTrans" cxnId="{D1F8A187-8ED8-4752-B77B-49D13F5A719D}">
      <dgm:prSet/>
      <dgm:spPr/>
      <dgm:t>
        <a:bodyPr/>
        <a:lstStyle/>
        <a:p>
          <a:endParaRPr lang="en-US"/>
        </a:p>
      </dgm:t>
    </dgm:pt>
    <dgm:pt modelId="{3E72EAC0-3A9B-4C69-8F3D-78D6E29D6136}">
      <dgm:prSet phldrT="[Text]" custT="1"/>
      <dgm:spPr/>
      <dgm:t>
        <a:bodyPr/>
        <a:lstStyle/>
        <a:p>
          <a:r>
            <a:rPr lang="en-US" sz="1800" b="1" dirty="0"/>
            <a:t>4. Informing family about ECI services and referral</a:t>
          </a:r>
        </a:p>
      </dgm:t>
    </dgm:pt>
    <dgm:pt modelId="{9BE5328D-1CE4-4F79-B049-337C8D19EA41}" type="parTrans" cxnId="{339FD63E-7CB8-4D8F-88A1-31E285BE845B}">
      <dgm:prSet/>
      <dgm:spPr/>
      <dgm:t>
        <a:bodyPr/>
        <a:lstStyle/>
        <a:p>
          <a:endParaRPr lang="en-US"/>
        </a:p>
      </dgm:t>
    </dgm:pt>
    <dgm:pt modelId="{7610ED24-F0AA-45F3-9105-B03491E51D9B}" type="sibTrans" cxnId="{339FD63E-7CB8-4D8F-88A1-31E285BE845B}">
      <dgm:prSet/>
      <dgm:spPr/>
      <dgm:t>
        <a:bodyPr/>
        <a:lstStyle/>
        <a:p>
          <a:endParaRPr lang="en-US"/>
        </a:p>
      </dgm:t>
    </dgm:pt>
    <dgm:pt modelId="{A375AD2B-9F15-4E8A-962E-E3CE6CEB0776}" type="pres">
      <dgm:prSet presAssocID="{2C8EF8EE-B101-43BE-AC3A-8FA9991B9539}" presName="Name0" presStyleCnt="0">
        <dgm:presLayoutVars>
          <dgm:dir/>
          <dgm:resizeHandles val="exact"/>
        </dgm:presLayoutVars>
      </dgm:prSet>
      <dgm:spPr/>
    </dgm:pt>
    <dgm:pt modelId="{32C4BE8D-6BB4-404F-B046-F2E35091A931}" type="pres">
      <dgm:prSet presAssocID="{2C8EF8EE-B101-43BE-AC3A-8FA9991B9539}" presName="cycle" presStyleCnt="0"/>
      <dgm:spPr/>
    </dgm:pt>
    <dgm:pt modelId="{FD7850D3-193C-49EF-9BB5-AEF79CFD6F4F}" type="pres">
      <dgm:prSet presAssocID="{23E80EB1-9DCE-4014-B5F3-F21DD64E508E}" presName="nodeFirstNode" presStyleLbl="node1" presStyleIdx="0" presStyleCnt="5">
        <dgm:presLayoutVars>
          <dgm:bulletEnabled val="1"/>
        </dgm:presLayoutVars>
      </dgm:prSet>
      <dgm:spPr/>
    </dgm:pt>
    <dgm:pt modelId="{3BAE6CEA-E33C-4632-A233-4B4569DC2533}" type="pres">
      <dgm:prSet presAssocID="{267508FD-28D0-4876-96BB-EB57CF78773D}" presName="sibTransFirstNode" presStyleLbl="bgShp" presStyleIdx="0" presStyleCnt="1"/>
      <dgm:spPr/>
    </dgm:pt>
    <dgm:pt modelId="{1FC5AA6E-5267-4266-8AC0-6B71AE7E3C9F}" type="pres">
      <dgm:prSet presAssocID="{BC7889F1-0560-4D76-8055-8C619B7DC626}" presName="nodeFollowingNodes" presStyleLbl="node1" presStyleIdx="1" presStyleCnt="5">
        <dgm:presLayoutVars>
          <dgm:bulletEnabled val="1"/>
        </dgm:presLayoutVars>
      </dgm:prSet>
      <dgm:spPr/>
    </dgm:pt>
    <dgm:pt modelId="{FAFBEFAB-99BE-411F-9F7C-7BBFA783FE0A}" type="pres">
      <dgm:prSet presAssocID="{1ACAB89D-4156-4C40-80D1-B7A6AA2FDD4F}" presName="nodeFollowingNodes" presStyleLbl="node1" presStyleIdx="2" presStyleCnt="5" custScaleX="96576" custScaleY="114130" custRadScaleRad="97911" custRadScaleInc="-25095">
        <dgm:presLayoutVars>
          <dgm:bulletEnabled val="1"/>
        </dgm:presLayoutVars>
      </dgm:prSet>
      <dgm:spPr/>
    </dgm:pt>
    <dgm:pt modelId="{1FF7CD64-23FF-489F-BD2F-4ED612F0AD5E}" type="pres">
      <dgm:prSet presAssocID="{CB718D77-89FC-422A-9058-83E2C66DD57B}" presName="nodeFollowingNodes" presStyleLbl="node1" presStyleIdx="3" presStyleCnt="5" custScaleX="96576" custScaleY="105284" custRadScaleRad="96982" custRadScaleInc="26236">
        <dgm:presLayoutVars>
          <dgm:bulletEnabled val="1"/>
        </dgm:presLayoutVars>
      </dgm:prSet>
      <dgm:spPr/>
    </dgm:pt>
    <dgm:pt modelId="{A7BCDC5A-2C4D-4778-8564-DB983CB5B75A}" type="pres">
      <dgm:prSet presAssocID="{3E72EAC0-3A9B-4C69-8F3D-78D6E29D6136}" presName="nodeFollowingNodes" presStyleLbl="node1" presStyleIdx="4" presStyleCnt="5">
        <dgm:presLayoutVars>
          <dgm:bulletEnabled val="1"/>
        </dgm:presLayoutVars>
      </dgm:prSet>
      <dgm:spPr/>
    </dgm:pt>
  </dgm:ptLst>
  <dgm:cxnLst>
    <dgm:cxn modelId="{FA670101-003C-4D72-9E36-A9F56441FFF5}" srcId="{2C8EF8EE-B101-43BE-AC3A-8FA9991B9539}" destId="{BC7889F1-0560-4D76-8055-8C619B7DC626}" srcOrd="1" destOrd="0" parTransId="{54EDD68E-9CD8-4A36-B53A-4A23FB623B36}" sibTransId="{52D700D3-5FED-4203-8256-C26775984B4F}"/>
    <dgm:cxn modelId="{EF022C18-81E7-4F7D-89AD-ED07300235FA}" type="presOf" srcId="{267508FD-28D0-4876-96BB-EB57CF78773D}" destId="{3BAE6CEA-E33C-4632-A233-4B4569DC2533}" srcOrd="0" destOrd="0" presId="urn:microsoft.com/office/officeart/2005/8/layout/cycle3"/>
    <dgm:cxn modelId="{4DEF661A-5C02-4CCA-B0ED-78E90E3E3C4C}" type="presOf" srcId="{1ACAB89D-4156-4C40-80D1-B7A6AA2FDD4F}" destId="{FAFBEFAB-99BE-411F-9F7C-7BBFA783FE0A}" srcOrd="0" destOrd="0" presId="urn:microsoft.com/office/officeart/2005/8/layout/cycle3"/>
    <dgm:cxn modelId="{339FD63E-7CB8-4D8F-88A1-31E285BE845B}" srcId="{2C8EF8EE-B101-43BE-AC3A-8FA9991B9539}" destId="{3E72EAC0-3A9B-4C69-8F3D-78D6E29D6136}" srcOrd="4" destOrd="0" parTransId="{9BE5328D-1CE4-4F79-B049-337C8D19EA41}" sibTransId="{7610ED24-F0AA-45F3-9105-B03491E51D9B}"/>
    <dgm:cxn modelId="{7529315C-1FA2-4581-B748-B7A6EBC04323}" type="presOf" srcId="{BC7889F1-0560-4D76-8055-8C619B7DC626}" destId="{1FC5AA6E-5267-4266-8AC0-6B71AE7E3C9F}" srcOrd="0" destOrd="0" presId="urn:microsoft.com/office/officeart/2005/8/layout/cycle3"/>
    <dgm:cxn modelId="{BEF7345E-0546-44AA-A43C-7B813E9732FD}" type="presOf" srcId="{2C8EF8EE-B101-43BE-AC3A-8FA9991B9539}" destId="{A375AD2B-9F15-4E8A-962E-E3CE6CEB0776}" srcOrd="0" destOrd="0" presId="urn:microsoft.com/office/officeart/2005/8/layout/cycle3"/>
    <dgm:cxn modelId="{26DCB44A-088B-417A-A4BB-7CCFB61C88F6}" srcId="{2C8EF8EE-B101-43BE-AC3A-8FA9991B9539}" destId="{1ACAB89D-4156-4C40-80D1-B7A6AA2FDD4F}" srcOrd="2" destOrd="0" parTransId="{5CA54CC9-71C1-4A4D-A326-ED26A6B7EB72}" sibTransId="{DD2EC7A6-3386-4A96-BE00-8C144B33D176}"/>
    <dgm:cxn modelId="{8E09E551-EA3D-480A-B98F-164419848236}" type="presOf" srcId="{CB718D77-89FC-422A-9058-83E2C66DD57B}" destId="{1FF7CD64-23FF-489F-BD2F-4ED612F0AD5E}" srcOrd="0" destOrd="0" presId="urn:microsoft.com/office/officeart/2005/8/layout/cycle3"/>
    <dgm:cxn modelId="{9B7C4384-543D-4E66-B4B4-E6DBD69B10AD}" type="presOf" srcId="{3E72EAC0-3A9B-4C69-8F3D-78D6E29D6136}" destId="{A7BCDC5A-2C4D-4778-8564-DB983CB5B75A}" srcOrd="0" destOrd="0" presId="urn:microsoft.com/office/officeart/2005/8/layout/cycle3"/>
    <dgm:cxn modelId="{D1F8A187-8ED8-4752-B77B-49D13F5A719D}" srcId="{2C8EF8EE-B101-43BE-AC3A-8FA9991B9539}" destId="{CB718D77-89FC-422A-9058-83E2C66DD57B}" srcOrd="3" destOrd="0" parTransId="{4D818C84-1779-4535-B7C3-95A6210327A4}" sibTransId="{1AD2056A-D918-4763-8806-7D4CD1FD718F}"/>
    <dgm:cxn modelId="{EFBBC79A-720A-4B8F-A867-9F7241BB8AA8}" type="presOf" srcId="{23E80EB1-9DCE-4014-B5F3-F21DD64E508E}" destId="{FD7850D3-193C-49EF-9BB5-AEF79CFD6F4F}" srcOrd="0" destOrd="0" presId="urn:microsoft.com/office/officeart/2005/8/layout/cycle3"/>
    <dgm:cxn modelId="{D223D7E5-F008-4272-94C2-D6CB433F6FA1}" srcId="{2C8EF8EE-B101-43BE-AC3A-8FA9991B9539}" destId="{23E80EB1-9DCE-4014-B5F3-F21DD64E508E}" srcOrd="0" destOrd="0" parTransId="{479916F0-8DE4-4532-91C6-69AE78C89E7C}" sibTransId="{267508FD-28D0-4876-96BB-EB57CF78773D}"/>
    <dgm:cxn modelId="{1A255EE9-25FF-4F66-BBDC-F16BF8D07943}" type="presParOf" srcId="{A375AD2B-9F15-4E8A-962E-E3CE6CEB0776}" destId="{32C4BE8D-6BB4-404F-B046-F2E35091A931}" srcOrd="0" destOrd="0" presId="urn:microsoft.com/office/officeart/2005/8/layout/cycle3"/>
    <dgm:cxn modelId="{C5BA8534-DC5A-484D-8CC3-C9905C07868A}" type="presParOf" srcId="{32C4BE8D-6BB4-404F-B046-F2E35091A931}" destId="{FD7850D3-193C-49EF-9BB5-AEF79CFD6F4F}" srcOrd="0" destOrd="0" presId="urn:microsoft.com/office/officeart/2005/8/layout/cycle3"/>
    <dgm:cxn modelId="{61A8340D-7F3D-4F53-979D-0F2D588151F4}" type="presParOf" srcId="{32C4BE8D-6BB4-404F-B046-F2E35091A931}" destId="{3BAE6CEA-E33C-4632-A233-4B4569DC2533}" srcOrd="1" destOrd="0" presId="urn:microsoft.com/office/officeart/2005/8/layout/cycle3"/>
    <dgm:cxn modelId="{7BAD8E83-0F7C-491B-893C-41A7DBE1AE4B}" type="presParOf" srcId="{32C4BE8D-6BB4-404F-B046-F2E35091A931}" destId="{1FC5AA6E-5267-4266-8AC0-6B71AE7E3C9F}" srcOrd="2" destOrd="0" presId="urn:microsoft.com/office/officeart/2005/8/layout/cycle3"/>
    <dgm:cxn modelId="{3E7029AF-BC58-4E82-A065-B2ACA69D355F}" type="presParOf" srcId="{32C4BE8D-6BB4-404F-B046-F2E35091A931}" destId="{FAFBEFAB-99BE-411F-9F7C-7BBFA783FE0A}" srcOrd="3" destOrd="0" presId="urn:microsoft.com/office/officeart/2005/8/layout/cycle3"/>
    <dgm:cxn modelId="{957E77CB-2DAA-4EE2-82A8-C4EF9C838AB8}" type="presParOf" srcId="{32C4BE8D-6BB4-404F-B046-F2E35091A931}" destId="{1FF7CD64-23FF-489F-BD2F-4ED612F0AD5E}" srcOrd="4" destOrd="0" presId="urn:microsoft.com/office/officeart/2005/8/layout/cycle3"/>
    <dgm:cxn modelId="{15888054-B54C-472F-B1A6-8CEC0F067A27}" type="presParOf" srcId="{32C4BE8D-6BB4-404F-B046-F2E35091A931}" destId="{A7BCDC5A-2C4D-4778-8564-DB983CB5B75A}"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3B470E-AD4B-4ABD-8FDC-3E43390ADCF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BDCE832-8CAF-41FB-9E7D-B1D875AB9A65}">
      <dgm:prSet phldrT="[Text]"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rPr>
            <a:t>Child Development</a:t>
          </a:r>
        </a:p>
      </dgm:t>
    </dgm:pt>
    <dgm:pt modelId="{1D8B541B-9910-4F96-8686-1747026F9015}" type="parTrans" cxnId="{F60407DA-E1F1-4D5D-A96A-DD242DCD7C05}">
      <dgm:prSet/>
      <dgm:spPr/>
      <dgm:t>
        <a:bodyPr/>
        <a:lstStyle/>
        <a:p>
          <a:endParaRPr lang="en-US"/>
        </a:p>
      </dgm:t>
    </dgm:pt>
    <dgm:pt modelId="{4B4296E5-1061-4DFE-B276-4B1027A685FD}" type="sibTrans" cxnId="{F60407DA-E1F1-4D5D-A96A-DD242DCD7C05}">
      <dgm:prSet/>
      <dgm:spPr/>
      <dgm:t>
        <a:bodyPr/>
        <a:lstStyle/>
        <a:p>
          <a:endParaRPr lang="en-US"/>
        </a:p>
      </dgm:t>
    </dgm:pt>
    <dgm:pt modelId="{1D1CE745-C499-4ABB-ADC0-A38947444D39}">
      <dgm:prSet phldrT="[Text]"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a:t>Quality of Parent – Child transactions</a:t>
          </a:r>
        </a:p>
        <a:p>
          <a:r>
            <a:rPr lang="en-US" sz="1800" b="1" dirty="0"/>
            <a:t>Family  - Orchestrated child experiences</a:t>
          </a:r>
        </a:p>
      </dgm:t>
    </dgm:pt>
    <dgm:pt modelId="{EBC4F7F4-355A-4D75-8D56-7B9F50F0F35B}" type="parTrans" cxnId="{C6BDDFC2-46CE-4154-A5DA-057125264774}">
      <dgm:prSet/>
      <dgm:spPr/>
      <dgm:t>
        <a:bodyPr/>
        <a:lstStyle/>
        <a:p>
          <a:endParaRPr lang="en-US" dirty="0"/>
        </a:p>
      </dgm:t>
    </dgm:pt>
    <dgm:pt modelId="{A2130281-E46B-4649-9A23-423F9B16838F}" type="sibTrans" cxnId="{C6BDDFC2-46CE-4154-A5DA-057125264774}">
      <dgm:prSet/>
      <dgm:spPr/>
      <dgm:t>
        <a:bodyPr/>
        <a:lstStyle/>
        <a:p>
          <a:endParaRPr lang="en-US"/>
        </a:p>
      </dgm:t>
    </dgm:pt>
    <dgm:pt modelId="{4562F87B-2108-4463-81D8-CAD9E45D3529}">
      <dgm:prSet phldrT="[Text]"/>
      <dgm:spPr>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tx1"/>
              </a:solidFill>
            </a:rPr>
            <a:t>Personal Characteristics of Parents </a:t>
          </a:r>
        </a:p>
      </dgm:t>
    </dgm:pt>
    <dgm:pt modelId="{4D644CC3-50D6-43D0-9039-DD830C8B64A4}" type="parTrans" cxnId="{B0604D4F-1DA7-45DC-8678-A7BC967E321C}">
      <dgm:prSet/>
      <dgm:spPr/>
      <dgm:t>
        <a:bodyPr/>
        <a:lstStyle/>
        <a:p>
          <a:endParaRPr lang="en-US" dirty="0"/>
        </a:p>
      </dgm:t>
    </dgm:pt>
    <dgm:pt modelId="{4BE8A9E7-F9FC-495E-A98A-07D573544994}" type="sibTrans" cxnId="{B0604D4F-1DA7-45DC-8678-A7BC967E321C}">
      <dgm:prSet/>
      <dgm:spPr/>
      <dgm:t>
        <a:bodyPr/>
        <a:lstStyle/>
        <a:p>
          <a:endParaRPr lang="en-US"/>
        </a:p>
      </dgm:t>
    </dgm:pt>
    <dgm:pt modelId="{AC74B6C9-FDE8-49CF-8486-07FC1D74A115}">
      <dgm:prSet phldrT="[Text]"/>
      <dgm:spPr>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tx1"/>
              </a:solidFill>
            </a:rPr>
            <a:t>Financial Resources of the Family</a:t>
          </a:r>
        </a:p>
      </dgm:t>
    </dgm:pt>
    <dgm:pt modelId="{122C8D4C-022E-473B-9EDF-EA695540CC3E}" type="parTrans" cxnId="{04869091-B10E-42A4-8D0C-FF5FB057BEE5}">
      <dgm:prSet/>
      <dgm:spPr/>
      <dgm:t>
        <a:bodyPr/>
        <a:lstStyle/>
        <a:p>
          <a:endParaRPr lang="en-US" dirty="0"/>
        </a:p>
      </dgm:t>
    </dgm:pt>
    <dgm:pt modelId="{973E2979-29DD-4B31-848D-F5D410060CC5}" type="sibTrans" cxnId="{04869091-B10E-42A4-8D0C-FF5FB057BEE5}">
      <dgm:prSet/>
      <dgm:spPr/>
      <dgm:t>
        <a:bodyPr/>
        <a:lstStyle/>
        <a:p>
          <a:endParaRPr lang="en-US"/>
        </a:p>
      </dgm:t>
    </dgm:pt>
    <dgm:pt modelId="{47550A7B-4724-477A-B0E6-DD29E50ADADA}">
      <dgm:prSet phldrT="[Text]"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t>Health and Safety Provided by Family</a:t>
          </a:r>
        </a:p>
      </dgm:t>
    </dgm:pt>
    <dgm:pt modelId="{E5BF6DA1-2948-4B20-877D-E8CEA34403DA}" type="parTrans" cxnId="{5715504D-4E09-4AD4-9481-AD926C97D340}">
      <dgm:prSet/>
      <dgm:spPr/>
      <dgm:t>
        <a:bodyPr/>
        <a:lstStyle/>
        <a:p>
          <a:endParaRPr lang="en-US" dirty="0"/>
        </a:p>
      </dgm:t>
    </dgm:pt>
    <dgm:pt modelId="{CDD2D7BC-DFBF-4437-96EC-80130131F35B}" type="sibTrans" cxnId="{5715504D-4E09-4AD4-9481-AD926C97D340}">
      <dgm:prSet/>
      <dgm:spPr/>
      <dgm:t>
        <a:bodyPr/>
        <a:lstStyle/>
        <a:p>
          <a:endParaRPr lang="en-US"/>
        </a:p>
      </dgm:t>
    </dgm:pt>
    <dgm:pt modelId="{B1F35C24-0B65-477C-87EA-60019BB15828}">
      <dgm:prSet phldrT="[Text]"/>
      <dgm:spPr>
        <a:solidFill>
          <a:schemeClr val="bg2">
            <a:lumMod val="9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tx1"/>
              </a:solidFill>
            </a:rPr>
            <a:t>Social Support</a:t>
          </a:r>
        </a:p>
      </dgm:t>
    </dgm:pt>
    <dgm:pt modelId="{8653E169-3EC5-4BE4-909F-6986BDEF494A}" type="parTrans" cxnId="{32FBEFB6-C883-4573-A007-AD9D4226DF61}">
      <dgm:prSet/>
      <dgm:spPr/>
      <dgm:t>
        <a:bodyPr/>
        <a:lstStyle/>
        <a:p>
          <a:endParaRPr lang="en-US" dirty="0"/>
        </a:p>
      </dgm:t>
    </dgm:pt>
    <dgm:pt modelId="{42A2C0A6-DA86-422F-B23F-B26E0B7F13B0}" type="sibTrans" cxnId="{32FBEFB6-C883-4573-A007-AD9D4226DF61}">
      <dgm:prSet/>
      <dgm:spPr/>
      <dgm:t>
        <a:bodyPr/>
        <a:lstStyle/>
        <a:p>
          <a:endParaRPr lang="en-US"/>
        </a:p>
      </dgm:t>
    </dgm:pt>
    <dgm:pt modelId="{4986181B-1714-4A0E-8309-75E186F74BE8}">
      <dgm:prSet/>
      <dgm:spPr>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tx1"/>
              </a:solidFill>
            </a:rPr>
            <a:t>Child Characteristics</a:t>
          </a:r>
        </a:p>
      </dgm:t>
    </dgm:pt>
    <dgm:pt modelId="{B85E16D1-DD49-4928-8BC0-7152D4199672}" type="parTrans" cxnId="{ECE61548-F328-4EB2-8BBD-F15BC7EEAF7B}">
      <dgm:prSet/>
      <dgm:spPr/>
      <dgm:t>
        <a:bodyPr/>
        <a:lstStyle/>
        <a:p>
          <a:endParaRPr lang="en-US" dirty="0"/>
        </a:p>
      </dgm:t>
    </dgm:pt>
    <dgm:pt modelId="{EE022FC1-FBAD-41DC-AA1C-DA4070F966BA}" type="sibTrans" cxnId="{ECE61548-F328-4EB2-8BBD-F15BC7EEAF7B}">
      <dgm:prSet/>
      <dgm:spPr/>
      <dgm:t>
        <a:bodyPr/>
        <a:lstStyle/>
        <a:p>
          <a:endParaRPr lang="en-US"/>
        </a:p>
      </dgm:t>
    </dgm:pt>
    <dgm:pt modelId="{D1C6E7AB-DCFC-4C9B-BEB6-9698CF244A3D}" type="pres">
      <dgm:prSet presAssocID="{0C3B470E-AD4B-4ABD-8FDC-3E43390ADCF7}" presName="diagram" presStyleCnt="0">
        <dgm:presLayoutVars>
          <dgm:chPref val="1"/>
          <dgm:dir/>
          <dgm:animOne val="branch"/>
          <dgm:animLvl val="lvl"/>
          <dgm:resizeHandles val="exact"/>
        </dgm:presLayoutVars>
      </dgm:prSet>
      <dgm:spPr/>
    </dgm:pt>
    <dgm:pt modelId="{7F4D4C9A-3955-4AC1-92C0-3F189FD125EE}" type="pres">
      <dgm:prSet presAssocID="{1BDCE832-8CAF-41FB-9E7D-B1D875AB9A65}" presName="root1" presStyleCnt="0"/>
      <dgm:spPr/>
    </dgm:pt>
    <dgm:pt modelId="{50521A86-4D3F-4CD7-AA4A-565C564017E1}" type="pres">
      <dgm:prSet presAssocID="{1BDCE832-8CAF-41FB-9E7D-B1D875AB9A65}" presName="LevelOneTextNode" presStyleLbl="node0" presStyleIdx="0" presStyleCnt="1" custScaleY="152596">
        <dgm:presLayoutVars>
          <dgm:chPref val="3"/>
        </dgm:presLayoutVars>
      </dgm:prSet>
      <dgm:spPr/>
    </dgm:pt>
    <dgm:pt modelId="{886DCA38-CF74-4539-8F7A-C3660B61E701}" type="pres">
      <dgm:prSet presAssocID="{1BDCE832-8CAF-41FB-9E7D-B1D875AB9A65}" presName="level2hierChild" presStyleCnt="0"/>
      <dgm:spPr/>
    </dgm:pt>
    <dgm:pt modelId="{4DC62589-A467-47DB-86A0-58502EDABBC1}" type="pres">
      <dgm:prSet presAssocID="{EBC4F7F4-355A-4D75-8D56-7B9F50F0F35B}" presName="conn2-1" presStyleLbl="parChTrans1D2" presStyleIdx="0" presStyleCnt="2"/>
      <dgm:spPr/>
    </dgm:pt>
    <dgm:pt modelId="{AA21BF07-0611-4E13-8B5E-F6E2B09DA056}" type="pres">
      <dgm:prSet presAssocID="{EBC4F7F4-355A-4D75-8D56-7B9F50F0F35B}" presName="connTx" presStyleLbl="parChTrans1D2" presStyleIdx="0" presStyleCnt="2"/>
      <dgm:spPr/>
    </dgm:pt>
    <dgm:pt modelId="{479B395F-8C22-4BD5-89A6-2F3634098B8A}" type="pres">
      <dgm:prSet presAssocID="{1D1CE745-C499-4ABB-ADC0-A38947444D39}" presName="root2" presStyleCnt="0"/>
      <dgm:spPr/>
    </dgm:pt>
    <dgm:pt modelId="{1B30D085-9489-411B-886A-A73F7AF45841}" type="pres">
      <dgm:prSet presAssocID="{1D1CE745-C499-4ABB-ADC0-A38947444D39}" presName="LevelTwoTextNode" presStyleLbl="node2" presStyleIdx="0" presStyleCnt="2" custScaleX="104982" custScaleY="165480">
        <dgm:presLayoutVars>
          <dgm:chPref val="3"/>
        </dgm:presLayoutVars>
      </dgm:prSet>
      <dgm:spPr/>
    </dgm:pt>
    <dgm:pt modelId="{79301A95-7FDD-4198-BEFE-1DE0ADEA01B0}" type="pres">
      <dgm:prSet presAssocID="{1D1CE745-C499-4ABB-ADC0-A38947444D39}" presName="level3hierChild" presStyleCnt="0"/>
      <dgm:spPr/>
    </dgm:pt>
    <dgm:pt modelId="{1F9776EC-F00B-4E28-8A3C-C5E1E929C004}" type="pres">
      <dgm:prSet presAssocID="{4D644CC3-50D6-43D0-9039-DD830C8B64A4}" presName="conn2-1" presStyleLbl="parChTrans1D3" presStyleIdx="0" presStyleCnt="4"/>
      <dgm:spPr/>
    </dgm:pt>
    <dgm:pt modelId="{8EAE6544-27C6-4499-A4EE-536B1BF49527}" type="pres">
      <dgm:prSet presAssocID="{4D644CC3-50D6-43D0-9039-DD830C8B64A4}" presName="connTx" presStyleLbl="parChTrans1D3" presStyleIdx="0" presStyleCnt="4"/>
      <dgm:spPr/>
    </dgm:pt>
    <dgm:pt modelId="{716B818A-7DC0-4AB2-A12B-1C0D57E63DEE}" type="pres">
      <dgm:prSet presAssocID="{4562F87B-2108-4463-81D8-CAD9E45D3529}" presName="root2" presStyleCnt="0"/>
      <dgm:spPr/>
    </dgm:pt>
    <dgm:pt modelId="{F040AF27-3C4E-4430-9273-E568BC3363BB}" type="pres">
      <dgm:prSet presAssocID="{4562F87B-2108-4463-81D8-CAD9E45D3529}" presName="LevelTwoTextNode" presStyleLbl="node3" presStyleIdx="0" presStyleCnt="4">
        <dgm:presLayoutVars>
          <dgm:chPref val="3"/>
        </dgm:presLayoutVars>
      </dgm:prSet>
      <dgm:spPr/>
    </dgm:pt>
    <dgm:pt modelId="{8B60B1AB-BD62-4A67-A14D-3D51AC091F38}" type="pres">
      <dgm:prSet presAssocID="{4562F87B-2108-4463-81D8-CAD9E45D3529}" presName="level3hierChild" presStyleCnt="0"/>
      <dgm:spPr/>
    </dgm:pt>
    <dgm:pt modelId="{71A311BB-0C6C-493F-92CC-57C6B2C8781A}" type="pres">
      <dgm:prSet presAssocID="{122C8D4C-022E-473B-9EDF-EA695540CC3E}" presName="conn2-1" presStyleLbl="parChTrans1D3" presStyleIdx="1" presStyleCnt="4"/>
      <dgm:spPr/>
    </dgm:pt>
    <dgm:pt modelId="{EC10190F-3CF9-409C-8E65-56CABE51AD18}" type="pres">
      <dgm:prSet presAssocID="{122C8D4C-022E-473B-9EDF-EA695540CC3E}" presName="connTx" presStyleLbl="parChTrans1D3" presStyleIdx="1" presStyleCnt="4"/>
      <dgm:spPr/>
    </dgm:pt>
    <dgm:pt modelId="{13D9C5A5-C549-4FD1-BB05-8975FC6F1B4E}" type="pres">
      <dgm:prSet presAssocID="{AC74B6C9-FDE8-49CF-8486-07FC1D74A115}" presName="root2" presStyleCnt="0"/>
      <dgm:spPr/>
    </dgm:pt>
    <dgm:pt modelId="{78553EB6-EA4E-43A1-AB83-BBE92AAF7643}" type="pres">
      <dgm:prSet presAssocID="{AC74B6C9-FDE8-49CF-8486-07FC1D74A115}" presName="LevelTwoTextNode" presStyleLbl="node3" presStyleIdx="1" presStyleCnt="4">
        <dgm:presLayoutVars>
          <dgm:chPref val="3"/>
        </dgm:presLayoutVars>
      </dgm:prSet>
      <dgm:spPr/>
    </dgm:pt>
    <dgm:pt modelId="{62122856-DB18-4581-9B30-89E397CD598D}" type="pres">
      <dgm:prSet presAssocID="{AC74B6C9-FDE8-49CF-8486-07FC1D74A115}" presName="level3hierChild" presStyleCnt="0"/>
      <dgm:spPr/>
    </dgm:pt>
    <dgm:pt modelId="{F6539FCE-8B88-487D-BEC4-C1B57D4ADB5A}" type="pres">
      <dgm:prSet presAssocID="{E5BF6DA1-2948-4B20-877D-E8CEA34403DA}" presName="conn2-1" presStyleLbl="parChTrans1D2" presStyleIdx="1" presStyleCnt="2"/>
      <dgm:spPr/>
    </dgm:pt>
    <dgm:pt modelId="{317E68AB-A729-4AE7-8A22-4AF52FD5EC79}" type="pres">
      <dgm:prSet presAssocID="{E5BF6DA1-2948-4B20-877D-E8CEA34403DA}" presName="connTx" presStyleLbl="parChTrans1D2" presStyleIdx="1" presStyleCnt="2"/>
      <dgm:spPr/>
    </dgm:pt>
    <dgm:pt modelId="{E74C2988-9E96-4524-BF95-84478CEEA202}" type="pres">
      <dgm:prSet presAssocID="{47550A7B-4724-477A-B0E6-DD29E50ADADA}" presName="root2" presStyleCnt="0"/>
      <dgm:spPr/>
    </dgm:pt>
    <dgm:pt modelId="{F362C5BD-84FD-45FB-BDB4-8DB6A7973ABB}" type="pres">
      <dgm:prSet presAssocID="{47550A7B-4724-477A-B0E6-DD29E50ADADA}" presName="LevelTwoTextNode" presStyleLbl="node2" presStyleIdx="1" presStyleCnt="2">
        <dgm:presLayoutVars>
          <dgm:chPref val="3"/>
        </dgm:presLayoutVars>
      </dgm:prSet>
      <dgm:spPr/>
    </dgm:pt>
    <dgm:pt modelId="{79C937B7-4883-40CD-8CAF-3330311D10D2}" type="pres">
      <dgm:prSet presAssocID="{47550A7B-4724-477A-B0E6-DD29E50ADADA}" presName="level3hierChild" presStyleCnt="0"/>
      <dgm:spPr/>
    </dgm:pt>
    <dgm:pt modelId="{BA319165-A7B8-4446-BE10-279BA7DD7E14}" type="pres">
      <dgm:prSet presAssocID="{8653E169-3EC5-4BE4-909F-6986BDEF494A}" presName="conn2-1" presStyleLbl="parChTrans1D3" presStyleIdx="2" presStyleCnt="4"/>
      <dgm:spPr/>
    </dgm:pt>
    <dgm:pt modelId="{3F6DF13F-3E67-4E62-9879-ABB1EC473B25}" type="pres">
      <dgm:prSet presAssocID="{8653E169-3EC5-4BE4-909F-6986BDEF494A}" presName="connTx" presStyleLbl="parChTrans1D3" presStyleIdx="2" presStyleCnt="4"/>
      <dgm:spPr/>
    </dgm:pt>
    <dgm:pt modelId="{301AB680-C561-48F9-ACFC-62991415116F}" type="pres">
      <dgm:prSet presAssocID="{B1F35C24-0B65-477C-87EA-60019BB15828}" presName="root2" presStyleCnt="0"/>
      <dgm:spPr/>
    </dgm:pt>
    <dgm:pt modelId="{B40D5C65-B5D7-41B0-90BD-B0CF22808A72}" type="pres">
      <dgm:prSet presAssocID="{B1F35C24-0B65-477C-87EA-60019BB15828}" presName="LevelTwoTextNode" presStyleLbl="node3" presStyleIdx="2" presStyleCnt="4" custLinFactNeighborX="5827" custLinFactNeighborY="-897">
        <dgm:presLayoutVars>
          <dgm:chPref val="3"/>
        </dgm:presLayoutVars>
      </dgm:prSet>
      <dgm:spPr/>
    </dgm:pt>
    <dgm:pt modelId="{A5565B28-26A1-438F-9C16-0C0F25CBBFA1}" type="pres">
      <dgm:prSet presAssocID="{B1F35C24-0B65-477C-87EA-60019BB15828}" presName="level3hierChild" presStyleCnt="0"/>
      <dgm:spPr/>
    </dgm:pt>
    <dgm:pt modelId="{6AE298C8-309C-472F-9168-104E2BD521DA}" type="pres">
      <dgm:prSet presAssocID="{B85E16D1-DD49-4928-8BC0-7152D4199672}" presName="conn2-1" presStyleLbl="parChTrans1D3" presStyleIdx="3" presStyleCnt="4"/>
      <dgm:spPr/>
    </dgm:pt>
    <dgm:pt modelId="{78A6175F-C239-4075-9370-35ED2B99EAA8}" type="pres">
      <dgm:prSet presAssocID="{B85E16D1-DD49-4928-8BC0-7152D4199672}" presName="connTx" presStyleLbl="parChTrans1D3" presStyleIdx="3" presStyleCnt="4"/>
      <dgm:spPr/>
    </dgm:pt>
    <dgm:pt modelId="{C9B1D75B-3A28-4D30-A4FE-9130AE09D58B}" type="pres">
      <dgm:prSet presAssocID="{4986181B-1714-4A0E-8309-75E186F74BE8}" presName="root2" presStyleCnt="0"/>
      <dgm:spPr/>
    </dgm:pt>
    <dgm:pt modelId="{F760D3C5-1F99-4C02-9691-9F05DF7BA976}" type="pres">
      <dgm:prSet presAssocID="{4986181B-1714-4A0E-8309-75E186F74BE8}" presName="LevelTwoTextNode" presStyleLbl="node3" presStyleIdx="3" presStyleCnt="4" custLinFactNeighborX="7620" custLinFactNeighborY="-897">
        <dgm:presLayoutVars>
          <dgm:chPref val="3"/>
        </dgm:presLayoutVars>
      </dgm:prSet>
      <dgm:spPr/>
    </dgm:pt>
    <dgm:pt modelId="{241ED369-16B1-481D-8361-E14E2BD3CC08}" type="pres">
      <dgm:prSet presAssocID="{4986181B-1714-4A0E-8309-75E186F74BE8}" presName="level3hierChild" presStyleCnt="0"/>
      <dgm:spPr/>
    </dgm:pt>
  </dgm:ptLst>
  <dgm:cxnLst>
    <dgm:cxn modelId="{1501C700-0F02-46BD-B9BF-534D137A0EF2}" type="presOf" srcId="{E5BF6DA1-2948-4B20-877D-E8CEA34403DA}" destId="{317E68AB-A729-4AE7-8A22-4AF52FD5EC79}" srcOrd="1" destOrd="0" presId="urn:microsoft.com/office/officeart/2005/8/layout/hierarchy2"/>
    <dgm:cxn modelId="{EDB15510-441F-449C-8F7A-E332C765D9DF}" type="presOf" srcId="{4D644CC3-50D6-43D0-9039-DD830C8B64A4}" destId="{8EAE6544-27C6-4499-A4EE-536B1BF49527}" srcOrd="1" destOrd="0" presId="urn:microsoft.com/office/officeart/2005/8/layout/hierarchy2"/>
    <dgm:cxn modelId="{D2AA1B19-D36F-4173-8834-8FD0FB0D154F}" type="presOf" srcId="{B1F35C24-0B65-477C-87EA-60019BB15828}" destId="{B40D5C65-B5D7-41B0-90BD-B0CF22808A72}" srcOrd="0" destOrd="0" presId="urn:microsoft.com/office/officeart/2005/8/layout/hierarchy2"/>
    <dgm:cxn modelId="{C881B81B-A720-48C4-BD5A-A6802B545A78}" type="presOf" srcId="{122C8D4C-022E-473B-9EDF-EA695540CC3E}" destId="{71A311BB-0C6C-493F-92CC-57C6B2C8781A}" srcOrd="0" destOrd="0" presId="urn:microsoft.com/office/officeart/2005/8/layout/hierarchy2"/>
    <dgm:cxn modelId="{0F3A5021-175D-4059-84EB-FCA22722924F}" type="presOf" srcId="{1BDCE832-8CAF-41FB-9E7D-B1D875AB9A65}" destId="{50521A86-4D3F-4CD7-AA4A-565C564017E1}" srcOrd="0" destOrd="0" presId="urn:microsoft.com/office/officeart/2005/8/layout/hierarchy2"/>
    <dgm:cxn modelId="{08C44324-F141-4A69-9F8D-2B186FED6786}" type="presOf" srcId="{8653E169-3EC5-4BE4-909F-6986BDEF494A}" destId="{3F6DF13F-3E67-4E62-9879-ABB1EC473B25}" srcOrd="1" destOrd="0" presId="urn:microsoft.com/office/officeart/2005/8/layout/hierarchy2"/>
    <dgm:cxn modelId="{724D4C3D-DE67-49EF-999A-511CD6D3ACB0}" type="presOf" srcId="{EBC4F7F4-355A-4D75-8D56-7B9F50F0F35B}" destId="{AA21BF07-0611-4E13-8B5E-F6E2B09DA056}" srcOrd="1" destOrd="0" presId="urn:microsoft.com/office/officeart/2005/8/layout/hierarchy2"/>
    <dgm:cxn modelId="{ECE61548-F328-4EB2-8BBD-F15BC7EEAF7B}" srcId="{47550A7B-4724-477A-B0E6-DD29E50ADADA}" destId="{4986181B-1714-4A0E-8309-75E186F74BE8}" srcOrd="1" destOrd="0" parTransId="{B85E16D1-DD49-4928-8BC0-7152D4199672}" sibTransId="{EE022FC1-FBAD-41DC-AA1C-DA4070F966BA}"/>
    <dgm:cxn modelId="{5715504D-4E09-4AD4-9481-AD926C97D340}" srcId="{1BDCE832-8CAF-41FB-9E7D-B1D875AB9A65}" destId="{47550A7B-4724-477A-B0E6-DD29E50ADADA}" srcOrd="1" destOrd="0" parTransId="{E5BF6DA1-2948-4B20-877D-E8CEA34403DA}" sibTransId="{CDD2D7BC-DFBF-4437-96EC-80130131F35B}"/>
    <dgm:cxn modelId="{968DC94D-0DC2-486B-B0C8-2A88F96BE3E3}" type="presOf" srcId="{1D1CE745-C499-4ABB-ADC0-A38947444D39}" destId="{1B30D085-9489-411B-886A-A73F7AF45841}" srcOrd="0" destOrd="0" presId="urn:microsoft.com/office/officeart/2005/8/layout/hierarchy2"/>
    <dgm:cxn modelId="{B0604D4F-1DA7-45DC-8678-A7BC967E321C}" srcId="{1D1CE745-C499-4ABB-ADC0-A38947444D39}" destId="{4562F87B-2108-4463-81D8-CAD9E45D3529}" srcOrd="0" destOrd="0" parTransId="{4D644CC3-50D6-43D0-9039-DD830C8B64A4}" sibTransId="{4BE8A9E7-F9FC-495E-A98A-07D573544994}"/>
    <dgm:cxn modelId="{66E5E271-8217-4BBE-B916-658580714ACB}" type="presOf" srcId="{EBC4F7F4-355A-4D75-8D56-7B9F50F0F35B}" destId="{4DC62589-A467-47DB-86A0-58502EDABBC1}" srcOrd="0" destOrd="0" presId="urn:microsoft.com/office/officeart/2005/8/layout/hierarchy2"/>
    <dgm:cxn modelId="{5FCD8778-201C-40D3-8A25-02DE275A2E71}" type="presOf" srcId="{4986181B-1714-4A0E-8309-75E186F74BE8}" destId="{F760D3C5-1F99-4C02-9691-9F05DF7BA976}" srcOrd="0" destOrd="0" presId="urn:microsoft.com/office/officeart/2005/8/layout/hierarchy2"/>
    <dgm:cxn modelId="{7C2DB07B-E066-4530-8C00-FC71BDE9FD8C}" type="presOf" srcId="{E5BF6DA1-2948-4B20-877D-E8CEA34403DA}" destId="{F6539FCE-8B88-487D-BEC4-C1B57D4ADB5A}" srcOrd="0" destOrd="0" presId="urn:microsoft.com/office/officeart/2005/8/layout/hierarchy2"/>
    <dgm:cxn modelId="{10E0DD81-0DC0-4050-9C4F-BF8910F1CAD8}" type="presOf" srcId="{4D644CC3-50D6-43D0-9039-DD830C8B64A4}" destId="{1F9776EC-F00B-4E28-8A3C-C5E1E929C004}" srcOrd="0" destOrd="0" presId="urn:microsoft.com/office/officeart/2005/8/layout/hierarchy2"/>
    <dgm:cxn modelId="{04869091-B10E-42A4-8D0C-FF5FB057BEE5}" srcId="{1D1CE745-C499-4ABB-ADC0-A38947444D39}" destId="{AC74B6C9-FDE8-49CF-8486-07FC1D74A115}" srcOrd="1" destOrd="0" parTransId="{122C8D4C-022E-473B-9EDF-EA695540CC3E}" sibTransId="{973E2979-29DD-4B31-848D-F5D410060CC5}"/>
    <dgm:cxn modelId="{98A36994-FA53-44B3-BA2D-3CAEAD514447}" type="presOf" srcId="{AC74B6C9-FDE8-49CF-8486-07FC1D74A115}" destId="{78553EB6-EA4E-43A1-AB83-BBE92AAF7643}" srcOrd="0" destOrd="0" presId="urn:microsoft.com/office/officeart/2005/8/layout/hierarchy2"/>
    <dgm:cxn modelId="{EF70AE99-63BF-4B39-BFBF-1C8C248F094B}" type="presOf" srcId="{0C3B470E-AD4B-4ABD-8FDC-3E43390ADCF7}" destId="{D1C6E7AB-DCFC-4C9B-BEB6-9698CF244A3D}" srcOrd="0" destOrd="0" presId="urn:microsoft.com/office/officeart/2005/8/layout/hierarchy2"/>
    <dgm:cxn modelId="{F6828BA1-86AB-4D35-B041-CD225A01D0E6}" type="presOf" srcId="{B85E16D1-DD49-4928-8BC0-7152D4199672}" destId="{78A6175F-C239-4075-9370-35ED2B99EAA8}" srcOrd="1" destOrd="0" presId="urn:microsoft.com/office/officeart/2005/8/layout/hierarchy2"/>
    <dgm:cxn modelId="{32FBEFB6-C883-4573-A007-AD9D4226DF61}" srcId="{47550A7B-4724-477A-B0E6-DD29E50ADADA}" destId="{B1F35C24-0B65-477C-87EA-60019BB15828}" srcOrd="0" destOrd="0" parTransId="{8653E169-3EC5-4BE4-909F-6986BDEF494A}" sibTransId="{42A2C0A6-DA86-422F-B23F-B26E0B7F13B0}"/>
    <dgm:cxn modelId="{C6BDDFC2-46CE-4154-A5DA-057125264774}" srcId="{1BDCE832-8CAF-41FB-9E7D-B1D875AB9A65}" destId="{1D1CE745-C499-4ABB-ADC0-A38947444D39}" srcOrd="0" destOrd="0" parTransId="{EBC4F7F4-355A-4D75-8D56-7B9F50F0F35B}" sibTransId="{A2130281-E46B-4649-9A23-423F9B16838F}"/>
    <dgm:cxn modelId="{A8639ECD-78D0-4678-83ED-358B9FDEE0EB}" type="presOf" srcId="{47550A7B-4724-477A-B0E6-DD29E50ADADA}" destId="{F362C5BD-84FD-45FB-BDB4-8DB6A7973ABB}" srcOrd="0" destOrd="0" presId="urn:microsoft.com/office/officeart/2005/8/layout/hierarchy2"/>
    <dgm:cxn modelId="{2E96EFD2-823B-4105-AE2A-8F2A0C5525F6}" type="presOf" srcId="{4562F87B-2108-4463-81D8-CAD9E45D3529}" destId="{F040AF27-3C4E-4430-9273-E568BC3363BB}" srcOrd="0" destOrd="0" presId="urn:microsoft.com/office/officeart/2005/8/layout/hierarchy2"/>
    <dgm:cxn modelId="{14B832D6-F707-43F9-9A68-E45796FAF51C}" type="presOf" srcId="{8653E169-3EC5-4BE4-909F-6986BDEF494A}" destId="{BA319165-A7B8-4446-BE10-279BA7DD7E14}" srcOrd="0" destOrd="0" presId="urn:microsoft.com/office/officeart/2005/8/layout/hierarchy2"/>
    <dgm:cxn modelId="{F60407DA-E1F1-4D5D-A96A-DD242DCD7C05}" srcId="{0C3B470E-AD4B-4ABD-8FDC-3E43390ADCF7}" destId="{1BDCE832-8CAF-41FB-9E7D-B1D875AB9A65}" srcOrd="0" destOrd="0" parTransId="{1D8B541B-9910-4F96-8686-1747026F9015}" sibTransId="{4B4296E5-1061-4DFE-B276-4B1027A685FD}"/>
    <dgm:cxn modelId="{4EAB38E7-B2CC-402D-8B79-EB031A52C4AF}" type="presOf" srcId="{122C8D4C-022E-473B-9EDF-EA695540CC3E}" destId="{EC10190F-3CF9-409C-8E65-56CABE51AD18}" srcOrd="1" destOrd="0" presId="urn:microsoft.com/office/officeart/2005/8/layout/hierarchy2"/>
    <dgm:cxn modelId="{F6D984F0-C430-46E9-97D6-5A2C16565982}" type="presOf" srcId="{B85E16D1-DD49-4928-8BC0-7152D4199672}" destId="{6AE298C8-309C-472F-9168-104E2BD521DA}" srcOrd="0" destOrd="0" presId="urn:microsoft.com/office/officeart/2005/8/layout/hierarchy2"/>
    <dgm:cxn modelId="{A985235C-547B-426B-BB60-752F5E84EBFF}" type="presParOf" srcId="{D1C6E7AB-DCFC-4C9B-BEB6-9698CF244A3D}" destId="{7F4D4C9A-3955-4AC1-92C0-3F189FD125EE}" srcOrd="0" destOrd="0" presId="urn:microsoft.com/office/officeart/2005/8/layout/hierarchy2"/>
    <dgm:cxn modelId="{BE427114-969C-4997-A096-2E55BE5A2C14}" type="presParOf" srcId="{7F4D4C9A-3955-4AC1-92C0-3F189FD125EE}" destId="{50521A86-4D3F-4CD7-AA4A-565C564017E1}" srcOrd="0" destOrd="0" presId="urn:microsoft.com/office/officeart/2005/8/layout/hierarchy2"/>
    <dgm:cxn modelId="{9BF9D9AF-C898-4D8A-AF03-04F692C95810}" type="presParOf" srcId="{7F4D4C9A-3955-4AC1-92C0-3F189FD125EE}" destId="{886DCA38-CF74-4539-8F7A-C3660B61E701}" srcOrd="1" destOrd="0" presId="urn:microsoft.com/office/officeart/2005/8/layout/hierarchy2"/>
    <dgm:cxn modelId="{C5648BE3-8CAA-48F3-AB62-FCBF870E8441}" type="presParOf" srcId="{886DCA38-CF74-4539-8F7A-C3660B61E701}" destId="{4DC62589-A467-47DB-86A0-58502EDABBC1}" srcOrd="0" destOrd="0" presId="urn:microsoft.com/office/officeart/2005/8/layout/hierarchy2"/>
    <dgm:cxn modelId="{AC7D716A-87B5-4653-9067-F8A15A128717}" type="presParOf" srcId="{4DC62589-A467-47DB-86A0-58502EDABBC1}" destId="{AA21BF07-0611-4E13-8B5E-F6E2B09DA056}" srcOrd="0" destOrd="0" presId="urn:microsoft.com/office/officeart/2005/8/layout/hierarchy2"/>
    <dgm:cxn modelId="{26C40828-68E4-476D-9C03-813FBA21C9EC}" type="presParOf" srcId="{886DCA38-CF74-4539-8F7A-C3660B61E701}" destId="{479B395F-8C22-4BD5-89A6-2F3634098B8A}" srcOrd="1" destOrd="0" presId="urn:microsoft.com/office/officeart/2005/8/layout/hierarchy2"/>
    <dgm:cxn modelId="{71E38F73-1649-4707-A5E8-80FFE76E531E}" type="presParOf" srcId="{479B395F-8C22-4BD5-89A6-2F3634098B8A}" destId="{1B30D085-9489-411B-886A-A73F7AF45841}" srcOrd="0" destOrd="0" presId="urn:microsoft.com/office/officeart/2005/8/layout/hierarchy2"/>
    <dgm:cxn modelId="{24CF20B6-F7D2-4C4F-BD4E-63CF883E7F88}" type="presParOf" srcId="{479B395F-8C22-4BD5-89A6-2F3634098B8A}" destId="{79301A95-7FDD-4198-BEFE-1DE0ADEA01B0}" srcOrd="1" destOrd="0" presId="urn:microsoft.com/office/officeart/2005/8/layout/hierarchy2"/>
    <dgm:cxn modelId="{AC4F42A3-9C2A-4E24-BD65-D348F2AA0FB8}" type="presParOf" srcId="{79301A95-7FDD-4198-BEFE-1DE0ADEA01B0}" destId="{1F9776EC-F00B-4E28-8A3C-C5E1E929C004}" srcOrd="0" destOrd="0" presId="urn:microsoft.com/office/officeart/2005/8/layout/hierarchy2"/>
    <dgm:cxn modelId="{71ADF58A-0423-4DE7-852A-AA23CB9D26D2}" type="presParOf" srcId="{1F9776EC-F00B-4E28-8A3C-C5E1E929C004}" destId="{8EAE6544-27C6-4499-A4EE-536B1BF49527}" srcOrd="0" destOrd="0" presId="urn:microsoft.com/office/officeart/2005/8/layout/hierarchy2"/>
    <dgm:cxn modelId="{320CA61D-5838-4C21-82C4-B6CABDE58E63}" type="presParOf" srcId="{79301A95-7FDD-4198-BEFE-1DE0ADEA01B0}" destId="{716B818A-7DC0-4AB2-A12B-1C0D57E63DEE}" srcOrd="1" destOrd="0" presId="urn:microsoft.com/office/officeart/2005/8/layout/hierarchy2"/>
    <dgm:cxn modelId="{AF2CEB42-A22C-417F-BCBC-1DC6DD59B916}" type="presParOf" srcId="{716B818A-7DC0-4AB2-A12B-1C0D57E63DEE}" destId="{F040AF27-3C4E-4430-9273-E568BC3363BB}" srcOrd="0" destOrd="0" presId="urn:microsoft.com/office/officeart/2005/8/layout/hierarchy2"/>
    <dgm:cxn modelId="{6E7556D3-7BD9-4781-B2DE-6F1BD732B28D}" type="presParOf" srcId="{716B818A-7DC0-4AB2-A12B-1C0D57E63DEE}" destId="{8B60B1AB-BD62-4A67-A14D-3D51AC091F38}" srcOrd="1" destOrd="0" presId="urn:microsoft.com/office/officeart/2005/8/layout/hierarchy2"/>
    <dgm:cxn modelId="{755EA29E-BCAE-4764-94A7-DFC4E5761B04}" type="presParOf" srcId="{79301A95-7FDD-4198-BEFE-1DE0ADEA01B0}" destId="{71A311BB-0C6C-493F-92CC-57C6B2C8781A}" srcOrd="2" destOrd="0" presId="urn:microsoft.com/office/officeart/2005/8/layout/hierarchy2"/>
    <dgm:cxn modelId="{6D1378A2-05D8-445F-899D-709195322060}" type="presParOf" srcId="{71A311BB-0C6C-493F-92CC-57C6B2C8781A}" destId="{EC10190F-3CF9-409C-8E65-56CABE51AD18}" srcOrd="0" destOrd="0" presId="urn:microsoft.com/office/officeart/2005/8/layout/hierarchy2"/>
    <dgm:cxn modelId="{D2576A07-B9C9-489D-9189-8F7C0BF60753}" type="presParOf" srcId="{79301A95-7FDD-4198-BEFE-1DE0ADEA01B0}" destId="{13D9C5A5-C549-4FD1-BB05-8975FC6F1B4E}" srcOrd="3" destOrd="0" presId="urn:microsoft.com/office/officeart/2005/8/layout/hierarchy2"/>
    <dgm:cxn modelId="{BDD281EE-1876-4C08-9A1B-36F6A523FFE7}" type="presParOf" srcId="{13D9C5A5-C549-4FD1-BB05-8975FC6F1B4E}" destId="{78553EB6-EA4E-43A1-AB83-BBE92AAF7643}" srcOrd="0" destOrd="0" presId="urn:microsoft.com/office/officeart/2005/8/layout/hierarchy2"/>
    <dgm:cxn modelId="{358EC25B-9E0F-4F3D-A22C-CBCBC28E88BF}" type="presParOf" srcId="{13D9C5A5-C549-4FD1-BB05-8975FC6F1B4E}" destId="{62122856-DB18-4581-9B30-89E397CD598D}" srcOrd="1" destOrd="0" presId="urn:microsoft.com/office/officeart/2005/8/layout/hierarchy2"/>
    <dgm:cxn modelId="{256DF6FD-8FAD-4A2A-A476-ADC561D55409}" type="presParOf" srcId="{886DCA38-CF74-4539-8F7A-C3660B61E701}" destId="{F6539FCE-8B88-487D-BEC4-C1B57D4ADB5A}" srcOrd="2" destOrd="0" presId="urn:microsoft.com/office/officeart/2005/8/layout/hierarchy2"/>
    <dgm:cxn modelId="{A1B32338-2424-42BD-9818-FAD2BFA86AD5}" type="presParOf" srcId="{F6539FCE-8B88-487D-BEC4-C1B57D4ADB5A}" destId="{317E68AB-A729-4AE7-8A22-4AF52FD5EC79}" srcOrd="0" destOrd="0" presId="urn:microsoft.com/office/officeart/2005/8/layout/hierarchy2"/>
    <dgm:cxn modelId="{F49DC0F9-3CF0-4189-8A64-549748384EC6}" type="presParOf" srcId="{886DCA38-CF74-4539-8F7A-C3660B61E701}" destId="{E74C2988-9E96-4524-BF95-84478CEEA202}" srcOrd="3" destOrd="0" presId="urn:microsoft.com/office/officeart/2005/8/layout/hierarchy2"/>
    <dgm:cxn modelId="{833608E7-A46A-46A3-B9DB-97A86A792894}" type="presParOf" srcId="{E74C2988-9E96-4524-BF95-84478CEEA202}" destId="{F362C5BD-84FD-45FB-BDB4-8DB6A7973ABB}" srcOrd="0" destOrd="0" presId="urn:microsoft.com/office/officeart/2005/8/layout/hierarchy2"/>
    <dgm:cxn modelId="{4FC1BEAA-CD99-472D-8F18-B38B4328CA63}" type="presParOf" srcId="{E74C2988-9E96-4524-BF95-84478CEEA202}" destId="{79C937B7-4883-40CD-8CAF-3330311D10D2}" srcOrd="1" destOrd="0" presId="urn:microsoft.com/office/officeart/2005/8/layout/hierarchy2"/>
    <dgm:cxn modelId="{AB45DC41-E144-443E-8D89-A38E189321FC}" type="presParOf" srcId="{79C937B7-4883-40CD-8CAF-3330311D10D2}" destId="{BA319165-A7B8-4446-BE10-279BA7DD7E14}" srcOrd="0" destOrd="0" presId="urn:microsoft.com/office/officeart/2005/8/layout/hierarchy2"/>
    <dgm:cxn modelId="{95D9C744-1AAB-4C05-807C-FD93358AE80D}" type="presParOf" srcId="{BA319165-A7B8-4446-BE10-279BA7DD7E14}" destId="{3F6DF13F-3E67-4E62-9879-ABB1EC473B25}" srcOrd="0" destOrd="0" presId="urn:microsoft.com/office/officeart/2005/8/layout/hierarchy2"/>
    <dgm:cxn modelId="{9AAA9236-FDD4-4E12-8E49-FB2A3B6FAFCC}" type="presParOf" srcId="{79C937B7-4883-40CD-8CAF-3330311D10D2}" destId="{301AB680-C561-48F9-ACFC-62991415116F}" srcOrd="1" destOrd="0" presId="urn:microsoft.com/office/officeart/2005/8/layout/hierarchy2"/>
    <dgm:cxn modelId="{2D082E23-BB10-4F54-8193-57B58F34945A}" type="presParOf" srcId="{301AB680-C561-48F9-ACFC-62991415116F}" destId="{B40D5C65-B5D7-41B0-90BD-B0CF22808A72}" srcOrd="0" destOrd="0" presId="urn:microsoft.com/office/officeart/2005/8/layout/hierarchy2"/>
    <dgm:cxn modelId="{B23DE6AA-EB77-497B-9F07-8058B02AE223}" type="presParOf" srcId="{301AB680-C561-48F9-ACFC-62991415116F}" destId="{A5565B28-26A1-438F-9C16-0C0F25CBBFA1}" srcOrd="1" destOrd="0" presId="urn:microsoft.com/office/officeart/2005/8/layout/hierarchy2"/>
    <dgm:cxn modelId="{08CE6886-26F8-4C39-87D5-6FB55CD15EFC}" type="presParOf" srcId="{79C937B7-4883-40CD-8CAF-3330311D10D2}" destId="{6AE298C8-309C-472F-9168-104E2BD521DA}" srcOrd="2" destOrd="0" presId="urn:microsoft.com/office/officeart/2005/8/layout/hierarchy2"/>
    <dgm:cxn modelId="{6A4AE11C-C5AD-4C16-BB92-95815E191713}" type="presParOf" srcId="{6AE298C8-309C-472F-9168-104E2BD521DA}" destId="{78A6175F-C239-4075-9370-35ED2B99EAA8}" srcOrd="0" destOrd="0" presId="urn:microsoft.com/office/officeart/2005/8/layout/hierarchy2"/>
    <dgm:cxn modelId="{03FB99BC-6E53-4280-8478-EFEF2FFAD68B}" type="presParOf" srcId="{79C937B7-4883-40CD-8CAF-3330311D10D2}" destId="{C9B1D75B-3A28-4D30-A4FE-9130AE09D58B}" srcOrd="3" destOrd="0" presId="urn:microsoft.com/office/officeart/2005/8/layout/hierarchy2"/>
    <dgm:cxn modelId="{9EDE3EC5-8205-4219-9B75-A6E18FF6143E}" type="presParOf" srcId="{C9B1D75B-3A28-4D30-A4FE-9130AE09D58B}" destId="{F760D3C5-1F99-4C02-9691-9F05DF7BA976}" srcOrd="0" destOrd="0" presId="urn:microsoft.com/office/officeart/2005/8/layout/hierarchy2"/>
    <dgm:cxn modelId="{5117C3D6-0F67-4410-A0E2-FE39B5D17C5D}" type="presParOf" srcId="{C9B1D75B-3A28-4D30-A4FE-9130AE09D58B}" destId="{241ED369-16B1-481D-8361-E14E2BD3CC08}"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E6E1-2447-46AD-9B26-23331CB57174}">
      <dsp:nvSpPr>
        <dsp:cNvPr id="0" name=""/>
        <dsp:cNvSpPr/>
      </dsp:nvSpPr>
      <dsp:spPr>
        <a:xfrm>
          <a:off x="0" y="631764"/>
          <a:ext cx="5319639" cy="1208956"/>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EPE Law</a:t>
          </a:r>
          <a:r>
            <a:rPr lang="ka-GE" sz="2000" b="1" kern="1200" dirty="0"/>
            <a:t> </a:t>
          </a:r>
        </a:p>
        <a:p>
          <a:pPr marL="0" lvl="0" indent="0" algn="ctr" defTabSz="889000">
            <a:lnSpc>
              <a:spcPct val="90000"/>
            </a:lnSpc>
            <a:spcBef>
              <a:spcPct val="0"/>
            </a:spcBef>
            <a:spcAft>
              <a:spcPct val="35000"/>
            </a:spcAft>
            <a:buNone/>
          </a:pPr>
          <a:r>
            <a:rPr lang="en-US" sz="1600" b="1" kern="1200" dirty="0"/>
            <a:t>Every child</a:t>
          </a:r>
          <a:r>
            <a:rPr lang="ka-GE" sz="1600" b="1" kern="1200" dirty="0"/>
            <a:t> </a:t>
          </a:r>
          <a:r>
            <a:rPr lang="en-US" sz="1600" b="1" kern="1200" dirty="0"/>
            <a:t>has the right to education and should be involved in mainstream preschools/schools</a:t>
          </a:r>
        </a:p>
      </dsp:txBody>
      <dsp:txXfrm>
        <a:off x="35409" y="667173"/>
        <a:ext cx="5248821" cy="1138138"/>
      </dsp:txXfrm>
    </dsp:sp>
    <dsp:sp modelId="{BF621ABE-892C-4A10-84AF-78B66BA97BBD}">
      <dsp:nvSpPr>
        <dsp:cNvPr id="0" name=""/>
        <dsp:cNvSpPr/>
      </dsp:nvSpPr>
      <dsp:spPr>
        <a:xfrm>
          <a:off x="463927" y="1840721"/>
          <a:ext cx="91440" cy="500080"/>
        </a:xfrm>
        <a:custGeom>
          <a:avLst/>
          <a:gdLst/>
          <a:ahLst/>
          <a:cxnLst/>
          <a:rect l="0" t="0" r="0" b="0"/>
          <a:pathLst>
            <a:path>
              <a:moveTo>
                <a:pt x="68036" y="0"/>
              </a:moveTo>
              <a:lnTo>
                <a:pt x="45720" y="50008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C0BEFE1-C95F-460E-A930-8B72CBF9A369}">
      <dsp:nvSpPr>
        <dsp:cNvPr id="0" name=""/>
        <dsp:cNvSpPr/>
      </dsp:nvSpPr>
      <dsp:spPr>
        <a:xfrm>
          <a:off x="509647" y="1873689"/>
          <a:ext cx="7158404" cy="934223"/>
        </a:xfrm>
        <a:prstGeom prst="roundRect">
          <a:avLst>
            <a:gd name="adj" fmla="val 10000"/>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Early Childhood Care and Education State Standards</a:t>
          </a:r>
        </a:p>
      </dsp:txBody>
      <dsp:txXfrm>
        <a:off x="537009" y="1901051"/>
        <a:ext cx="7103680" cy="879499"/>
      </dsp:txXfrm>
    </dsp:sp>
    <dsp:sp modelId="{430F5822-63DC-4C29-8FD5-703B83E4DF92}">
      <dsp:nvSpPr>
        <dsp:cNvPr id="0" name=""/>
        <dsp:cNvSpPr/>
      </dsp:nvSpPr>
      <dsp:spPr>
        <a:xfrm>
          <a:off x="531963" y="1840721"/>
          <a:ext cx="524549" cy="1377467"/>
        </a:xfrm>
        <a:custGeom>
          <a:avLst/>
          <a:gdLst/>
          <a:ahLst/>
          <a:cxnLst/>
          <a:rect l="0" t="0" r="0" b="0"/>
          <a:pathLst>
            <a:path>
              <a:moveTo>
                <a:pt x="0" y="0"/>
              </a:moveTo>
              <a:lnTo>
                <a:pt x="0" y="1377467"/>
              </a:lnTo>
              <a:lnTo>
                <a:pt x="524549" y="1377467"/>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E5DC17-1F10-4588-A20B-07FF444D743A}">
      <dsp:nvSpPr>
        <dsp:cNvPr id="0" name=""/>
        <dsp:cNvSpPr/>
      </dsp:nvSpPr>
      <dsp:spPr>
        <a:xfrm>
          <a:off x="1056513" y="2800230"/>
          <a:ext cx="9454882" cy="835916"/>
        </a:xfrm>
        <a:prstGeom prst="roundRect">
          <a:avLst>
            <a:gd name="adj" fmla="val 10000"/>
          </a:avLst>
        </a:prstGeom>
        <a:solidFill>
          <a:schemeClr val="accent2">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Formal procedures of transition from preschool to school Guidelines and Multidisciplinary teams in every region</a:t>
          </a:r>
        </a:p>
      </dsp:txBody>
      <dsp:txXfrm>
        <a:off x="1080996" y="2824713"/>
        <a:ext cx="9405916" cy="786950"/>
      </dsp:txXfrm>
    </dsp:sp>
    <dsp:sp modelId="{EE24FE75-54EF-4436-B203-0B812C57E892}">
      <dsp:nvSpPr>
        <dsp:cNvPr id="0" name=""/>
        <dsp:cNvSpPr/>
      </dsp:nvSpPr>
      <dsp:spPr>
        <a:xfrm>
          <a:off x="531963" y="1840721"/>
          <a:ext cx="2197005" cy="3392945"/>
        </a:xfrm>
        <a:custGeom>
          <a:avLst/>
          <a:gdLst/>
          <a:ahLst/>
          <a:cxnLst/>
          <a:rect l="0" t="0" r="0" b="0"/>
          <a:pathLst>
            <a:path>
              <a:moveTo>
                <a:pt x="0" y="0"/>
              </a:moveTo>
              <a:lnTo>
                <a:pt x="0" y="3392945"/>
              </a:lnTo>
              <a:lnTo>
                <a:pt x="2197005" y="3392945"/>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3D641B-B884-4067-9749-4800B450BBBA}">
      <dsp:nvSpPr>
        <dsp:cNvPr id="0" name=""/>
        <dsp:cNvSpPr/>
      </dsp:nvSpPr>
      <dsp:spPr>
        <a:xfrm>
          <a:off x="2728969" y="4868329"/>
          <a:ext cx="8477195" cy="730674"/>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No formal procedures of transition from ECI to preschool only agreement between Ministries and ECI providers</a:t>
          </a:r>
          <a:endParaRPr lang="ka-GE" sz="1800" b="1" kern="1200" dirty="0">
            <a:solidFill>
              <a:schemeClr val="tx1"/>
            </a:solidFill>
          </a:endParaRPr>
        </a:p>
      </dsp:txBody>
      <dsp:txXfrm>
        <a:off x="2750370" y="4889730"/>
        <a:ext cx="8434393" cy="687872"/>
      </dsp:txXfrm>
    </dsp:sp>
    <dsp:sp modelId="{32B24612-F6E9-401E-B6D7-CEDE301EF3EA}">
      <dsp:nvSpPr>
        <dsp:cNvPr id="0" name=""/>
        <dsp:cNvSpPr/>
      </dsp:nvSpPr>
      <dsp:spPr>
        <a:xfrm>
          <a:off x="531963" y="1840721"/>
          <a:ext cx="538611" cy="2311356"/>
        </a:xfrm>
        <a:custGeom>
          <a:avLst/>
          <a:gdLst/>
          <a:ahLst/>
          <a:cxnLst/>
          <a:rect l="0" t="0" r="0" b="0"/>
          <a:pathLst>
            <a:path>
              <a:moveTo>
                <a:pt x="0" y="0"/>
              </a:moveTo>
              <a:lnTo>
                <a:pt x="0" y="2311356"/>
              </a:lnTo>
              <a:lnTo>
                <a:pt x="538611" y="2311356"/>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946EFC-AE0B-48D5-B7D6-375AD8BFE86B}">
      <dsp:nvSpPr>
        <dsp:cNvPr id="0" name=""/>
        <dsp:cNvSpPr/>
      </dsp:nvSpPr>
      <dsp:spPr>
        <a:xfrm>
          <a:off x="1070575" y="3727989"/>
          <a:ext cx="10135589" cy="848176"/>
        </a:xfrm>
        <a:prstGeom prst="roundRect">
          <a:avLst>
            <a:gd name="adj" fmla="val 10000"/>
          </a:avLst>
        </a:prstGeom>
        <a:solidFill>
          <a:schemeClr val="accent6">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Projects enhancing early inclusive education supported by local and international donor organizations</a:t>
          </a:r>
        </a:p>
      </dsp:txBody>
      <dsp:txXfrm>
        <a:off x="1095417" y="3752831"/>
        <a:ext cx="10085905" cy="798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FD8D7-9886-4A5D-A0BB-14746F24B63F}">
      <dsp:nvSpPr>
        <dsp:cNvPr id="0" name=""/>
        <dsp:cNvSpPr/>
      </dsp:nvSpPr>
      <dsp:spPr>
        <a:xfrm>
          <a:off x="0" y="0"/>
          <a:ext cx="1719871" cy="4886036"/>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Improved Mother – Child Physical and Mental Health condition</a:t>
          </a:r>
          <a:endParaRPr lang="en-GB" sz="1900" b="1" kern="1200" dirty="0">
            <a:solidFill>
              <a:schemeClr val="tx1"/>
            </a:solidFill>
          </a:endParaRPr>
        </a:p>
      </dsp:txBody>
      <dsp:txXfrm>
        <a:off x="0" y="1954414"/>
        <a:ext cx="1719871" cy="1954414"/>
      </dsp:txXfrm>
    </dsp:sp>
    <dsp:sp modelId="{7B09473C-AC7C-4906-94A2-2C7CE3D78D67}">
      <dsp:nvSpPr>
        <dsp:cNvPr id="0" name=""/>
        <dsp:cNvSpPr/>
      </dsp:nvSpPr>
      <dsp:spPr>
        <a:xfrm>
          <a:off x="175490" y="110834"/>
          <a:ext cx="1490076" cy="17897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6000" b="-1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22A9A8F-A9DA-46EB-9813-FDDC40CBC543}">
      <dsp:nvSpPr>
        <dsp:cNvPr id="0" name=""/>
        <dsp:cNvSpPr/>
      </dsp:nvSpPr>
      <dsp:spPr>
        <a:xfrm>
          <a:off x="1776754" y="0"/>
          <a:ext cx="1719871" cy="4886036"/>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Prevention of Developmental Delay</a:t>
          </a:r>
          <a:endParaRPr lang="en-GB" sz="2000" b="1" kern="1200" dirty="0">
            <a:solidFill>
              <a:schemeClr val="tx1"/>
            </a:solidFill>
          </a:endParaRPr>
        </a:p>
      </dsp:txBody>
      <dsp:txXfrm>
        <a:off x="1776754" y="1954414"/>
        <a:ext cx="1719871" cy="1954414"/>
      </dsp:txXfrm>
    </dsp:sp>
    <dsp:sp modelId="{DD1507DE-3610-4314-BA7D-A991CF573ED0}">
      <dsp:nvSpPr>
        <dsp:cNvPr id="0" name=""/>
        <dsp:cNvSpPr/>
      </dsp:nvSpPr>
      <dsp:spPr>
        <a:xfrm>
          <a:off x="1907519" y="101601"/>
          <a:ext cx="1379350" cy="138749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46EBF3C-6369-4B8B-BDE4-416DFED5E257}">
      <dsp:nvSpPr>
        <dsp:cNvPr id="0" name=""/>
        <dsp:cNvSpPr/>
      </dsp:nvSpPr>
      <dsp:spPr>
        <a:xfrm>
          <a:off x="3548221" y="0"/>
          <a:ext cx="1886217" cy="4886036"/>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Developed Child’s Full Potential</a:t>
          </a:r>
        </a:p>
        <a:p>
          <a:pPr marL="0" lvl="0" indent="0" algn="ctr" defTabSz="800100">
            <a:lnSpc>
              <a:spcPct val="90000"/>
            </a:lnSpc>
            <a:spcBef>
              <a:spcPct val="0"/>
            </a:spcBef>
            <a:spcAft>
              <a:spcPct val="35000"/>
            </a:spcAft>
            <a:buNone/>
          </a:pPr>
          <a:r>
            <a:rPr lang="en-US" sz="1800" b="1" kern="1200" dirty="0">
              <a:solidFill>
                <a:schemeClr val="tx1"/>
              </a:solidFill>
            </a:rPr>
            <a:t> Strengthened and Well-Equipped Parents</a:t>
          </a:r>
          <a:endParaRPr lang="en-GB" sz="1800" b="1" kern="1200" dirty="0">
            <a:solidFill>
              <a:schemeClr val="tx1"/>
            </a:solidFill>
          </a:endParaRPr>
        </a:p>
      </dsp:txBody>
      <dsp:txXfrm>
        <a:off x="3548221" y="1954414"/>
        <a:ext cx="1886217" cy="1954414"/>
      </dsp:txXfrm>
    </dsp:sp>
    <dsp:sp modelId="{94958441-46C1-4ADA-BBF1-D08C399A0321}">
      <dsp:nvSpPr>
        <dsp:cNvPr id="0" name=""/>
        <dsp:cNvSpPr/>
      </dsp:nvSpPr>
      <dsp:spPr>
        <a:xfrm>
          <a:off x="3723439" y="136395"/>
          <a:ext cx="1443629" cy="139737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6000" r="-1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691CC3E-E6CB-4BD9-9475-58D81F31E31F}">
      <dsp:nvSpPr>
        <dsp:cNvPr id="0" name=""/>
        <dsp:cNvSpPr/>
      </dsp:nvSpPr>
      <dsp:spPr>
        <a:xfrm>
          <a:off x="5486034" y="0"/>
          <a:ext cx="2077088" cy="4886036"/>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Smooth Transition to the Kindergartens – Guarantees the better learning outcomes</a:t>
          </a:r>
        </a:p>
      </dsp:txBody>
      <dsp:txXfrm>
        <a:off x="5486034" y="1954414"/>
        <a:ext cx="2077088" cy="1954414"/>
      </dsp:txXfrm>
    </dsp:sp>
    <dsp:sp modelId="{33D6A7A5-F495-41C6-A8CD-6722BA361440}">
      <dsp:nvSpPr>
        <dsp:cNvPr id="0" name=""/>
        <dsp:cNvSpPr/>
      </dsp:nvSpPr>
      <dsp:spPr>
        <a:xfrm>
          <a:off x="5765435" y="96655"/>
          <a:ext cx="1491968" cy="14636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9000" r="-4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F0DA624-17F1-4FE5-ACA4-0DE4941A12E4}">
      <dsp:nvSpPr>
        <dsp:cNvPr id="0" name=""/>
        <dsp:cNvSpPr/>
      </dsp:nvSpPr>
      <dsp:spPr>
        <a:xfrm>
          <a:off x="7614719" y="0"/>
          <a:ext cx="1719871" cy="4886036"/>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Better psycho – social  development and achievements at School, University, Job</a:t>
          </a:r>
        </a:p>
      </dsp:txBody>
      <dsp:txXfrm>
        <a:off x="7614719" y="1954414"/>
        <a:ext cx="1719871" cy="1954414"/>
      </dsp:txXfrm>
    </dsp:sp>
    <dsp:sp modelId="{D67B88FA-72CF-42AF-8A8E-2FEE6483247B}">
      <dsp:nvSpPr>
        <dsp:cNvPr id="0" name=""/>
        <dsp:cNvSpPr/>
      </dsp:nvSpPr>
      <dsp:spPr>
        <a:xfrm>
          <a:off x="7724960" y="81727"/>
          <a:ext cx="1499388" cy="133450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C018E24-0DE0-4577-979E-F33DB05510AF}">
      <dsp:nvSpPr>
        <dsp:cNvPr id="0" name=""/>
        <dsp:cNvSpPr/>
      </dsp:nvSpPr>
      <dsp:spPr>
        <a:xfrm>
          <a:off x="9376022" y="0"/>
          <a:ext cx="1719871" cy="4886036"/>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Less expenses on health and Special Education</a:t>
          </a:r>
          <a:endParaRPr lang="en-GB" sz="2000" b="1" kern="1200" dirty="0">
            <a:solidFill>
              <a:schemeClr val="tx1"/>
            </a:solidFill>
          </a:endParaRPr>
        </a:p>
      </dsp:txBody>
      <dsp:txXfrm>
        <a:off x="9376022" y="1954414"/>
        <a:ext cx="1719871" cy="1954414"/>
      </dsp:txXfrm>
    </dsp:sp>
    <dsp:sp modelId="{160E10B4-C2B8-46C2-83C0-38123AAF2985}">
      <dsp:nvSpPr>
        <dsp:cNvPr id="0" name=""/>
        <dsp:cNvSpPr/>
      </dsp:nvSpPr>
      <dsp:spPr>
        <a:xfrm>
          <a:off x="9520225" y="156294"/>
          <a:ext cx="1435174" cy="134436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9000" r="-1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8507D66-B523-4444-B5FC-0A30A63BDD33}">
      <dsp:nvSpPr>
        <dsp:cNvPr id="0" name=""/>
        <dsp:cNvSpPr/>
      </dsp:nvSpPr>
      <dsp:spPr>
        <a:xfrm>
          <a:off x="474303" y="4061971"/>
          <a:ext cx="10134728" cy="824064"/>
        </a:xfrm>
        <a:prstGeom prst="leftRightArrow">
          <a:avLst/>
        </a:prstGeom>
        <a:solidFill>
          <a:schemeClr val="dk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8D23-04B0-45CC-8CEB-882105EBAB54}">
      <dsp:nvSpPr>
        <dsp:cNvPr id="0" name=""/>
        <dsp:cNvSpPr/>
      </dsp:nvSpPr>
      <dsp:spPr>
        <a:xfrm>
          <a:off x="29237" y="398588"/>
          <a:ext cx="1825667" cy="805696"/>
        </a:xfrm>
        <a:prstGeom prst="chevron">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Nutrition</a:t>
          </a:r>
        </a:p>
        <a:p>
          <a:pPr marL="0" lvl="0" indent="0" algn="ctr" defTabSz="622300">
            <a:lnSpc>
              <a:spcPct val="90000"/>
            </a:lnSpc>
            <a:spcBef>
              <a:spcPct val="0"/>
            </a:spcBef>
            <a:spcAft>
              <a:spcPct val="35000"/>
            </a:spcAft>
            <a:buNone/>
          </a:pPr>
          <a:r>
            <a:rPr lang="en-US" sz="1400" b="1" kern="1200" dirty="0"/>
            <a:t>Programs</a:t>
          </a:r>
          <a:endParaRPr lang="en-GB" sz="1400" b="1" kern="1200" dirty="0"/>
        </a:p>
      </dsp:txBody>
      <dsp:txXfrm>
        <a:off x="432085" y="398588"/>
        <a:ext cx="1019971" cy="805696"/>
      </dsp:txXfrm>
    </dsp:sp>
    <dsp:sp modelId="{7930B8F4-8489-46CE-BD01-51C36229944F}">
      <dsp:nvSpPr>
        <dsp:cNvPr id="0" name=""/>
        <dsp:cNvSpPr/>
      </dsp:nvSpPr>
      <dsp:spPr>
        <a:xfrm>
          <a:off x="1667379" y="410308"/>
          <a:ext cx="2039362" cy="788418"/>
        </a:xfrm>
        <a:prstGeom prst="chevron">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Screening and Surveillance </a:t>
          </a:r>
          <a:endParaRPr lang="en-GB" sz="1200" b="1" kern="1200" dirty="0"/>
        </a:p>
      </dsp:txBody>
      <dsp:txXfrm>
        <a:off x="2061588" y="410308"/>
        <a:ext cx="1250944" cy="788418"/>
      </dsp:txXfrm>
    </dsp:sp>
    <dsp:sp modelId="{DD25F076-D1FB-4D4F-8D7D-746AB178DDCC}">
      <dsp:nvSpPr>
        <dsp:cNvPr id="0" name=""/>
        <dsp:cNvSpPr/>
      </dsp:nvSpPr>
      <dsp:spPr>
        <a:xfrm>
          <a:off x="3485361" y="414467"/>
          <a:ext cx="2173530" cy="768693"/>
        </a:xfrm>
        <a:prstGeom prst="chevron">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dirty="0"/>
            <a:t>Intervention in Natural Environment</a:t>
          </a:r>
          <a:endParaRPr lang="en-GB" sz="1300" b="1" kern="1200" dirty="0"/>
        </a:p>
      </dsp:txBody>
      <dsp:txXfrm>
        <a:off x="3869708" y="414467"/>
        <a:ext cx="1404837" cy="768693"/>
      </dsp:txXfrm>
    </dsp:sp>
    <dsp:sp modelId="{51060B8E-819A-4590-9352-BB25FA84567D}">
      <dsp:nvSpPr>
        <dsp:cNvPr id="0" name=""/>
        <dsp:cNvSpPr/>
      </dsp:nvSpPr>
      <dsp:spPr>
        <a:xfrm>
          <a:off x="5462756" y="445478"/>
          <a:ext cx="1952807" cy="729967"/>
        </a:xfrm>
        <a:prstGeom prst="chevron">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kern="1200" dirty="0"/>
            <a:t>Resource-based intervention</a:t>
          </a:r>
        </a:p>
      </dsp:txBody>
      <dsp:txXfrm>
        <a:off x="5827740" y="445478"/>
        <a:ext cx="1222840" cy="729967"/>
      </dsp:txXfrm>
    </dsp:sp>
    <dsp:sp modelId="{B78762C7-2FE0-41E3-A967-9413A0084ED0}">
      <dsp:nvSpPr>
        <dsp:cNvPr id="0" name=""/>
        <dsp:cNvSpPr/>
      </dsp:nvSpPr>
      <dsp:spPr>
        <a:xfrm>
          <a:off x="7274441" y="410323"/>
          <a:ext cx="1943624" cy="737489"/>
        </a:xfrm>
        <a:prstGeom prst="chevron">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b="0" kern="1200" dirty="0"/>
            <a:t>Inclusion</a:t>
          </a:r>
          <a:endParaRPr lang="en-GB" sz="1100" b="0" kern="1200" dirty="0"/>
        </a:p>
      </dsp:txBody>
      <dsp:txXfrm>
        <a:off x="7643186" y="410323"/>
        <a:ext cx="1206135" cy="737489"/>
      </dsp:txXfrm>
    </dsp:sp>
    <dsp:sp modelId="{5B816FF3-DA64-40A2-9E43-EA2607758062}">
      <dsp:nvSpPr>
        <dsp:cNvPr id="0" name=""/>
        <dsp:cNvSpPr/>
      </dsp:nvSpPr>
      <dsp:spPr>
        <a:xfrm>
          <a:off x="9033662" y="386863"/>
          <a:ext cx="2077682" cy="766838"/>
        </a:xfrm>
        <a:prstGeom prst="chevron">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b="1" kern="1200" dirty="0"/>
            <a:t>Effective Investment for Government</a:t>
          </a:r>
          <a:endParaRPr lang="en-GB" sz="1100" b="1" kern="1200" dirty="0"/>
        </a:p>
      </dsp:txBody>
      <dsp:txXfrm>
        <a:off x="9417081" y="386863"/>
        <a:ext cx="1310844" cy="766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E86DF-E962-4B30-A5A0-2C3FE740C8F6}">
      <dsp:nvSpPr>
        <dsp:cNvPr id="0" name=""/>
        <dsp:cNvSpPr/>
      </dsp:nvSpPr>
      <dsp:spPr>
        <a:xfrm>
          <a:off x="0" y="1506748"/>
          <a:ext cx="2396855" cy="1710051"/>
        </a:xfrm>
        <a:prstGeom prst="roundRect">
          <a:avLst>
            <a:gd name="adj" fmla="val 10000"/>
          </a:avLst>
        </a:prstGeom>
        <a:solidFill>
          <a:schemeClr val="lt1">
            <a:alpha val="90000"/>
            <a:hueOff val="0"/>
            <a:satOff val="0"/>
            <a:lumOff val="0"/>
            <a:alphaOff val="0"/>
          </a:schemeClr>
        </a:solidFill>
        <a:ln>
          <a:solidFill>
            <a:schemeClr val="accent1"/>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fontAlgn="base">
            <a:lnSpc>
              <a:spcPct val="90000"/>
            </a:lnSpc>
            <a:spcBef>
              <a:spcPct val="0"/>
            </a:spcBef>
            <a:spcAft>
              <a:spcPct val="0"/>
            </a:spcAft>
            <a:buNone/>
            <a:defRPr/>
          </a:pPr>
          <a:r>
            <a:rPr kumimoji="1" lang="en-US" sz="1600" b="1" kern="1200" dirty="0">
              <a:solidFill>
                <a:schemeClr val="tx1"/>
              </a:solidFill>
              <a:latin typeface="+mn-lt"/>
              <a:ea typeface="+mn-ea"/>
              <a:cs typeface="+mn-cs"/>
            </a:rPr>
            <a:t>2. Child and Family</a:t>
          </a:r>
        </a:p>
        <a:p>
          <a:pPr marL="171450" lvl="1" indent="-171450" algn="l" defTabSz="711200" rtl="0" fontAlgn="base">
            <a:lnSpc>
              <a:spcPct val="90000"/>
            </a:lnSpc>
            <a:spcBef>
              <a:spcPct val="0"/>
            </a:spcBef>
            <a:spcAft>
              <a:spcPct val="0"/>
            </a:spcAft>
            <a:buFont typeface="Arial" panose="020B0604020202020204" pitchFamily="34" charset="0"/>
            <a:buChar char="•"/>
            <a:defRPr/>
          </a:pPr>
          <a:r>
            <a:rPr kumimoji="1" lang="en-US" sz="1600" b="0" kern="1200" dirty="0">
              <a:solidFill>
                <a:schemeClr val="tx1"/>
              </a:solidFill>
              <a:latin typeface="+mn-lt"/>
              <a:ea typeface="+mn-ea"/>
              <a:cs typeface="+mn-cs"/>
            </a:rPr>
            <a:t>Evaluation by         Inter/ transdisciplinary team</a:t>
          </a:r>
        </a:p>
      </dsp:txBody>
      <dsp:txXfrm>
        <a:off x="39353" y="1546101"/>
        <a:ext cx="2318149" cy="1264905"/>
      </dsp:txXfrm>
    </dsp:sp>
    <dsp:sp modelId="{C50B4D02-A606-469B-A2F7-285A111C7F14}">
      <dsp:nvSpPr>
        <dsp:cNvPr id="0" name=""/>
        <dsp:cNvSpPr/>
      </dsp:nvSpPr>
      <dsp:spPr>
        <a:xfrm>
          <a:off x="666813" y="1459937"/>
          <a:ext cx="4233353" cy="2710976"/>
        </a:xfrm>
        <a:prstGeom prst="leftCircularArrow">
          <a:avLst>
            <a:gd name="adj1" fmla="val 2222"/>
            <a:gd name="adj2" fmla="val 267603"/>
            <a:gd name="adj3" fmla="val 711775"/>
            <a:gd name="adj4" fmla="val 7693151"/>
            <a:gd name="adj5" fmla="val 2593"/>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F4B9AB5-38E7-41A6-99CC-519CC5083172}">
      <dsp:nvSpPr>
        <dsp:cNvPr id="0" name=""/>
        <dsp:cNvSpPr/>
      </dsp:nvSpPr>
      <dsp:spPr>
        <a:xfrm>
          <a:off x="1077334" y="3116780"/>
          <a:ext cx="1652336" cy="691352"/>
        </a:xfrm>
        <a:prstGeom prst="roundRect">
          <a:avLst>
            <a:gd name="adj" fmla="val 1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mn-lt"/>
            </a:rPr>
            <a:t>3. Individualized Service Plan</a:t>
          </a:r>
        </a:p>
      </dsp:txBody>
      <dsp:txXfrm>
        <a:off x="1097583" y="3137029"/>
        <a:ext cx="1611838" cy="650854"/>
      </dsp:txXfrm>
    </dsp:sp>
    <dsp:sp modelId="{B0D1ABB5-E745-4717-82F6-B793637A0BD1}">
      <dsp:nvSpPr>
        <dsp:cNvPr id="0" name=""/>
        <dsp:cNvSpPr/>
      </dsp:nvSpPr>
      <dsp:spPr>
        <a:xfrm>
          <a:off x="2699748" y="1127097"/>
          <a:ext cx="3176973" cy="19858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171450" algn="l" defTabSz="711200">
            <a:lnSpc>
              <a:spcPct val="100000"/>
            </a:lnSpc>
            <a:spcBef>
              <a:spcPct val="0"/>
            </a:spcBef>
            <a:spcAft>
              <a:spcPts val="0"/>
            </a:spcAft>
            <a:buChar char="•"/>
          </a:pPr>
          <a:r>
            <a:rPr kumimoji="1" lang="en-US" sz="1600" b="0" strike="noStrike" kern="1200" dirty="0">
              <a:solidFill>
                <a:schemeClr val="tx1"/>
              </a:solidFill>
              <a:latin typeface="+mn-lt"/>
              <a:ea typeface="+mn-ea"/>
              <a:cs typeface="+mn-cs"/>
            </a:rPr>
            <a:t>In </a:t>
          </a:r>
          <a:r>
            <a:rPr kumimoji="1" lang="en-US" sz="1600" b="0" kern="1200" dirty="0">
              <a:solidFill>
                <a:schemeClr val="tx1"/>
              </a:solidFill>
              <a:latin typeface="+mn-lt"/>
              <a:ea typeface="+mn-ea"/>
              <a:cs typeface="+mn-cs"/>
            </a:rPr>
            <a:t>child’s natural environment</a:t>
          </a:r>
        </a:p>
        <a:p>
          <a:pPr marL="0" lvl="1" indent="-171450" algn="l" defTabSz="711200">
            <a:lnSpc>
              <a:spcPct val="100000"/>
            </a:lnSpc>
            <a:spcBef>
              <a:spcPct val="0"/>
            </a:spcBef>
            <a:spcAft>
              <a:spcPts val="0"/>
            </a:spcAft>
            <a:buChar char="•"/>
          </a:pPr>
          <a:r>
            <a:rPr kumimoji="1" lang="en-US" sz="1600" b="0" kern="1200" dirty="0">
              <a:solidFill>
                <a:schemeClr val="tx1"/>
              </a:solidFill>
              <a:latin typeface="+mn-lt"/>
              <a:ea typeface="+mn-ea"/>
              <a:cs typeface="+mn-cs"/>
            </a:rPr>
            <a:t>With parents active involvement</a:t>
          </a:r>
        </a:p>
        <a:p>
          <a:pPr marL="0" lvl="1" indent="-171450" algn="l" defTabSz="711200">
            <a:lnSpc>
              <a:spcPct val="100000"/>
            </a:lnSpc>
            <a:spcBef>
              <a:spcPct val="0"/>
            </a:spcBef>
            <a:spcAft>
              <a:spcPts val="0"/>
            </a:spcAft>
            <a:buChar char="•"/>
          </a:pPr>
          <a:r>
            <a:rPr kumimoji="1" lang="en-US" sz="1600" b="0" kern="1200" dirty="0">
              <a:solidFill>
                <a:schemeClr val="tx1"/>
              </a:solidFill>
              <a:latin typeface="+mn-lt"/>
              <a:ea typeface="+mn-ea"/>
              <a:cs typeface="+mn-cs"/>
            </a:rPr>
            <a:t>Using of Evidence based methods  </a:t>
          </a:r>
        </a:p>
      </dsp:txBody>
      <dsp:txXfrm>
        <a:off x="2745447" y="1598327"/>
        <a:ext cx="3085575" cy="1468881"/>
      </dsp:txXfrm>
    </dsp:sp>
    <dsp:sp modelId="{EEEAFDCC-D9FF-4F71-94E0-83CC3E5E3420}">
      <dsp:nvSpPr>
        <dsp:cNvPr id="0" name=""/>
        <dsp:cNvSpPr/>
      </dsp:nvSpPr>
      <dsp:spPr>
        <a:xfrm>
          <a:off x="3945368" y="112579"/>
          <a:ext cx="3435708" cy="3435708"/>
        </a:xfrm>
        <a:prstGeom prst="circularArrow">
          <a:avLst>
            <a:gd name="adj1" fmla="val 1754"/>
            <a:gd name="adj2" fmla="val 208905"/>
            <a:gd name="adj3" fmla="val 20344479"/>
            <a:gd name="adj4" fmla="val 13304405"/>
            <a:gd name="adj5" fmla="val 2046"/>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ECA1DE0-EAA7-495E-A96A-DC5B7F4EA7BE}">
      <dsp:nvSpPr>
        <dsp:cNvPr id="0" name=""/>
        <dsp:cNvSpPr/>
      </dsp:nvSpPr>
      <dsp:spPr>
        <a:xfrm>
          <a:off x="3588381" y="730218"/>
          <a:ext cx="1683449" cy="697148"/>
        </a:xfrm>
        <a:prstGeom prst="roundRect">
          <a:avLst>
            <a:gd name="adj" fmla="val 1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4. Service Provision</a:t>
          </a:r>
        </a:p>
      </dsp:txBody>
      <dsp:txXfrm>
        <a:off x="3608800" y="750637"/>
        <a:ext cx="1642611" cy="656310"/>
      </dsp:txXfrm>
    </dsp:sp>
    <dsp:sp modelId="{D4A2239C-ADAC-4789-831D-BBFF481193FB}">
      <dsp:nvSpPr>
        <dsp:cNvPr id="0" name=""/>
        <dsp:cNvSpPr/>
      </dsp:nvSpPr>
      <dsp:spPr>
        <a:xfrm>
          <a:off x="6130188" y="864592"/>
          <a:ext cx="2518414" cy="26315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kumimoji="1" lang="en-US" sz="1800" b="1" kern="1200" dirty="0">
              <a:solidFill>
                <a:schemeClr val="tx1"/>
              </a:solidFill>
              <a:latin typeface="+mn-lt"/>
              <a:ea typeface="+mn-ea"/>
              <a:cs typeface="+mn-cs"/>
            </a:rPr>
            <a:t> </a:t>
          </a:r>
          <a:r>
            <a:rPr kumimoji="1" lang="en-US" sz="1600" b="1" kern="1200" dirty="0">
              <a:solidFill>
                <a:schemeClr val="tx1"/>
              </a:solidFill>
              <a:latin typeface="+mn-lt"/>
              <a:ea typeface="+mn-ea"/>
              <a:cs typeface="+mn-cs"/>
            </a:rPr>
            <a:t>Evaluation of Family Individual Service Plan:</a:t>
          </a:r>
          <a:endParaRPr kumimoji="1" lang="en-US" sz="1600" b="0" kern="1200" dirty="0">
            <a:solidFill>
              <a:schemeClr val="tx1"/>
            </a:solidFill>
            <a:latin typeface="+mn-lt"/>
            <a:ea typeface="+mn-ea"/>
            <a:cs typeface="+mn-cs"/>
          </a:endParaRPr>
        </a:p>
        <a:p>
          <a:pPr marL="0" marR="0" lvl="1"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en-US" sz="1600" b="0" kern="1200" dirty="0">
              <a:solidFill>
                <a:schemeClr val="tx1"/>
              </a:solidFill>
              <a:latin typeface="+mn-lt"/>
              <a:ea typeface="+mn-ea"/>
              <a:cs typeface="+mn-cs"/>
            </a:rPr>
            <a:t>Reassessment of child development</a:t>
          </a:r>
        </a:p>
        <a:p>
          <a:pPr marL="0" marR="0" lvl="1"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en-US" sz="1600" b="0" dirty="0">
              <a:solidFill>
                <a:schemeClr val="tx1"/>
              </a:solidFill>
              <a:latin typeface="+mn-lt"/>
              <a:ea typeface="+mn-ea"/>
              <a:cs typeface="+mn-cs"/>
            </a:rPr>
            <a:t>Reassessment of Family progress</a:t>
          </a:r>
          <a:endParaRPr kumimoji="1" lang="en-US" sz="1600" b="0" kern="1200" dirty="0">
            <a:solidFill>
              <a:schemeClr val="tx1"/>
            </a:solidFill>
            <a:latin typeface="+mn-lt"/>
            <a:ea typeface="+mn-ea"/>
            <a:cs typeface="+mn-cs"/>
          </a:endParaRPr>
        </a:p>
        <a:p>
          <a:pPr marL="0" marR="0" lvl="1"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en-US" sz="1600" b="0" dirty="0">
              <a:solidFill>
                <a:schemeClr val="tx1"/>
              </a:solidFill>
              <a:latin typeface="+mn-lt"/>
              <a:ea typeface="+mn-ea"/>
              <a:cs typeface="+mn-cs"/>
            </a:rPr>
            <a:t>Setting new goals </a:t>
          </a:r>
          <a:r>
            <a:rPr kumimoji="1" lang="en-US" sz="1800" b="0" kern="1200" dirty="0">
              <a:solidFill>
                <a:schemeClr val="tx1"/>
              </a:solidFill>
              <a:latin typeface="+mn-lt"/>
              <a:ea typeface="+mn-ea"/>
              <a:cs typeface="+mn-cs"/>
            </a:rPr>
            <a:t> </a:t>
          </a:r>
          <a:endParaRPr kumimoji="1" lang="en-US" sz="1600" b="0" kern="1200" dirty="0">
            <a:solidFill>
              <a:schemeClr val="tx1"/>
            </a:solidFill>
            <a:latin typeface="+mn-lt"/>
            <a:ea typeface="+mn-ea"/>
            <a:cs typeface="+mn-cs"/>
          </a:endParaRPr>
        </a:p>
        <a:p>
          <a:pPr marL="0" marR="0" lvl="1" indent="0" algn="l" defTabSz="914400" eaLnBrk="1" fontAlgn="auto" latinLnBrk="0" hangingPunct="1">
            <a:lnSpc>
              <a:spcPct val="100000"/>
            </a:lnSpc>
            <a:spcBef>
              <a:spcPct val="0"/>
            </a:spcBef>
            <a:spcAft>
              <a:spcPts val="0"/>
            </a:spcAft>
            <a:buClrTx/>
            <a:buSzTx/>
            <a:buFontTx/>
            <a:buNone/>
            <a:tabLst/>
            <a:defRPr/>
          </a:pPr>
          <a:endParaRPr kumimoji="1" lang="en-US" sz="1800" b="1" kern="1200" dirty="0">
            <a:solidFill>
              <a:schemeClr val="tx1"/>
            </a:solidFill>
            <a:latin typeface="+mn-lt"/>
            <a:ea typeface="+mn-ea"/>
            <a:cs typeface="+mn-cs"/>
          </a:endParaRPr>
        </a:p>
        <a:p>
          <a:pPr marL="0" marR="0" lvl="1" indent="0" algn="l" defTabSz="914400" eaLnBrk="1" fontAlgn="auto" latinLnBrk="0" hangingPunct="1">
            <a:lnSpc>
              <a:spcPct val="100000"/>
            </a:lnSpc>
            <a:spcBef>
              <a:spcPct val="0"/>
            </a:spcBef>
            <a:spcAft>
              <a:spcPts val="0"/>
            </a:spcAft>
            <a:buClrTx/>
            <a:buSzTx/>
            <a:buFontTx/>
            <a:buNone/>
            <a:tabLst/>
            <a:defRPr/>
          </a:pPr>
          <a:endParaRPr kumimoji="1" lang="en-US" sz="1800" b="1" kern="1200" dirty="0">
            <a:solidFill>
              <a:schemeClr val="tx1"/>
            </a:solidFill>
            <a:latin typeface="+mn-lt"/>
            <a:ea typeface="+mn-ea"/>
            <a:cs typeface="+mn-cs"/>
          </a:endParaRPr>
        </a:p>
        <a:p>
          <a:pPr marL="0" marR="0" lvl="1" indent="0" algn="l" defTabSz="914400" eaLnBrk="1" fontAlgn="auto" latinLnBrk="0" hangingPunct="1">
            <a:lnSpc>
              <a:spcPct val="100000"/>
            </a:lnSpc>
            <a:spcBef>
              <a:spcPct val="0"/>
            </a:spcBef>
            <a:spcAft>
              <a:spcPts val="0"/>
            </a:spcAft>
            <a:buClrTx/>
            <a:buSzTx/>
            <a:buFontTx/>
            <a:buNone/>
            <a:tabLst/>
            <a:defRPr/>
          </a:pPr>
          <a:endParaRPr kumimoji="1" lang="en-US" sz="1800" b="1" kern="1200" dirty="0">
            <a:solidFill>
              <a:schemeClr val="tx1"/>
            </a:solidFill>
            <a:latin typeface="+mn-lt"/>
            <a:ea typeface="+mn-ea"/>
            <a:cs typeface="+mn-cs"/>
          </a:endParaRPr>
        </a:p>
        <a:p>
          <a:pPr marL="0" marR="0" lvl="1" indent="0" algn="l" defTabSz="914400" eaLnBrk="1" fontAlgn="auto" latinLnBrk="0" hangingPunct="1">
            <a:lnSpc>
              <a:spcPct val="100000"/>
            </a:lnSpc>
            <a:spcBef>
              <a:spcPct val="0"/>
            </a:spcBef>
            <a:spcAft>
              <a:spcPts val="0"/>
            </a:spcAft>
            <a:buClrTx/>
            <a:buSzTx/>
            <a:buFontTx/>
            <a:buNone/>
            <a:tabLst/>
            <a:defRPr/>
          </a:pPr>
          <a:endParaRPr kumimoji="1" lang="en-US" sz="1800" b="1" kern="1200" dirty="0">
            <a:solidFill>
              <a:schemeClr val="tx1"/>
            </a:solidFill>
            <a:latin typeface="+mn-lt"/>
            <a:ea typeface="+mn-ea"/>
            <a:cs typeface="+mn-cs"/>
          </a:endParaRPr>
        </a:p>
      </dsp:txBody>
      <dsp:txXfrm>
        <a:off x="6190747" y="925151"/>
        <a:ext cx="2397296" cy="1946517"/>
      </dsp:txXfrm>
    </dsp:sp>
    <dsp:sp modelId="{B1DFB938-FB2F-41B2-8923-A6836AABB302}">
      <dsp:nvSpPr>
        <dsp:cNvPr id="0" name=""/>
        <dsp:cNvSpPr/>
      </dsp:nvSpPr>
      <dsp:spPr>
        <a:xfrm>
          <a:off x="6439090" y="1868236"/>
          <a:ext cx="2763169" cy="2763169"/>
        </a:xfrm>
        <a:prstGeom prst="leftCircularArrow">
          <a:avLst>
            <a:gd name="adj1" fmla="val 2180"/>
            <a:gd name="adj2" fmla="val 262295"/>
            <a:gd name="adj3" fmla="val 386305"/>
            <a:gd name="adj4" fmla="val 7372989"/>
            <a:gd name="adj5" fmla="val 2544"/>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C490D1-B408-4EFA-B8D5-05D22018F513}">
      <dsp:nvSpPr>
        <dsp:cNvPr id="0" name=""/>
        <dsp:cNvSpPr/>
      </dsp:nvSpPr>
      <dsp:spPr>
        <a:xfrm>
          <a:off x="6873568" y="3164153"/>
          <a:ext cx="1863542" cy="1133777"/>
        </a:xfrm>
        <a:prstGeom prst="roundRect">
          <a:avLst>
            <a:gd name="adj" fmla="val 1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en-US" sz="1800" b="1" kern="1200" dirty="0">
              <a:solidFill>
                <a:schemeClr val="tx1"/>
              </a:solidFill>
              <a:latin typeface="+mn-lt"/>
              <a:ea typeface="+mn-ea"/>
              <a:cs typeface="+mn-cs"/>
            </a:rPr>
            <a:t>5. Progress monitoring and setting of new goals</a:t>
          </a:r>
          <a:endParaRPr kumimoji="1" lang="ka-GE" sz="1800" b="1" strike="sngStrike" kern="1200" dirty="0">
            <a:solidFill>
              <a:schemeClr val="tx1"/>
            </a:solidFill>
            <a:latin typeface="+mn-lt"/>
            <a:ea typeface="+mn-ea"/>
            <a:cs typeface="+mn-cs"/>
          </a:endParaRPr>
        </a:p>
      </dsp:txBody>
      <dsp:txXfrm>
        <a:off x="6906775" y="3197360"/>
        <a:ext cx="1797128" cy="1067363"/>
      </dsp:txXfrm>
    </dsp:sp>
    <dsp:sp modelId="{11E539C3-6946-4F63-9B9A-A372A88709A6}">
      <dsp:nvSpPr>
        <dsp:cNvPr id="0" name=""/>
        <dsp:cNvSpPr/>
      </dsp:nvSpPr>
      <dsp:spPr>
        <a:xfrm>
          <a:off x="8956629" y="1247877"/>
          <a:ext cx="2371758" cy="229834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Parents Satisfaction survey</a:t>
          </a:r>
        </a:p>
        <a:p>
          <a:pPr marL="114300" lvl="1" indent="-114300" algn="l" defTabSz="622300">
            <a:lnSpc>
              <a:spcPct val="90000"/>
            </a:lnSpc>
            <a:spcBef>
              <a:spcPct val="0"/>
            </a:spcBef>
            <a:spcAft>
              <a:spcPct val="15000"/>
            </a:spcAft>
            <a:buChar char="•"/>
          </a:pPr>
          <a:r>
            <a:rPr lang="en-US" sz="1400" kern="1200" dirty="0"/>
            <a:t>Supervisors’ report</a:t>
          </a:r>
        </a:p>
        <a:p>
          <a:pPr marL="114300" lvl="1" indent="-114300" algn="l" defTabSz="622300">
            <a:lnSpc>
              <a:spcPct val="90000"/>
            </a:lnSpc>
            <a:spcBef>
              <a:spcPct val="0"/>
            </a:spcBef>
            <a:spcAft>
              <a:spcPct val="15000"/>
            </a:spcAft>
            <a:buChar char="•"/>
          </a:pPr>
          <a:r>
            <a:rPr lang="en-US" sz="1400" kern="1200" dirty="0"/>
            <a:t>Specialists' Performance evaluation </a:t>
          </a:r>
        </a:p>
        <a:p>
          <a:pPr marL="114300" lvl="1" indent="-114300" algn="l" defTabSz="622300">
            <a:lnSpc>
              <a:spcPct val="90000"/>
            </a:lnSpc>
            <a:spcBef>
              <a:spcPct val="0"/>
            </a:spcBef>
            <a:spcAft>
              <a:spcPct val="15000"/>
            </a:spcAft>
            <a:buChar char="•"/>
          </a:pPr>
          <a:r>
            <a:rPr lang="en-US" sz="1400" kern="1200" dirty="0"/>
            <a:t>Assessment of program administration</a:t>
          </a:r>
        </a:p>
        <a:p>
          <a:pPr marL="114300" lvl="1" indent="-114300" algn="l" defTabSz="622300">
            <a:lnSpc>
              <a:spcPct val="100000"/>
            </a:lnSpc>
            <a:spcBef>
              <a:spcPct val="0"/>
            </a:spcBef>
            <a:spcAft>
              <a:spcPct val="15000"/>
            </a:spcAft>
            <a:buChar char="•"/>
          </a:pPr>
          <a:endParaRPr kumimoji="1" lang="en-US" sz="1400" b="0" kern="1200" dirty="0">
            <a:solidFill>
              <a:schemeClr val="tx1"/>
            </a:solidFill>
            <a:latin typeface="+mn-lt"/>
            <a:ea typeface="+mn-ea"/>
            <a:cs typeface="+mn-cs"/>
          </a:endParaRPr>
        </a:p>
        <a:p>
          <a:pPr marL="171450" lvl="1" indent="-171450" algn="l" defTabSz="711200">
            <a:lnSpc>
              <a:spcPct val="90000"/>
            </a:lnSpc>
            <a:spcBef>
              <a:spcPct val="0"/>
            </a:spcBef>
            <a:spcAft>
              <a:spcPct val="15000"/>
            </a:spcAft>
            <a:buChar char="•"/>
          </a:pPr>
          <a:endParaRPr kumimoji="1" lang="en-US" sz="1600" b="0" kern="1200" dirty="0">
            <a:solidFill>
              <a:schemeClr val="tx1"/>
            </a:solidFill>
            <a:latin typeface="+mn-lt"/>
            <a:ea typeface="+mn-ea"/>
            <a:cs typeface="+mn-cs"/>
          </a:endParaRPr>
        </a:p>
      </dsp:txBody>
      <dsp:txXfrm>
        <a:off x="9009520" y="1793270"/>
        <a:ext cx="2265976" cy="1700057"/>
      </dsp:txXfrm>
    </dsp:sp>
    <dsp:sp modelId="{60C2EB0B-1814-4C97-813C-E36664AD8123}">
      <dsp:nvSpPr>
        <dsp:cNvPr id="0" name=""/>
        <dsp:cNvSpPr/>
      </dsp:nvSpPr>
      <dsp:spPr>
        <a:xfrm>
          <a:off x="9233263" y="788934"/>
          <a:ext cx="2298336" cy="953385"/>
        </a:xfrm>
        <a:prstGeom prst="roundRect">
          <a:avLst>
            <a:gd name="adj" fmla="val 1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rPr>
            <a:t>6. Evaluation of the program</a:t>
          </a:r>
        </a:p>
      </dsp:txBody>
      <dsp:txXfrm>
        <a:off x="9261187" y="816858"/>
        <a:ext cx="2242488" cy="897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E6CEA-E33C-4632-A233-4B4569DC2533}">
      <dsp:nvSpPr>
        <dsp:cNvPr id="0" name=""/>
        <dsp:cNvSpPr/>
      </dsp:nvSpPr>
      <dsp:spPr>
        <a:xfrm>
          <a:off x="3108500" y="-77211"/>
          <a:ext cx="5101239" cy="5101239"/>
        </a:xfrm>
        <a:prstGeom prst="circularArrow">
          <a:avLst>
            <a:gd name="adj1" fmla="val 5544"/>
            <a:gd name="adj2" fmla="val 330680"/>
            <a:gd name="adj3" fmla="val 13728723"/>
            <a:gd name="adj4" fmla="val 1741475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D7850D3-193C-49EF-9BB5-AEF79CFD6F4F}">
      <dsp:nvSpPr>
        <dsp:cNvPr id="0" name=""/>
        <dsp:cNvSpPr/>
      </dsp:nvSpPr>
      <dsp:spPr>
        <a:xfrm>
          <a:off x="4440530" y="-42039"/>
          <a:ext cx="2437179" cy="1218589"/>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Early Intervention Services</a:t>
          </a:r>
        </a:p>
      </dsp:txBody>
      <dsp:txXfrm>
        <a:off x="4500017" y="17448"/>
        <a:ext cx="2318205" cy="1099615"/>
      </dsp:txXfrm>
    </dsp:sp>
    <dsp:sp modelId="{1FC5AA6E-5267-4266-8AC0-6B71AE7E3C9F}">
      <dsp:nvSpPr>
        <dsp:cNvPr id="0" name=""/>
        <dsp:cNvSpPr/>
      </dsp:nvSpPr>
      <dsp:spPr>
        <a:xfrm>
          <a:off x="6509428" y="1461103"/>
          <a:ext cx="2437179" cy="1218589"/>
        </a:xfrm>
        <a:prstGeom prst="round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Screening </a:t>
          </a:r>
          <a:r>
            <a:rPr lang="en-US" sz="1800" b="1" kern="1200" dirty="0"/>
            <a:t>and Identification–Primary Healthcare /Children’s Policlinics</a:t>
          </a:r>
        </a:p>
      </dsp:txBody>
      <dsp:txXfrm>
        <a:off x="6568915" y="1520590"/>
        <a:ext cx="2318205" cy="1099615"/>
      </dsp:txXfrm>
    </dsp:sp>
    <dsp:sp modelId="{FAFBEFAB-99BE-411F-9F7C-7BBFA783FE0A}">
      <dsp:nvSpPr>
        <dsp:cNvPr id="0" name=""/>
        <dsp:cNvSpPr/>
      </dsp:nvSpPr>
      <dsp:spPr>
        <a:xfrm>
          <a:off x="6138850" y="3385993"/>
          <a:ext cx="2353730" cy="1390776"/>
        </a:xfrm>
        <a:prstGeom prst="roundRect">
          <a:avLst/>
        </a:prstGeom>
        <a:gradFill rotWithShape="0">
          <a:gsLst>
            <a:gs pos="0">
              <a:schemeClr val="accent1">
                <a:shade val="80000"/>
                <a:hueOff val="174641"/>
                <a:satOff val="-3128"/>
                <a:lumOff val="13293"/>
                <a:alphaOff val="0"/>
                <a:lumMod val="110000"/>
                <a:satMod val="105000"/>
                <a:tint val="67000"/>
              </a:schemeClr>
            </a:gs>
            <a:gs pos="50000">
              <a:schemeClr val="accent1">
                <a:shade val="80000"/>
                <a:hueOff val="174641"/>
                <a:satOff val="-3128"/>
                <a:lumOff val="13293"/>
                <a:alphaOff val="0"/>
                <a:lumMod val="105000"/>
                <a:satMod val="103000"/>
                <a:tint val="73000"/>
              </a:schemeClr>
            </a:gs>
            <a:gs pos="100000">
              <a:schemeClr val="accent1">
                <a:shade val="80000"/>
                <a:hueOff val="174641"/>
                <a:satOff val="-3128"/>
                <a:lumOff val="1329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Referral to the Social Service Agency</a:t>
          </a:r>
        </a:p>
      </dsp:txBody>
      <dsp:txXfrm>
        <a:off x="6206742" y="3453885"/>
        <a:ext cx="2217946" cy="1254992"/>
      </dsp:txXfrm>
    </dsp:sp>
    <dsp:sp modelId="{1FF7CD64-23FF-489F-BD2F-4ED612F0AD5E}">
      <dsp:nvSpPr>
        <dsp:cNvPr id="0" name=""/>
        <dsp:cNvSpPr/>
      </dsp:nvSpPr>
      <dsp:spPr>
        <a:xfrm>
          <a:off x="2825650" y="3407489"/>
          <a:ext cx="2353730" cy="1282980"/>
        </a:xfrm>
        <a:prstGeom prst="roundRect">
          <a:avLst/>
        </a:prstGeom>
        <a:gradFill rotWithShape="0">
          <a:gsLst>
            <a:gs pos="0">
              <a:schemeClr val="accent1">
                <a:shade val="80000"/>
                <a:hueOff val="261962"/>
                <a:satOff val="-4692"/>
                <a:lumOff val="19939"/>
                <a:alphaOff val="0"/>
                <a:lumMod val="110000"/>
                <a:satMod val="105000"/>
                <a:tint val="67000"/>
              </a:schemeClr>
            </a:gs>
            <a:gs pos="50000">
              <a:schemeClr val="accent1">
                <a:shade val="80000"/>
                <a:hueOff val="261962"/>
                <a:satOff val="-4692"/>
                <a:lumOff val="19939"/>
                <a:alphaOff val="0"/>
                <a:lumMod val="105000"/>
                <a:satMod val="103000"/>
                <a:tint val="73000"/>
              </a:schemeClr>
            </a:gs>
            <a:gs pos="100000">
              <a:schemeClr val="accent1">
                <a:shade val="80000"/>
                <a:hueOff val="261962"/>
                <a:satOff val="-4692"/>
                <a:lumOff val="1993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3. Evaluation of Child's Eligibility for ECI Service by State Social Workers</a:t>
          </a:r>
        </a:p>
      </dsp:txBody>
      <dsp:txXfrm>
        <a:off x="2888280" y="3470119"/>
        <a:ext cx="2228470" cy="1157720"/>
      </dsp:txXfrm>
    </dsp:sp>
    <dsp:sp modelId="{A7BCDC5A-2C4D-4778-8564-DB983CB5B75A}">
      <dsp:nvSpPr>
        <dsp:cNvPr id="0" name=""/>
        <dsp:cNvSpPr/>
      </dsp:nvSpPr>
      <dsp:spPr>
        <a:xfrm>
          <a:off x="2371631" y="1461103"/>
          <a:ext cx="2437179" cy="1218589"/>
        </a:xfrm>
        <a:prstGeom prst="roundRect">
          <a:avLst/>
        </a:prstGeom>
        <a:gradFill rotWithShape="0">
          <a:gsLst>
            <a:gs pos="0">
              <a:schemeClr val="accent1">
                <a:shade val="80000"/>
                <a:hueOff val="349283"/>
                <a:satOff val="-6256"/>
                <a:lumOff val="26585"/>
                <a:alphaOff val="0"/>
                <a:lumMod val="110000"/>
                <a:satMod val="105000"/>
                <a:tint val="67000"/>
              </a:schemeClr>
            </a:gs>
            <a:gs pos="50000">
              <a:schemeClr val="accent1">
                <a:shade val="80000"/>
                <a:hueOff val="349283"/>
                <a:satOff val="-6256"/>
                <a:lumOff val="26585"/>
                <a:alphaOff val="0"/>
                <a:lumMod val="105000"/>
                <a:satMod val="103000"/>
                <a:tint val="73000"/>
              </a:schemeClr>
            </a:gs>
            <a:gs pos="100000">
              <a:schemeClr val="accent1">
                <a:shade val="80000"/>
                <a:hueOff val="349283"/>
                <a:satOff val="-6256"/>
                <a:lumOff val="265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4. Informing family about ECI services and referral</a:t>
          </a:r>
        </a:p>
      </dsp:txBody>
      <dsp:txXfrm>
        <a:off x="2431118" y="1520590"/>
        <a:ext cx="2318205" cy="10996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1A86-4D3F-4CD7-AA4A-565C564017E1}">
      <dsp:nvSpPr>
        <dsp:cNvPr id="0" name=""/>
        <dsp:cNvSpPr/>
      </dsp:nvSpPr>
      <dsp:spPr>
        <a:xfrm>
          <a:off x="1602376" y="1261085"/>
          <a:ext cx="1937771" cy="1478481"/>
        </a:xfrm>
        <a:prstGeom prst="roundRect">
          <a:avLst>
            <a:gd name="adj" fmla="val 10000"/>
          </a:avLst>
        </a:prstGeom>
        <a:solidFill>
          <a:schemeClr val="accent4">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Child Development</a:t>
          </a:r>
        </a:p>
      </dsp:txBody>
      <dsp:txXfrm>
        <a:off x="1645679" y="1304388"/>
        <a:ext cx="1851165" cy="1391875"/>
      </dsp:txXfrm>
    </dsp:sp>
    <dsp:sp modelId="{4DC62589-A467-47DB-86A0-58502EDABBC1}">
      <dsp:nvSpPr>
        <dsp:cNvPr id="0" name=""/>
        <dsp:cNvSpPr/>
      </dsp:nvSpPr>
      <dsp:spPr>
        <a:xfrm rot="18542756">
          <a:off x="3312481" y="1502324"/>
          <a:ext cx="1230442" cy="40390"/>
        </a:xfrm>
        <a:custGeom>
          <a:avLst/>
          <a:gdLst/>
          <a:ahLst/>
          <a:cxnLst/>
          <a:rect l="0" t="0" r="0" b="0"/>
          <a:pathLst>
            <a:path>
              <a:moveTo>
                <a:pt x="0" y="20195"/>
              </a:moveTo>
              <a:lnTo>
                <a:pt x="1230442"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96941" y="1491758"/>
        <a:ext cx="61522" cy="61522"/>
      </dsp:txXfrm>
    </dsp:sp>
    <dsp:sp modelId="{1B30D085-9489-411B-886A-A73F7AF45841}">
      <dsp:nvSpPr>
        <dsp:cNvPr id="0" name=""/>
        <dsp:cNvSpPr/>
      </dsp:nvSpPr>
      <dsp:spPr>
        <a:xfrm>
          <a:off x="4315256" y="243057"/>
          <a:ext cx="2034311" cy="1603312"/>
        </a:xfrm>
        <a:prstGeom prst="roundRect">
          <a:avLst>
            <a:gd name="adj" fmla="val 10000"/>
          </a:avLst>
        </a:prstGeom>
        <a:solidFill>
          <a:schemeClr val="accent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Quality of Parent – Child transactions</a:t>
          </a:r>
        </a:p>
        <a:p>
          <a:pPr marL="0" lvl="0" indent="0" algn="ctr" defTabSz="800100">
            <a:lnSpc>
              <a:spcPct val="90000"/>
            </a:lnSpc>
            <a:spcBef>
              <a:spcPct val="0"/>
            </a:spcBef>
            <a:spcAft>
              <a:spcPct val="35000"/>
            </a:spcAft>
            <a:buNone/>
          </a:pPr>
          <a:r>
            <a:rPr lang="en-US" sz="1800" b="1" kern="1200" dirty="0"/>
            <a:t>Family  - Orchestrated child experiences</a:t>
          </a:r>
        </a:p>
      </dsp:txBody>
      <dsp:txXfrm>
        <a:off x="4362215" y="290016"/>
        <a:ext cx="1940393" cy="1509394"/>
      </dsp:txXfrm>
    </dsp:sp>
    <dsp:sp modelId="{1F9776EC-F00B-4E28-8A3C-C5E1E929C004}">
      <dsp:nvSpPr>
        <dsp:cNvPr id="0" name=""/>
        <dsp:cNvSpPr/>
      </dsp:nvSpPr>
      <dsp:spPr>
        <a:xfrm rot="19457599">
          <a:off x="6259847" y="745963"/>
          <a:ext cx="954549" cy="40390"/>
        </a:xfrm>
        <a:custGeom>
          <a:avLst/>
          <a:gdLst/>
          <a:ahLst/>
          <a:cxnLst/>
          <a:rect l="0" t="0" r="0" b="0"/>
          <a:pathLst>
            <a:path>
              <a:moveTo>
                <a:pt x="0" y="20195"/>
              </a:moveTo>
              <a:lnTo>
                <a:pt x="954549"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13258" y="742295"/>
        <a:ext cx="47727" cy="47727"/>
      </dsp:txXfrm>
    </dsp:sp>
    <dsp:sp modelId="{F040AF27-3C4E-4430-9273-E568BC3363BB}">
      <dsp:nvSpPr>
        <dsp:cNvPr id="0" name=""/>
        <dsp:cNvSpPr/>
      </dsp:nvSpPr>
      <dsp:spPr>
        <a:xfrm>
          <a:off x="7124676" y="3161"/>
          <a:ext cx="1937771" cy="968885"/>
        </a:xfrm>
        <a:prstGeom prst="roundRect">
          <a:avLst>
            <a:gd name="adj" fmla="val 10000"/>
          </a:avLst>
        </a:prstGeom>
        <a:solidFill>
          <a:schemeClr val="bg2">
            <a:lumMod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Personal Characteristics of Parents </a:t>
          </a:r>
        </a:p>
      </dsp:txBody>
      <dsp:txXfrm>
        <a:off x="7153054" y="31539"/>
        <a:ext cx="1881015" cy="912129"/>
      </dsp:txXfrm>
    </dsp:sp>
    <dsp:sp modelId="{71A311BB-0C6C-493F-92CC-57C6B2C8781A}">
      <dsp:nvSpPr>
        <dsp:cNvPr id="0" name=""/>
        <dsp:cNvSpPr/>
      </dsp:nvSpPr>
      <dsp:spPr>
        <a:xfrm rot="2142401">
          <a:off x="6259847" y="1303073"/>
          <a:ext cx="954549" cy="40390"/>
        </a:xfrm>
        <a:custGeom>
          <a:avLst/>
          <a:gdLst/>
          <a:ahLst/>
          <a:cxnLst/>
          <a:rect l="0" t="0" r="0" b="0"/>
          <a:pathLst>
            <a:path>
              <a:moveTo>
                <a:pt x="0" y="20195"/>
              </a:moveTo>
              <a:lnTo>
                <a:pt x="954549"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13258" y="1299404"/>
        <a:ext cx="47727" cy="47727"/>
      </dsp:txXfrm>
    </dsp:sp>
    <dsp:sp modelId="{78553EB6-EA4E-43A1-AB83-BBE92AAF7643}">
      <dsp:nvSpPr>
        <dsp:cNvPr id="0" name=""/>
        <dsp:cNvSpPr/>
      </dsp:nvSpPr>
      <dsp:spPr>
        <a:xfrm>
          <a:off x="7124676" y="1117380"/>
          <a:ext cx="1937771" cy="968885"/>
        </a:xfrm>
        <a:prstGeom prst="roundRect">
          <a:avLst>
            <a:gd name="adj" fmla="val 10000"/>
          </a:avLst>
        </a:prstGeom>
        <a:solidFill>
          <a:schemeClr val="bg2">
            <a:lumMod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Financial Resources of the Family</a:t>
          </a:r>
        </a:p>
      </dsp:txBody>
      <dsp:txXfrm>
        <a:off x="7153054" y="1145758"/>
        <a:ext cx="1881015" cy="912129"/>
      </dsp:txXfrm>
    </dsp:sp>
    <dsp:sp modelId="{F6539FCE-8B88-487D-BEC4-C1B57D4ADB5A}">
      <dsp:nvSpPr>
        <dsp:cNvPr id="0" name=""/>
        <dsp:cNvSpPr/>
      </dsp:nvSpPr>
      <dsp:spPr>
        <a:xfrm rot="3519598">
          <a:off x="3182571" y="2616543"/>
          <a:ext cx="1490260" cy="40390"/>
        </a:xfrm>
        <a:custGeom>
          <a:avLst/>
          <a:gdLst/>
          <a:ahLst/>
          <a:cxnLst/>
          <a:rect l="0" t="0" r="0" b="0"/>
          <a:pathLst>
            <a:path>
              <a:moveTo>
                <a:pt x="0" y="20195"/>
              </a:moveTo>
              <a:lnTo>
                <a:pt x="1490260" y="201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90445" y="2599482"/>
        <a:ext cx="74513" cy="74513"/>
      </dsp:txXfrm>
    </dsp:sp>
    <dsp:sp modelId="{F362C5BD-84FD-45FB-BDB4-8DB6A7973ABB}">
      <dsp:nvSpPr>
        <dsp:cNvPr id="0" name=""/>
        <dsp:cNvSpPr/>
      </dsp:nvSpPr>
      <dsp:spPr>
        <a:xfrm>
          <a:off x="4315256" y="2788708"/>
          <a:ext cx="1937771" cy="968885"/>
        </a:xfrm>
        <a:prstGeom prst="roundRect">
          <a:avLst>
            <a:gd name="adj" fmla="val 10000"/>
          </a:avLst>
        </a:prstGeom>
        <a:solidFill>
          <a:schemeClr val="accent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Health and Safety Provided by Family</a:t>
          </a:r>
        </a:p>
      </dsp:txBody>
      <dsp:txXfrm>
        <a:off x="4343634" y="2817086"/>
        <a:ext cx="1881015" cy="912129"/>
      </dsp:txXfrm>
    </dsp:sp>
    <dsp:sp modelId="{BA319165-A7B8-4446-BE10-279BA7DD7E14}">
      <dsp:nvSpPr>
        <dsp:cNvPr id="0" name=""/>
        <dsp:cNvSpPr/>
      </dsp:nvSpPr>
      <dsp:spPr>
        <a:xfrm rot="19649814">
          <a:off x="6170562" y="2970055"/>
          <a:ext cx="1052954" cy="40390"/>
        </a:xfrm>
        <a:custGeom>
          <a:avLst/>
          <a:gdLst/>
          <a:ahLst/>
          <a:cxnLst/>
          <a:rect l="0" t="0" r="0" b="0"/>
          <a:pathLst>
            <a:path>
              <a:moveTo>
                <a:pt x="0" y="20195"/>
              </a:moveTo>
              <a:lnTo>
                <a:pt x="1052954"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670715" y="2963927"/>
        <a:ext cx="52647" cy="52647"/>
      </dsp:txXfrm>
    </dsp:sp>
    <dsp:sp modelId="{B40D5C65-B5D7-41B0-90BD-B0CF22808A72}">
      <dsp:nvSpPr>
        <dsp:cNvPr id="0" name=""/>
        <dsp:cNvSpPr/>
      </dsp:nvSpPr>
      <dsp:spPr>
        <a:xfrm>
          <a:off x="7141051" y="2222908"/>
          <a:ext cx="1937771" cy="968885"/>
        </a:xfrm>
        <a:prstGeom prst="roundRect">
          <a:avLst>
            <a:gd name="adj" fmla="val 10000"/>
          </a:avLst>
        </a:prstGeom>
        <a:solidFill>
          <a:schemeClr val="bg2">
            <a:lumMod val="90000"/>
          </a:schemeClr>
        </a:solidFill>
        <a:ln w="12700" cap="flat" cmpd="sng" algn="ctr">
          <a:solidFill>
            <a:schemeClr val="accent6">
              <a:lumMod val="75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Social Support</a:t>
          </a:r>
        </a:p>
      </dsp:txBody>
      <dsp:txXfrm>
        <a:off x="7169429" y="2251286"/>
        <a:ext cx="1881015" cy="912129"/>
      </dsp:txXfrm>
    </dsp:sp>
    <dsp:sp modelId="{6AE298C8-309C-472F-9168-104E2BD521DA}">
      <dsp:nvSpPr>
        <dsp:cNvPr id="0" name=""/>
        <dsp:cNvSpPr/>
      </dsp:nvSpPr>
      <dsp:spPr>
        <a:xfrm rot="1843431">
          <a:off x="6177694" y="3527165"/>
          <a:ext cx="1073434" cy="40390"/>
        </a:xfrm>
        <a:custGeom>
          <a:avLst/>
          <a:gdLst/>
          <a:ahLst/>
          <a:cxnLst/>
          <a:rect l="0" t="0" r="0" b="0"/>
          <a:pathLst>
            <a:path>
              <a:moveTo>
                <a:pt x="0" y="20195"/>
              </a:moveTo>
              <a:lnTo>
                <a:pt x="1073434" y="201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687576" y="3520524"/>
        <a:ext cx="53671" cy="53671"/>
      </dsp:txXfrm>
    </dsp:sp>
    <dsp:sp modelId="{F760D3C5-1F99-4C02-9691-9F05DF7BA976}">
      <dsp:nvSpPr>
        <dsp:cNvPr id="0" name=""/>
        <dsp:cNvSpPr/>
      </dsp:nvSpPr>
      <dsp:spPr>
        <a:xfrm>
          <a:off x="7175795" y="3337126"/>
          <a:ext cx="1937771" cy="968885"/>
        </a:xfrm>
        <a:prstGeom prst="roundRect">
          <a:avLst>
            <a:gd name="adj" fmla="val 10000"/>
          </a:avLst>
        </a:prstGeom>
        <a:solidFill>
          <a:schemeClr val="bg2">
            <a:lumMod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Child Characteristics</a:t>
          </a:r>
        </a:p>
      </dsp:txBody>
      <dsp:txXfrm>
        <a:off x="7204173" y="3365504"/>
        <a:ext cx="1881015" cy="9121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72E38-BDB2-4766-B28A-F0A894565946}" type="datetimeFigureOut">
              <a:rPr lang="en-BE" smtClean="0"/>
              <a:t>28/06/2022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9E2F0-7B52-4669-B576-0A93F6499927}" type="slidenum">
              <a:rPr lang="en-BE" smtClean="0"/>
              <a:t>‹#›</a:t>
            </a:fld>
            <a:endParaRPr lang="en-BE"/>
          </a:p>
        </p:txBody>
      </p:sp>
    </p:spTree>
    <p:extLst>
      <p:ext uri="{BB962C8B-B14F-4D97-AF65-F5344CB8AC3E}">
        <p14:creationId xmlns:p14="http://schemas.microsoft.com/office/powerpoint/2010/main" val="193691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a:t>
            </a:fld>
            <a:endParaRPr lang="en-BE"/>
          </a:p>
        </p:txBody>
      </p:sp>
    </p:spTree>
    <p:extLst>
      <p:ext uri="{BB962C8B-B14F-4D97-AF65-F5344CB8AC3E}">
        <p14:creationId xmlns:p14="http://schemas.microsoft.com/office/powerpoint/2010/main" val="88391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15</a:t>
            </a:fld>
            <a:endParaRPr lang="en-BE"/>
          </a:p>
        </p:txBody>
      </p:sp>
    </p:spTree>
    <p:extLst>
      <p:ext uri="{BB962C8B-B14F-4D97-AF65-F5344CB8AC3E}">
        <p14:creationId xmlns:p14="http://schemas.microsoft.com/office/powerpoint/2010/main" val="76460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17</a:t>
            </a:fld>
            <a:endParaRPr lang="en-BE"/>
          </a:p>
        </p:txBody>
      </p:sp>
    </p:spTree>
    <p:extLst>
      <p:ext uri="{BB962C8B-B14F-4D97-AF65-F5344CB8AC3E}">
        <p14:creationId xmlns:p14="http://schemas.microsoft.com/office/powerpoint/2010/main" val="101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DF310C-F03C-4ADA-8944-AD351A6848DF}" type="slidenum">
              <a:rPr lang="en-US" smtClean="0"/>
              <a:pPr/>
              <a:t>19</a:t>
            </a:fld>
            <a:endParaRPr lang="en-US"/>
          </a:p>
        </p:txBody>
      </p:sp>
    </p:spTree>
    <p:extLst>
      <p:ext uri="{BB962C8B-B14F-4D97-AF65-F5344CB8AC3E}">
        <p14:creationId xmlns:p14="http://schemas.microsoft.com/office/powerpoint/2010/main" val="224298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20</a:t>
            </a:fld>
            <a:endParaRPr lang="en-BE"/>
          </a:p>
        </p:txBody>
      </p:sp>
    </p:spTree>
    <p:extLst>
      <p:ext uri="{BB962C8B-B14F-4D97-AF65-F5344CB8AC3E}">
        <p14:creationId xmlns:p14="http://schemas.microsoft.com/office/powerpoint/2010/main" val="266497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21</a:t>
            </a:fld>
            <a:endParaRPr lang="en-BE"/>
          </a:p>
        </p:txBody>
      </p:sp>
    </p:spTree>
    <p:extLst>
      <p:ext uri="{BB962C8B-B14F-4D97-AF65-F5344CB8AC3E}">
        <p14:creationId xmlns:p14="http://schemas.microsoft.com/office/powerpoint/2010/main" val="307936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22</a:t>
            </a:fld>
            <a:endParaRPr lang="en-BE"/>
          </a:p>
        </p:txBody>
      </p:sp>
    </p:spTree>
    <p:extLst>
      <p:ext uri="{BB962C8B-B14F-4D97-AF65-F5344CB8AC3E}">
        <p14:creationId xmlns:p14="http://schemas.microsoft.com/office/powerpoint/2010/main" val="236094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23</a:t>
            </a:fld>
            <a:endParaRPr lang="en-BE"/>
          </a:p>
        </p:txBody>
      </p:sp>
    </p:spTree>
    <p:extLst>
      <p:ext uri="{BB962C8B-B14F-4D97-AF65-F5344CB8AC3E}">
        <p14:creationId xmlns:p14="http://schemas.microsoft.com/office/powerpoint/2010/main" val="357769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24</a:t>
            </a:fld>
            <a:endParaRPr lang="en-BE"/>
          </a:p>
        </p:txBody>
      </p:sp>
    </p:spTree>
    <p:extLst>
      <p:ext uri="{BB962C8B-B14F-4D97-AF65-F5344CB8AC3E}">
        <p14:creationId xmlns:p14="http://schemas.microsoft.com/office/powerpoint/2010/main" val="1848029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25</a:t>
            </a:fld>
            <a:endParaRPr lang="en-BE"/>
          </a:p>
        </p:txBody>
      </p:sp>
    </p:spTree>
    <p:extLst>
      <p:ext uri="{BB962C8B-B14F-4D97-AF65-F5344CB8AC3E}">
        <p14:creationId xmlns:p14="http://schemas.microsoft.com/office/powerpoint/2010/main" val="81483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26</a:t>
            </a:fld>
            <a:endParaRPr lang="en-BE"/>
          </a:p>
        </p:txBody>
      </p:sp>
    </p:spTree>
    <p:extLst>
      <p:ext uri="{BB962C8B-B14F-4D97-AF65-F5344CB8AC3E}">
        <p14:creationId xmlns:p14="http://schemas.microsoft.com/office/powerpoint/2010/main" val="393443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a:t>
            </a:fld>
            <a:endParaRPr lang="en-BE"/>
          </a:p>
        </p:txBody>
      </p:sp>
    </p:spTree>
    <p:extLst>
      <p:ext uri="{BB962C8B-B14F-4D97-AF65-F5344CB8AC3E}">
        <p14:creationId xmlns:p14="http://schemas.microsoft.com/office/powerpoint/2010/main" val="2937451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27</a:t>
            </a:fld>
            <a:endParaRPr lang="en-BE"/>
          </a:p>
        </p:txBody>
      </p:sp>
    </p:spTree>
    <p:extLst>
      <p:ext uri="{BB962C8B-B14F-4D97-AF65-F5344CB8AC3E}">
        <p14:creationId xmlns:p14="http://schemas.microsoft.com/office/powerpoint/2010/main" val="1687735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28</a:t>
            </a:fld>
            <a:endParaRPr lang="en-BE"/>
          </a:p>
        </p:txBody>
      </p:sp>
    </p:spTree>
    <p:extLst>
      <p:ext uri="{BB962C8B-B14F-4D97-AF65-F5344CB8AC3E}">
        <p14:creationId xmlns:p14="http://schemas.microsoft.com/office/powerpoint/2010/main" val="169182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29</a:t>
            </a:fld>
            <a:endParaRPr lang="en-BE"/>
          </a:p>
        </p:txBody>
      </p:sp>
    </p:spTree>
    <p:extLst>
      <p:ext uri="{BB962C8B-B14F-4D97-AF65-F5344CB8AC3E}">
        <p14:creationId xmlns:p14="http://schemas.microsoft.com/office/powerpoint/2010/main" val="2952613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30</a:t>
            </a:fld>
            <a:endParaRPr lang="en-BE"/>
          </a:p>
        </p:txBody>
      </p:sp>
    </p:spTree>
    <p:extLst>
      <p:ext uri="{BB962C8B-B14F-4D97-AF65-F5344CB8AC3E}">
        <p14:creationId xmlns:p14="http://schemas.microsoft.com/office/powerpoint/2010/main" val="328253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1587D0-04EF-41D5-A119-1421E55C4439}" type="slidenum">
              <a:rPr lang="en-GB" smtClean="0"/>
              <a:t>31</a:t>
            </a:fld>
            <a:endParaRPr lang="en-GB" dirty="0"/>
          </a:p>
        </p:txBody>
      </p:sp>
    </p:spTree>
    <p:extLst>
      <p:ext uri="{BB962C8B-B14F-4D97-AF65-F5344CB8AC3E}">
        <p14:creationId xmlns:p14="http://schemas.microsoft.com/office/powerpoint/2010/main" val="153919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32</a:t>
            </a:fld>
            <a:endParaRPr lang="en-BE"/>
          </a:p>
        </p:txBody>
      </p:sp>
    </p:spTree>
    <p:extLst>
      <p:ext uri="{BB962C8B-B14F-4D97-AF65-F5344CB8AC3E}">
        <p14:creationId xmlns:p14="http://schemas.microsoft.com/office/powerpoint/2010/main" val="2432858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33</a:t>
            </a:fld>
            <a:endParaRPr lang="en-BE"/>
          </a:p>
        </p:txBody>
      </p:sp>
    </p:spTree>
    <p:extLst>
      <p:ext uri="{BB962C8B-B14F-4D97-AF65-F5344CB8AC3E}">
        <p14:creationId xmlns:p14="http://schemas.microsoft.com/office/powerpoint/2010/main" val="3931856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34</a:t>
            </a:fld>
            <a:endParaRPr lang="en-BE"/>
          </a:p>
        </p:txBody>
      </p:sp>
    </p:spTree>
    <p:extLst>
      <p:ext uri="{BB962C8B-B14F-4D97-AF65-F5344CB8AC3E}">
        <p14:creationId xmlns:p14="http://schemas.microsoft.com/office/powerpoint/2010/main" val="749900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35</a:t>
            </a:fld>
            <a:endParaRPr lang="en-BE"/>
          </a:p>
        </p:txBody>
      </p:sp>
    </p:spTree>
    <p:extLst>
      <p:ext uri="{BB962C8B-B14F-4D97-AF65-F5344CB8AC3E}">
        <p14:creationId xmlns:p14="http://schemas.microsoft.com/office/powerpoint/2010/main" val="323001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36</a:t>
            </a:fld>
            <a:endParaRPr lang="en-BE"/>
          </a:p>
        </p:txBody>
      </p:sp>
    </p:spTree>
    <p:extLst>
      <p:ext uri="{BB962C8B-B14F-4D97-AF65-F5344CB8AC3E}">
        <p14:creationId xmlns:p14="http://schemas.microsoft.com/office/powerpoint/2010/main" val="350256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a:t>
            </a:fld>
            <a:endParaRPr lang="en-BE"/>
          </a:p>
        </p:txBody>
      </p:sp>
    </p:spTree>
    <p:extLst>
      <p:ext uri="{BB962C8B-B14F-4D97-AF65-F5344CB8AC3E}">
        <p14:creationId xmlns:p14="http://schemas.microsoft.com/office/powerpoint/2010/main" val="988435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37</a:t>
            </a:fld>
            <a:endParaRPr lang="en-BE"/>
          </a:p>
        </p:txBody>
      </p:sp>
    </p:spTree>
    <p:extLst>
      <p:ext uri="{BB962C8B-B14F-4D97-AF65-F5344CB8AC3E}">
        <p14:creationId xmlns:p14="http://schemas.microsoft.com/office/powerpoint/2010/main" val="2353644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38</a:t>
            </a:fld>
            <a:endParaRPr lang="en-BE"/>
          </a:p>
        </p:txBody>
      </p:sp>
    </p:spTree>
    <p:extLst>
      <p:ext uri="{BB962C8B-B14F-4D97-AF65-F5344CB8AC3E}">
        <p14:creationId xmlns:p14="http://schemas.microsoft.com/office/powerpoint/2010/main" val="3780312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D07078-5DED-4781-932E-188452D296E3}" type="slidenum">
              <a:rPr lang="en-GB" smtClean="0"/>
              <a:pPr/>
              <a:t>39</a:t>
            </a:fld>
            <a:endParaRPr lang="en-GB"/>
          </a:p>
        </p:txBody>
      </p:sp>
    </p:spTree>
    <p:extLst>
      <p:ext uri="{BB962C8B-B14F-4D97-AF65-F5344CB8AC3E}">
        <p14:creationId xmlns:p14="http://schemas.microsoft.com/office/powerpoint/2010/main" val="2256254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40</a:t>
            </a:fld>
            <a:endParaRPr lang="en-BE"/>
          </a:p>
        </p:txBody>
      </p:sp>
    </p:spTree>
    <p:extLst>
      <p:ext uri="{BB962C8B-B14F-4D97-AF65-F5344CB8AC3E}">
        <p14:creationId xmlns:p14="http://schemas.microsoft.com/office/powerpoint/2010/main" val="135728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41</a:t>
            </a:fld>
            <a:endParaRPr lang="en-BE"/>
          </a:p>
        </p:txBody>
      </p:sp>
    </p:spTree>
    <p:extLst>
      <p:ext uri="{BB962C8B-B14F-4D97-AF65-F5344CB8AC3E}">
        <p14:creationId xmlns:p14="http://schemas.microsoft.com/office/powerpoint/2010/main" val="3816705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42</a:t>
            </a:fld>
            <a:endParaRPr lang="en-BE"/>
          </a:p>
        </p:txBody>
      </p:sp>
    </p:spTree>
    <p:extLst>
      <p:ext uri="{BB962C8B-B14F-4D97-AF65-F5344CB8AC3E}">
        <p14:creationId xmlns:p14="http://schemas.microsoft.com/office/powerpoint/2010/main" val="3970052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44</a:t>
            </a:fld>
            <a:endParaRPr lang="en-BE"/>
          </a:p>
        </p:txBody>
      </p:sp>
    </p:spTree>
    <p:extLst>
      <p:ext uri="{BB962C8B-B14F-4D97-AF65-F5344CB8AC3E}">
        <p14:creationId xmlns:p14="http://schemas.microsoft.com/office/powerpoint/2010/main" val="3023487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45</a:t>
            </a:fld>
            <a:endParaRPr lang="en-BE"/>
          </a:p>
        </p:txBody>
      </p:sp>
    </p:spTree>
    <p:extLst>
      <p:ext uri="{BB962C8B-B14F-4D97-AF65-F5344CB8AC3E}">
        <p14:creationId xmlns:p14="http://schemas.microsoft.com/office/powerpoint/2010/main" val="767554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46</a:t>
            </a:fld>
            <a:endParaRPr lang="en-BE"/>
          </a:p>
        </p:txBody>
      </p:sp>
    </p:spTree>
    <p:extLst>
      <p:ext uri="{BB962C8B-B14F-4D97-AF65-F5344CB8AC3E}">
        <p14:creationId xmlns:p14="http://schemas.microsoft.com/office/powerpoint/2010/main" val="248799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47</a:t>
            </a:fld>
            <a:endParaRPr lang="en-BE"/>
          </a:p>
        </p:txBody>
      </p:sp>
    </p:spTree>
    <p:extLst>
      <p:ext uri="{BB962C8B-B14F-4D97-AF65-F5344CB8AC3E}">
        <p14:creationId xmlns:p14="http://schemas.microsoft.com/office/powerpoint/2010/main" val="41180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Bronfenbrenner ecologic theory, the German model (that family is the primary place of socialization of the child and the ECI should be delivered where the child is living (it means home-based</a:t>
            </a:r>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5</a:t>
            </a:fld>
            <a:endParaRPr lang="en-BE"/>
          </a:p>
        </p:txBody>
      </p:sp>
    </p:spTree>
    <p:extLst>
      <p:ext uri="{BB962C8B-B14F-4D97-AF65-F5344CB8AC3E}">
        <p14:creationId xmlns:p14="http://schemas.microsoft.com/office/powerpoint/2010/main" val="4024132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1"/>
            <a:r>
              <a:rPr lang="en-GB" sz="4500" b="1" dirty="0"/>
              <a:t>including situations such:</a:t>
            </a:r>
          </a:p>
          <a:p>
            <a:pPr lvl="1"/>
            <a:r>
              <a:rPr lang="en-GB" sz="4500" dirty="0"/>
              <a:t>- Living in severe poverty or in zones of concentrated extreme poverty that result in causing developmental delays due to environmental impact;</a:t>
            </a:r>
            <a:endParaRPr lang="ka-GE" sz="8000" dirty="0"/>
          </a:p>
          <a:p>
            <a:pPr lvl="1"/>
            <a:r>
              <a:rPr lang="en-GB" sz="4500" dirty="0"/>
              <a:t>-Living in remote rural areas and lack of access to health and educational services;</a:t>
            </a:r>
            <a:endParaRPr lang="ka-GE" sz="8000" dirty="0"/>
          </a:p>
          <a:p>
            <a:pPr lvl="1"/>
            <a:r>
              <a:rPr lang="en-GB" sz="4500" dirty="0"/>
              <a:t>-Living in internally displaced populations or refugee groups affected by trauma; </a:t>
            </a:r>
            <a:endParaRPr lang="ka-GE" sz="8000" dirty="0"/>
          </a:p>
          <a:p>
            <a:pPr lvl="1"/>
            <a:r>
              <a:rPr lang="en-GB" sz="4500" dirty="0"/>
              <a:t>-Affected by domestic violence causing social and/or emotional delays;</a:t>
            </a:r>
            <a:endParaRPr lang="ka-GE" sz="8000" dirty="0"/>
          </a:p>
          <a:p>
            <a:pPr lvl="1"/>
            <a:r>
              <a:rPr lang="en-GB" sz="4500" dirty="0"/>
              <a:t>-Having a depressed mother causing a depressed and delayed infant or child;</a:t>
            </a:r>
            <a:endParaRPr lang="ka-GE" sz="8000" dirty="0"/>
          </a:p>
          <a:p>
            <a:pPr lvl="1"/>
            <a:r>
              <a:rPr lang="en-GB" sz="4500" dirty="0"/>
              <a:t>-Affected by child abuse or neglect that cause social and emotional delays;</a:t>
            </a:r>
            <a:endParaRPr lang="ka-GE" sz="8000" dirty="0"/>
          </a:p>
          <a:p>
            <a:pPr lvl="1"/>
            <a:r>
              <a:rPr lang="en-GB" sz="4500" dirty="0"/>
              <a:t>-Living in prison with a parent or children of an incarcerated parent;</a:t>
            </a:r>
            <a:endParaRPr lang="ka-GE" sz="8000" dirty="0"/>
          </a:p>
          <a:p>
            <a:pPr lvl="1"/>
            <a:r>
              <a:rPr lang="en-GB" sz="4500" dirty="0"/>
              <a:t>-Being the child of commercial sex workers</a:t>
            </a:r>
            <a:endParaRPr lang="ka-GE" dirty="0"/>
          </a:p>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48</a:t>
            </a:fld>
            <a:endParaRPr lang="en-BE"/>
          </a:p>
        </p:txBody>
      </p:sp>
    </p:spTree>
    <p:extLst>
      <p:ext uri="{BB962C8B-B14F-4D97-AF65-F5344CB8AC3E}">
        <p14:creationId xmlns:p14="http://schemas.microsoft.com/office/powerpoint/2010/main" val="389780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49</a:t>
            </a:fld>
            <a:endParaRPr lang="en-BE"/>
          </a:p>
        </p:txBody>
      </p:sp>
    </p:spTree>
    <p:extLst>
      <p:ext uri="{BB962C8B-B14F-4D97-AF65-F5344CB8AC3E}">
        <p14:creationId xmlns:p14="http://schemas.microsoft.com/office/powerpoint/2010/main" val="3642750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50</a:t>
            </a:fld>
            <a:endParaRPr lang="en-BE"/>
          </a:p>
        </p:txBody>
      </p:sp>
    </p:spTree>
    <p:extLst>
      <p:ext uri="{BB962C8B-B14F-4D97-AF65-F5344CB8AC3E}">
        <p14:creationId xmlns:p14="http://schemas.microsoft.com/office/powerpoint/2010/main" val="2349492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51</a:t>
            </a:fld>
            <a:endParaRPr lang="en-BE"/>
          </a:p>
        </p:txBody>
      </p:sp>
    </p:spTree>
    <p:extLst>
      <p:ext uri="{BB962C8B-B14F-4D97-AF65-F5344CB8AC3E}">
        <p14:creationId xmlns:p14="http://schemas.microsoft.com/office/powerpoint/2010/main" val="3459722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52</a:t>
            </a:fld>
            <a:endParaRPr lang="en-BE"/>
          </a:p>
        </p:txBody>
      </p:sp>
    </p:spTree>
    <p:extLst>
      <p:ext uri="{BB962C8B-B14F-4D97-AF65-F5344CB8AC3E}">
        <p14:creationId xmlns:p14="http://schemas.microsoft.com/office/powerpoint/2010/main" val="783351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lumMod val="95000"/>
                    <a:lumOff val="5000"/>
                  </a:schemeClr>
                </a:solidFill>
              </a:rPr>
              <a:t>Information about the program characteristics, ECI specialist and family cooperation, rights, and responsibilities </a:t>
            </a:r>
            <a:r>
              <a:rPr lang="en-US" sz="1400" dirty="0"/>
              <a:t>– </a:t>
            </a:r>
            <a:r>
              <a:rPr lang="en-US" sz="1200" i="1" dirty="0">
                <a:solidFill>
                  <a:srgbClr val="FF0000"/>
                </a:solidFill>
              </a:rPr>
              <a:t>ensures families are informed about their role, participation, and sharing of responsibilities. Families can choose agree or refuse to participate in the program. Family can choose the service provider organization, if there is a need, change the service provider organization </a:t>
            </a:r>
          </a:p>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53</a:t>
            </a:fld>
            <a:endParaRPr lang="en-BE"/>
          </a:p>
        </p:txBody>
      </p:sp>
    </p:spTree>
    <p:extLst>
      <p:ext uri="{BB962C8B-B14F-4D97-AF65-F5344CB8AC3E}">
        <p14:creationId xmlns:p14="http://schemas.microsoft.com/office/powerpoint/2010/main" val="225095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6</a:t>
            </a:fld>
            <a:endParaRPr lang="en-BE"/>
          </a:p>
        </p:txBody>
      </p:sp>
    </p:spTree>
    <p:extLst>
      <p:ext uri="{BB962C8B-B14F-4D97-AF65-F5344CB8AC3E}">
        <p14:creationId xmlns:p14="http://schemas.microsoft.com/office/powerpoint/2010/main" val="87655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7</a:t>
            </a:fld>
            <a:endParaRPr lang="en-BE"/>
          </a:p>
        </p:txBody>
      </p:sp>
    </p:spTree>
    <p:extLst>
      <p:ext uri="{BB962C8B-B14F-4D97-AF65-F5344CB8AC3E}">
        <p14:creationId xmlns:p14="http://schemas.microsoft.com/office/powerpoint/2010/main" val="69029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*Bronfenbrenner's ecological systems theory focuses on </a:t>
            </a:r>
            <a:r>
              <a:rPr lang="en-US" sz="1200" b="1" i="0" kern="1200" dirty="0">
                <a:solidFill>
                  <a:schemeClr val="tx1"/>
                </a:solidFill>
                <a:effectLst/>
                <a:latin typeface="+mn-lt"/>
                <a:ea typeface="+mn-ea"/>
                <a:cs typeface="+mn-cs"/>
              </a:rPr>
              <a:t>the quality and context of the child's environment</a:t>
            </a:r>
            <a:r>
              <a:rPr lang="en-US" sz="1200" b="0" i="0" kern="1200" dirty="0">
                <a:solidFill>
                  <a:schemeClr val="tx1"/>
                </a:solidFill>
                <a:effectLst/>
                <a:latin typeface="+mn-lt"/>
                <a:ea typeface="+mn-ea"/>
                <a:cs typeface="+mn-cs"/>
              </a:rPr>
              <a:t>. He states that as a child develops, the interaction within these environments becomes more complex. This complexity can arise as the child's physical and cognitive structures grow and </a:t>
            </a:r>
            <a:r>
              <a:rPr lang="en-US" sz="1200" b="0" i="0" kern="1200" dirty="0" err="1">
                <a:solidFill>
                  <a:schemeClr val="tx1"/>
                </a:solidFill>
                <a:effectLst/>
                <a:latin typeface="+mn-lt"/>
                <a:ea typeface="+mn-ea"/>
                <a:cs typeface="+mn-cs"/>
              </a:rPr>
              <a:t>mature.The</a:t>
            </a:r>
            <a:r>
              <a:rPr lang="en-US" sz="1200" b="0" i="0" kern="1200" dirty="0">
                <a:solidFill>
                  <a:schemeClr val="tx1"/>
                </a:solidFill>
                <a:effectLst/>
                <a:latin typeface="+mn-lt"/>
                <a:ea typeface="+mn-ea"/>
                <a:cs typeface="+mn-cs"/>
              </a:rPr>
              <a:t> ecological systems theory holds that </a:t>
            </a:r>
            <a:r>
              <a:rPr lang="en-US" sz="1200" b="1" i="0" kern="1200" dirty="0">
                <a:solidFill>
                  <a:schemeClr val="tx1"/>
                </a:solidFill>
                <a:effectLst/>
                <a:latin typeface="+mn-lt"/>
                <a:ea typeface="+mn-ea"/>
                <a:cs typeface="+mn-cs"/>
              </a:rPr>
              <a:t>we encounter different environments throughout our lifespan that may influence our behavior in varying degrees</a:t>
            </a:r>
            <a:r>
              <a:rPr lang="en-US" sz="1200" b="0" i="0" kern="1200" dirty="0">
                <a:solidFill>
                  <a:schemeClr val="tx1"/>
                </a:solidFill>
                <a:effectLst/>
                <a:latin typeface="+mn-lt"/>
                <a:ea typeface="+mn-ea"/>
                <a:cs typeface="+mn-cs"/>
              </a:rPr>
              <a:t>. These systems include the micro system, the mesosystem, the </a:t>
            </a:r>
            <a:r>
              <a:rPr lang="en-US" sz="1200" b="0" i="0" kern="1200" dirty="0" err="1">
                <a:solidFill>
                  <a:schemeClr val="tx1"/>
                </a:solidFill>
                <a:effectLst/>
                <a:latin typeface="+mn-lt"/>
                <a:ea typeface="+mn-ea"/>
                <a:cs typeface="+mn-cs"/>
              </a:rPr>
              <a:t>exosystem</a:t>
            </a:r>
            <a:r>
              <a:rPr lang="en-US" sz="1200" b="0" i="0" kern="1200" dirty="0">
                <a:solidFill>
                  <a:schemeClr val="tx1"/>
                </a:solidFill>
                <a:effectLst/>
                <a:latin typeface="+mn-lt"/>
                <a:ea typeface="+mn-ea"/>
                <a:cs typeface="+mn-cs"/>
              </a:rPr>
              <a:t>, the macrosystem, and the chronosystem.</a:t>
            </a:r>
            <a:endParaRPr lang="ka-GE" dirty="0"/>
          </a:p>
          <a:p>
            <a:endParaRPr lang="ka-GE" dirty="0"/>
          </a:p>
        </p:txBody>
      </p:sp>
      <p:sp>
        <p:nvSpPr>
          <p:cNvPr id="4" name="Slide Number Placeholder 3"/>
          <p:cNvSpPr>
            <a:spLocks noGrp="1"/>
          </p:cNvSpPr>
          <p:nvPr>
            <p:ph type="sldNum" sz="quarter" idx="5"/>
          </p:nvPr>
        </p:nvSpPr>
        <p:spPr/>
        <p:txBody>
          <a:bodyPr/>
          <a:lstStyle/>
          <a:p>
            <a:fld id="{34819D20-A289-482E-BF4E-91C2E714D456}" type="slidenum">
              <a:rPr lang="en-US" smtClean="0"/>
              <a:t>8</a:t>
            </a:fld>
            <a:endParaRPr lang="en-US" dirty="0"/>
          </a:p>
        </p:txBody>
      </p:sp>
    </p:spTree>
    <p:extLst>
      <p:ext uri="{BB962C8B-B14F-4D97-AF65-F5344CB8AC3E}">
        <p14:creationId xmlns:p14="http://schemas.microsoft.com/office/powerpoint/2010/main" val="143578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dirty="0"/>
          </a:p>
        </p:txBody>
      </p:sp>
    </p:spTree>
    <p:extLst>
      <p:ext uri="{BB962C8B-B14F-4D97-AF65-F5344CB8AC3E}">
        <p14:creationId xmlns:p14="http://schemas.microsoft.com/office/powerpoint/2010/main" val="74959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dirty="0"/>
          </a:p>
        </p:txBody>
      </p:sp>
    </p:spTree>
    <p:extLst>
      <p:ext uri="{BB962C8B-B14F-4D97-AF65-F5344CB8AC3E}">
        <p14:creationId xmlns:p14="http://schemas.microsoft.com/office/powerpoint/2010/main" val="8511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E12D-EF80-494E-B787-72F1806D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CDC23073-3C1F-41C0-BC3F-F6549C527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EAA67420-3E1E-4A39-99A5-546F7279D0E8}"/>
              </a:ext>
            </a:extLst>
          </p:cNvPr>
          <p:cNvSpPr>
            <a:spLocks noGrp="1"/>
          </p:cNvSpPr>
          <p:nvPr>
            <p:ph type="dt" sz="half" idx="10"/>
          </p:nvPr>
        </p:nvSpPr>
        <p:spPr/>
        <p:txBody>
          <a:bodyPr/>
          <a:lstStyle/>
          <a:p>
            <a:fld id="{AB5337F6-4A48-E345-B963-AA92D781B062}" type="datetime1">
              <a:rPr lang="en-US" smtClean="0"/>
              <a:t>6/28/2022</a:t>
            </a:fld>
            <a:endParaRPr lang="en-BE"/>
          </a:p>
        </p:txBody>
      </p:sp>
      <p:sp>
        <p:nvSpPr>
          <p:cNvPr id="5" name="Footer Placeholder 4">
            <a:extLst>
              <a:ext uri="{FF2B5EF4-FFF2-40B4-BE49-F238E27FC236}">
                <a16:creationId xmlns:a16="http://schemas.microsoft.com/office/drawing/2014/main" id="{84A17047-71B9-430A-9BC1-40D5C4A3D87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816A9DB-7233-4EB7-9351-A53FE79A8B95}"/>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50170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0968-F8FD-4E78-8F9C-56BF55A84421}"/>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72D1427-4A3A-46CA-939D-9C56550ED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06B8F48-F271-476D-89F6-B26B2C4C0465}"/>
              </a:ext>
            </a:extLst>
          </p:cNvPr>
          <p:cNvSpPr>
            <a:spLocks noGrp="1"/>
          </p:cNvSpPr>
          <p:nvPr>
            <p:ph type="dt" sz="half" idx="10"/>
          </p:nvPr>
        </p:nvSpPr>
        <p:spPr/>
        <p:txBody>
          <a:bodyPr/>
          <a:lstStyle/>
          <a:p>
            <a:fld id="{45FDCDC5-A73E-6747-9345-D5701DB1FBE1}" type="datetime1">
              <a:rPr lang="en-US" smtClean="0"/>
              <a:t>6/28/2022</a:t>
            </a:fld>
            <a:endParaRPr lang="en-BE"/>
          </a:p>
        </p:txBody>
      </p:sp>
      <p:sp>
        <p:nvSpPr>
          <p:cNvPr id="5" name="Footer Placeholder 4">
            <a:extLst>
              <a:ext uri="{FF2B5EF4-FFF2-40B4-BE49-F238E27FC236}">
                <a16:creationId xmlns:a16="http://schemas.microsoft.com/office/drawing/2014/main" id="{95862907-D6ED-405C-8655-B57636C96D9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C193DCA-2726-43AA-814A-F41B3693446B}"/>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27980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BF530-6392-4CAF-96C2-24CEE92AAE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3E5007D9-0AEB-4650-9386-8E3C2EB7C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C30164C-9EA9-4CC5-B6C0-C03FEA162DC7}"/>
              </a:ext>
            </a:extLst>
          </p:cNvPr>
          <p:cNvSpPr>
            <a:spLocks noGrp="1"/>
          </p:cNvSpPr>
          <p:nvPr>
            <p:ph type="dt" sz="half" idx="10"/>
          </p:nvPr>
        </p:nvSpPr>
        <p:spPr/>
        <p:txBody>
          <a:bodyPr/>
          <a:lstStyle/>
          <a:p>
            <a:fld id="{77798DF3-F543-B045-82B2-A93905BB8AE7}" type="datetime1">
              <a:rPr lang="en-US" smtClean="0"/>
              <a:t>6/28/2022</a:t>
            </a:fld>
            <a:endParaRPr lang="en-BE"/>
          </a:p>
        </p:txBody>
      </p:sp>
      <p:sp>
        <p:nvSpPr>
          <p:cNvPr id="5" name="Footer Placeholder 4">
            <a:extLst>
              <a:ext uri="{FF2B5EF4-FFF2-40B4-BE49-F238E27FC236}">
                <a16:creationId xmlns:a16="http://schemas.microsoft.com/office/drawing/2014/main" id="{A69FD3A2-D98C-435D-A365-6E95F554B59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6FFB473-8953-46FD-BAE0-BBF322309DCA}"/>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29868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0">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02696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030D-132D-4897-85EF-C80A6D6A852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1FACC08A-4D11-4BD7-9B58-B0013E54C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81D30BF-CF6D-41B7-8E3C-47CB1B62116F}"/>
              </a:ext>
            </a:extLst>
          </p:cNvPr>
          <p:cNvSpPr>
            <a:spLocks noGrp="1"/>
          </p:cNvSpPr>
          <p:nvPr>
            <p:ph type="dt" sz="half" idx="10"/>
          </p:nvPr>
        </p:nvSpPr>
        <p:spPr/>
        <p:txBody>
          <a:bodyPr/>
          <a:lstStyle/>
          <a:p>
            <a:fld id="{2FB9FD4C-F10D-B443-9EE1-76D76FD464D2}" type="datetime1">
              <a:rPr lang="en-US" smtClean="0"/>
              <a:t>6/28/2022</a:t>
            </a:fld>
            <a:endParaRPr lang="en-BE"/>
          </a:p>
        </p:txBody>
      </p:sp>
      <p:sp>
        <p:nvSpPr>
          <p:cNvPr id="5" name="Footer Placeholder 4">
            <a:extLst>
              <a:ext uri="{FF2B5EF4-FFF2-40B4-BE49-F238E27FC236}">
                <a16:creationId xmlns:a16="http://schemas.microsoft.com/office/drawing/2014/main" id="{74EFCD5F-DA95-4D42-9BB3-7C206D92B57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1FB4427-53FC-47A3-872F-935D6855DA76}"/>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85013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3B5D-9051-4FF0-9E68-7F089D691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792A02C3-6F5C-45C8-AF1A-66FF0FAF3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CB058-0FD6-4D19-8D25-876B75DA45FD}"/>
              </a:ext>
            </a:extLst>
          </p:cNvPr>
          <p:cNvSpPr>
            <a:spLocks noGrp="1"/>
          </p:cNvSpPr>
          <p:nvPr>
            <p:ph type="dt" sz="half" idx="10"/>
          </p:nvPr>
        </p:nvSpPr>
        <p:spPr/>
        <p:txBody>
          <a:bodyPr/>
          <a:lstStyle/>
          <a:p>
            <a:fld id="{36F1A421-A279-5A48-8418-9C23DDC4AF8F}" type="datetime1">
              <a:rPr lang="en-US" smtClean="0"/>
              <a:t>6/28/2022</a:t>
            </a:fld>
            <a:endParaRPr lang="en-BE"/>
          </a:p>
        </p:txBody>
      </p:sp>
      <p:sp>
        <p:nvSpPr>
          <p:cNvPr id="5" name="Footer Placeholder 4">
            <a:extLst>
              <a:ext uri="{FF2B5EF4-FFF2-40B4-BE49-F238E27FC236}">
                <a16:creationId xmlns:a16="http://schemas.microsoft.com/office/drawing/2014/main" id="{8A37ACEE-152E-436A-A43A-638DD37BA2C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4D4AD62-EE9C-410D-AF69-35720D4E9050}"/>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20351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1F36-8349-4D0C-8191-0754374D3C8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E13275EC-1799-4C68-80B0-CE2681823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24671150-5970-4C46-A5C5-6644BE8D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6AB21350-0959-4308-ACF0-4209F39B279E}"/>
              </a:ext>
            </a:extLst>
          </p:cNvPr>
          <p:cNvSpPr>
            <a:spLocks noGrp="1"/>
          </p:cNvSpPr>
          <p:nvPr>
            <p:ph type="dt" sz="half" idx="10"/>
          </p:nvPr>
        </p:nvSpPr>
        <p:spPr/>
        <p:txBody>
          <a:bodyPr/>
          <a:lstStyle/>
          <a:p>
            <a:fld id="{F45C79B7-4C0A-4C45-A8BA-2B3E2C880218}" type="datetime1">
              <a:rPr lang="en-US" smtClean="0"/>
              <a:t>6/28/2022</a:t>
            </a:fld>
            <a:endParaRPr lang="en-BE"/>
          </a:p>
        </p:txBody>
      </p:sp>
      <p:sp>
        <p:nvSpPr>
          <p:cNvPr id="6" name="Footer Placeholder 5">
            <a:extLst>
              <a:ext uri="{FF2B5EF4-FFF2-40B4-BE49-F238E27FC236}">
                <a16:creationId xmlns:a16="http://schemas.microsoft.com/office/drawing/2014/main" id="{D013A736-99E8-4529-8E97-5C1B7E2751D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89B9A62-CAF9-41A4-B5AF-47505C8C8C47}"/>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210787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0179-6F8C-4802-A7F1-D53316E6088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6FDFA16-8BE9-4692-883B-4669048A8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79495-57DC-4D41-85A0-29658DC69D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06C768EE-BC10-4207-88A2-7D5292537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3B58C-B06C-42AE-ACE9-9DEB04ECA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68A368D6-0E65-4AD7-ABF6-CD91C8CBC61B}"/>
              </a:ext>
            </a:extLst>
          </p:cNvPr>
          <p:cNvSpPr>
            <a:spLocks noGrp="1"/>
          </p:cNvSpPr>
          <p:nvPr>
            <p:ph type="dt" sz="half" idx="10"/>
          </p:nvPr>
        </p:nvSpPr>
        <p:spPr/>
        <p:txBody>
          <a:bodyPr/>
          <a:lstStyle/>
          <a:p>
            <a:fld id="{D03F4944-C8BD-054B-9CA7-FE35A47C3BAB}" type="datetime1">
              <a:rPr lang="en-US" smtClean="0"/>
              <a:t>6/28/2022</a:t>
            </a:fld>
            <a:endParaRPr lang="en-BE"/>
          </a:p>
        </p:txBody>
      </p:sp>
      <p:sp>
        <p:nvSpPr>
          <p:cNvPr id="8" name="Footer Placeholder 7">
            <a:extLst>
              <a:ext uri="{FF2B5EF4-FFF2-40B4-BE49-F238E27FC236}">
                <a16:creationId xmlns:a16="http://schemas.microsoft.com/office/drawing/2014/main" id="{06C58718-556F-44CD-A0A0-08F05965FA5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0D2E84D0-13A9-44C1-BEAF-6AB6E057E185}"/>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32515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171A-1B57-4455-A302-E505CE5C552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3BA7584-1D78-4AF1-A656-36135B8CC661}"/>
              </a:ext>
            </a:extLst>
          </p:cNvPr>
          <p:cNvSpPr>
            <a:spLocks noGrp="1"/>
          </p:cNvSpPr>
          <p:nvPr>
            <p:ph type="dt" sz="half" idx="10"/>
          </p:nvPr>
        </p:nvSpPr>
        <p:spPr/>
        <p:txBody>
          <a:bodyPr/>
          <a:lstStyle/>
          <a:p>
            <a:fld id="{B9E87E73-8D7E-AB45-8692-6A270AA01160}" type="datetime1">
              <a:rPr lang="en-US" smtClean="0"/>
              <a:t>6/28/2022</a:t>
            </a:fld>
            <a:endParaRPr lang="en-BE"/>
          </a:p>
        </p:txBody>
      </p:sp>
      <p:sp>
        <p:nvSpPr>
          <p:cNvPr id="4" name="Footer Placeholder 3">
            <a:extLst>
              <a:ext uri="{FF2B5EF4-FFF2-40B4-BE49-F238E27FC236}">
                <a16:creationId xmlns:a16="http://schemas.microsoft.com/office/drawing/2014/main" id="{4069E692-F5DA-49D1-9C18-FD6EE84AC04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FD1A6B1A-0D72-4E44-BD31-6C5AB8FB7CAE}"/>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38957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36394-57EE-41FE-962C-1A8E2BC3477A}"/>
              </a:ext>
            </a:extLst>
          </p:cNvPr>
          <p:cNvSpPr>
            <a:spLocks noGrp="1"/>
          </p:cNvSpPr>
          <p:nvPr>
            <p:ph type="dt" sz="half" idx="10"/>
          </p:nvPr>
        </p:nvSpPr>
        <p:spPr/>
        <p:txBody>
          <a:bodyPr/>
          <a:lstStyle/>
          <a:p>
            <a:fld id="{CCB26C49-A26C-784D-ABF1-4C9CE97BD749}" type="datetime1">
              <a:rPr lang="en-US" smtClean="0"/>
              <a:t>6/28/2022</a:t>
            </a:fld>
            <a:endParaRPr lang="en-BE"/>
          </a:p>
        </p:txBody>
      </p:sp>
      <p:sp>
        <p:nvSpPr>
          <p:cNvPr id="3" name="Footer Placeholder 2">
            <a:extLst>
              <a:ext uri="{FF2B5EF4-FFF2-40B4-BE49-F238E27FC236}">
                <a16:creationId xmlns:a16="http://schemas.microsoft.com/office/drawing/2014/main" id="{C9E6C96C-7AB7-4882-BFFB-2E782F19785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015AB61-A858-4E2C-B2D4-9DA01708ED18}"/>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45581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E87A-A9E4-419C-AD53-96612E570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E102F00-F8DB-41CA-9025-F8E9752A9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92C428D1-6977-4667-B9B1-FDE3B436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728C9-83DD-4F9D-BDA2-ACF6E25BE994}"/>
              </a:ext>
            </a:extLst>
          </p:cNvPr>
          <p:cNvSpPr>
            <a:spLocks noGrp="1"/>
          </p:cNvSpPr>
          <p:nvPr>
            <p:ph type="dt" sz="half" idx="10"/>
          </p:nvPr>
        </p:nvSpPr>
        <p:spPr/>
        <p:txBody>
          <a:bodyPr/>
          <a:lstStyle/>
          <a:p>
            <a:fld id="{88A7DF66-441A-3E47-8530-A8059E561F75}" type="datetime1">
              <a:rPr lang="en-US" smtClean="0"/>
              <a:t>6/28/2022</a:t>
            </a:fld>
            <a:endParaRPr lang="en-BE"/>
          </a:p>
        </p:txBody>
      </p:sp>
      <p:sp>
        <p:nvSpPr>
          <p:cNvPr id="6" name="Footer Placeholder 5">
            <a:extLst>
              <a:ext uri="{FF2B5EF4-FFF2-40B4-BE49-F238E27FC236}">
                <a16:creationId xmlns:a16="http://schemas.microsoft.com/office/drawing/2014/main" id="{54D63196-DB29-4F73-A647-9625359F048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D63C3F3-CC8A-4A06-AC8A-A13609E52CBC}"/>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28595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8507-FC9B-4AA8-9624-1FB806B6E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AAE32B9E-E2D0-44E5-853C-1C26BA9E0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90092EA4-DCC8-4A5B-A13E-B2DED1C4D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4ADA6-A22F-4F2E-A65B-D72B705BC606}"/>
              </a:ext>
            </a:extLst>
          </p:cNvPr>
          <p:cNvSpPr>
            <a:spLocks noGrp="1"/>
          </p:cNvSpPr>
          <p:nvPr>
            <p:ph type="dt" sz="half" idx="10"/>
          </p:nvPr>
        </p:nvSpPr>
        <p:spPr/>
        <p:txBody>
          <a:bodyPr/>
          <a:lstStyle/>
          <a:p>
            <a:fld id="{C00174C1-7059-2141-9BF8-2FE78DAF16D2}" type="datetime1">
              <a:rPr lang="en-US" smtClean="0"/>
              <a:t>6/28/2022</a:t>
            </a:fld>
            <a:endParaRPr lang="en-BE"/>
          </a:p>
        </p:txBody>
      </p:sp>
      <p:sp>
        <p:nvSpPr>
          <p:cNvPr id="6" name="Footer Placeholder 5">
            <a:extLst>
              <a:ext uri="{FF2B5EF4-FFF2-40B4-BE49-F238E27FC236}">
                <a16:creationId xmlns:a16="http://schemas.microsoft.com/office/drawing/2014/main" id="{1E5ACD19-91C4-4535-AF21-0789707D61C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9F47942-4B86-461A-B270-7C8BC36F66BE}"/>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80373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D7A25-129A-49EF-A8BE-971CEA072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CFE29C4-CC26-4A30-A2CD-AC542E3B4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61A983C-FEF9-4722-8151-032438CDC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91988-B5C3-084B-A62E-E79F76DB172C}" type="datetime1">
              <a:rPr lang="en-US" smtClean="0"/>
              <a:t>6/28/2022</a:t>
            </a:fld>
            <a:endParaRPr lang="en-BE"/>
          </a:p>
        </p:txBody>
      </p:sp>
      <p:sp>
        <p:nvSpPr>
          <p:cNvPr id="5" name="Footer Placeholder 4">
            <a:extLst>
              <a:ext uri="{FF2B5EF4-FFF2-40B4-BE49-F238E27FC236}">
                <a16:creationId xmlns:a16="http://schemas.microsoft.com/office/drawing/2014/main" id="{09481B3F-5A47-441D-A7D7-B42B87CF0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035A8D5F-9E18-4BE8-BE9D-B4FA99D61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003D0-92C7-48A9-9E81-4C2AD6C12F89}" type="slidenum">
              <a:rPr lang="en-BE" smtClean="0"/>
              <a:t>‹#›</a:t>
            </a:fld>
            <a:endParaRPr lang="en-BE"/>
          </a:p>
        </p:txBody>
      </p:sp>
    </p:spTree>
    <p:extLst>
      <p:ext uri="{BB962C8B-B14F-4D97-AF65-F5344CB8AC3E}">
        <p14:creationId xmlns:p14="http://schemas.microsoft.com/office/powerpoint/2010/main" val="394634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5.png"/><Relationship Id="rId7" Type="http://schemas.openxmlformats.org/officeDocument/2006/relationships/diagramLayout" Target="../diagrams/layout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4.png"/><Relationship Id="rId10" Type="http://schemas.microsoft.com/office/2007/relationships/diagramDrawing" Target="../diagrams/drawing4.xml"/><Relationship Id="rId4" Type="http://schemas.openxmlformats.org/officeDocument/2006/relationships/image" Target="../media/image6.png"/><Relationship Id="rId9" Type="http://schemas.openxmlformats.org/officeDocument/2006/relationships/diagramColors" Target="../diagrams/colors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Layout" Target="../diagrams/layout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6.png"/><Relationship Id="rId9" Type="http://schemas.openxmlformats.org/officeDocument/2006/relationships/diagramColors" Target="../diagrams/colors5.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5.png"/><Relationship Id="rId7" Type="http://schemas.openxmlformats.org/officeDocument/2006/relationships/diagramLayout" Target="../diagrams/layout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4.png"/><Relationship Id="rId10" Type="http://schemas.microsoft.com/office/2007/relationships/diagramDrawing" Target="../diagrams/drawing6.xml"/><Relationship Id="rId4" Type="http://schemas.openxmlformats.org/officeDocument/2006/relationships/image" Target="../media/image6.png"/><Relationship Id="rId9" Type="http://schemas.openxmlformats.org/officeDocument/2006/relationships/diagramColors" Target="../diagrams/colors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D0C368-F196-47B4-8CB8-02EB2F2D3EE8}"/>
              </a:ext>
            </a:extLst>
          </p:cNvPr>
          <p:cNvSpPr txBox="1"/>
          <p:nvPr/>
        </p:nvSpPr>
        <p:spPr>
          <a:xfrm>
            <a:off x="670560" y="313780"/>
            <a:ext cx="10850880" cy="4154984"/>
          </a:xfrm>
          <a:prstGeom prst="rect">
            <a:avLst/>
          </a:prstGeom>
          <a:noFill/>
        </p:spPr>
        <p:txBody>
          <a:bodyPr wrap="square" rtlCol="0">
            <a:spAutoFit/>
          </a:bodyPr>
          <a:lstStyle/>
          <a:p>
            <a:pPr algn="ctr"/>
            <a:r>
              <a:rPr lang="en-US" sz="2000" b="1" dirty="0">
                <a:solidFill>
                  <a:schemeClr val="accent1">
                    <a:lumMod val="50000"/>
                  </a:schemeClr>
                </a:solidFill>
                <a:effectLst/>
                <a:latin typeface="+mj-lt"/>
                <a:ea typeface="Times New Roman" panose="02020603050405020304" pitchFamily="18" charset="0"/>
                <a:cs typeface="Times New Roman" panose="02020603050405020304" pitchFamily="18" charset="0"/>
              </a:rPr>
              <a:t>Technical Support to implement reforms to support the development of family centred early childhood intervention services in Greece  - ECI Greece</a:t>
            </a:r>
          </a:p>
          <a:p>
            <a:pPr algn="ctr"/>
            <a:endParaRPr lang="en-US" sz="2000" b="1" dirty="0">
              <a:solidFill>
                <a:schemeClr val="accent5">
                  <a:lumMod val="75000"/>
                </a:schemeClr>
              </a:solidFill>
              <a:latin typeface="+mj-lt"/>
              <a:ea typeface="Times New Roman" panose="02020603050405020304" pitchFamily="18" charset="0"/>
              <a:cs typeface="Times New Roman" panose="02020603050405020304" pitchFamily="18" charset="0"/>
            </a:endParaRPr>
          </a:p>
          <a:p>
            <a:pPr algn="ctr"/>
            <a:r>
              <a:rPr lang="en-US" sz="2000" b="1" dirty="0">
                <a:solidFill>
                  <a:schemeClr val="accent5">
                    <a:lumMod val="75000"/>
                  </a:schemeClr>
                </a:solidFill>
                <a:latin typeface="+mj-lt"/>
                <a:ea typeface="Times New Roman" panose="02020603050405020304" pitchFamily="18" charset="0"/>
                <a:cs typeface="Times New Roman" panose="02020603050405020304" pitchFamily="18" charset="0"/>
              </a:rPr>
              <a:t>Grant Agreement n° 101048313 </a:t>
            </a:r>
            <a:endParaRPr lang="en-US" sz="2000" b="1" dirty="0">
              <a:solidFill>
                <a:schemeClr val="accent5">
                  <a:lumMod val="75000"/>
                </a:schemeClr>
              </a:solidFill>
              <a:effectLst/>
              <a:latin typeface="+mj-lt"/>
              <a:ea typeface="Times New Roman" panose="02020603050405020304" pitchFamily="18" charset="0"/>
              <a:cs typeface="Times New Roman" panose="02020603050405020304" pitchFamily="18" charset="0"/>
            </a:endParaRPr>
          </a:p>
          <a:p>
            <a:endParaRPr lang="en-US" sz="3200" b="1" dirty="0">
              <a:solidFill>
                <a:srgbClr val="595959"/>
              </a:solidFill>
              <a:latin typeface="+mj-lt"/>
              <a:ea typeface="Adobe Fan Heiti Std B" panose="020B0700000000000000" pitchFamily="34" charset="-128"/>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endParaRPr>
          </a:p>
          <a:p>
            <a:pPr algn="ctr"/>
            <a:r>
              <a:rPr lang="en-US" sz="4000">
                <a:solidFill>
                  <a:srgbClr val="FF0000"/>
                </a:solidFill>
              </a:rPr>
              <a:t>PPT 6: Early </a:t>
            </a:r>
            <a:r>
              <a:rPr lang="en-US" sz="4000" dirty="0">
                <a:solidFill>
                  <a:srgbClr val="FF0000"/>
                </a:solidFill>
              </a:rPr>
              <a:t>Childhood Intervention Country models </a:t>
            </a:r>
          </a:p>
          <a:p>
            <a:pPr algn="ctr"/>
            <a:endParaRPr lang="en-BE" sz="1800" dirty="0">
              <a:solidFill>
                <a:srgbClr val="FF0000"/>
              </a:solidFill>
              <a:effectLst/>
              <a:latin typeface="Times New Roman" panose="02020603050405020304" pitchFamily="18" charset="0"/>
              <a:ea typeface="Calibri" panose="020F0502020204030204" pitchFamily="34" charset="0"/>
            </a:endParaRPr>
          </a:p>
          <a:p>
            <a:pPr algn="ctr"/>
            <a:endParaRPr lang="en-US" sz="3600" b="1" dirty="0">
              <a:solidFill>
                <a:srgbClr val="00B0F0"/>
              </a:solidFill>
              <a:latin typeface="+mj-lt"/>
              <a:ea typeface="Adobe Fan Heiti Std B" panose="020B0700000000000000" pitchFamily="34" charset="-128"/>
              <a:cs typeface="Aharoni" panose="02010803020104030203" pitchFamily="2" charset="-79"/>
            </a:endParaRPr>
          </a:p>
        </p:txBody>
      </p:sp>
      <p:pic>
        <p:nvPicPr>
          <p:cNvPr id="15" name="Picture 14" descr="Logo&#10;&#10;Description automatically generated">
            <a:extLst>
              <a:ext uri="{FF2B5EF4-FFF2-40B4-BE49-F238E27FC236}">
                <a16:creationId xmlns:a16="http://schemas.microsoft.com/office/drawing/2014/main" id="{5EBD43A0-13A7-428A-AF81-49DBB2DFA11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3809" y="4383770"/>
            <a:ext cx="3055649" cy="2160450"/>
          </a:xfrm>
          <a:prstGeom prst="rect">
            <a:avLst/>
          </a:prstGeom>
        </p:spPr>
      </p:pic>
      <p:pic>
        <p:nvPicPr>
          <p:cNvPr id="8" name="Image" descr="Image">
            <a:extLst>
              <a:ext uri="{FF2B5EF4-FFF2-40B4-BE49-F238E27FC236}">
                <a16:creationId xmlns:a16="http://schemas.microsoft.com/office/drawing/2014/main" id="{5F2A2A20-7F19-4040-BD2D-D4E503EDDD68}"/>
              </a:ext>
            </a:extLst>
          </p:cNvPr>
          <p:cNvPicPr>
            <a:picLocks noChangeAspect="1"/>
          </p:cNvPicPr>
          <p:nvPr/>
        </p:nvPicPr>
        <p:blipFill>
          <a:blip r:embed="rId3"/>
          <a:stretch>
            <a:fillRect/>
          </a:stretch>
        </p:blipFill>
        <p:spPr>
          <a:xfrm>
            <a:off x="8554539" y="2083495"/>
            <a:ext cx="6743700" cy="5306142"/>
          </a:xfrm>
          <a:prstGeom prst="rect">
            <a:avLst/>
          </a:prstGeom>
          <a:ln w="12700">
            <a:miter lim="400000"/>
          </a:ln>
        </p:spPr>
      </p:pic>
      <p:sp>
        <p:nvSpPr>
          <p:cNvPr id="3" name="Slide Number Placeholder 2">
            <a:extLst>
              <a:ext uri="{FF2B5EF4-FFF2-40B4-BE49-F238E27FC236}">
                <a16:creationId xmlns:a16="http://schemas.microsoft.com/office/drawing/2014/main" id="{7DA412DE-38ED-5341-BAF2-E75011A50822}"/>
              </a:ext>
            </a:extLst>
          </p:cNvPr>
          <p:cNvSpPr>
            <a:spLocks noGrp="1"/>
          </p:cNvSpPr>
          <p:nvPr>
            <p:ph type="sldNum" sz="quarter" idx="12"/>
          </p:nvPr>
        </p:nvSpPr>
        <p:spPr/>
        <p:txBody>
          <a:bodyPr/>
          <a:lstStyle/>
          <a:p>
            <a:fld id="{26A003D0-92C7-48A9-9E81-4C2AD6C12F89}" type="slidenum">
              <a:rPr lang="en-BE" smtClean="0"/>
              <a:t>1</a:t>
            </a:fld>
            <a:endParaRPr lang="en-BE"/>
          </a:p>
        </p:txBody>
      </p:sp>
      <p:pic>
        <p:nvPicPr>
          <p:cNvPr id="9" name="Picture 8">
            <a:extLst>
              <a:ext uri="{FF2B5EF4-FFF2-40B4-BE49-F238E27FC236}">
                <a16:creationId xmlns:a16="http://schemas.microsoft.com/office/drawing/2014/main" id="{370524D5-5ABC-C809-2220-7E066FD958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1840" y="4825730"/>
            <a:ext cx="1384472" cy="1633112"/>
          </a:xfrm>
          <a:prstGeom prst="rect">
            <a:avLst/>
          </a:prstGeom>
          <a:noFill/>
          <a:ln>
            <a:noFill/>
          </a:ln>
        </p:spPr>
      </p:pic>
    </p:spTree>
    <p:extLst>
      <p:ext uri="{BB962C8B-B14F-4D97-AF65-F5344CB8AC3E}">
        <p14:creationId xmlns:p14="http://schemas.microsoft.com/office/powerpoint/2010/main" val="360428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0B251-42B7-4087-AAE3-ED9A78ABE770}"/>
              </a:ext>
            </a:extLst>
          </p:cNvPr>
          <p:cNvSpPr>
            <a:spLocks noGrp="1"/>
          </p:cNvSpPr>
          <p:nvPr>
            <p:ph type="title"/>
          </p:nvPr>
        </p:nvSpPr>
        <p:spPr>
          <a:xfrm>
            <a:off x="466722" y="586855"/>
            <a:ext cx="3201366" cy="3387497"/>
          </a:xfrm>
        </p:spPr>
        <p:txBody>
          <a:bodyPr anchor="b">
            <a:normAutofit/>
          </a:bodyPr>
          <a:lstStyle/>
          <a:p>
            <a:pPr algn="r"/>
            <a:r>
              <a:rPr lang="en-US" sz="3700" b="1">
                <a:solidFill>
                  <a:srgbClr val="FFFFFF"/>
                </a:solidFill>
              </a:rPr>
              <a:t>Recommended Practices in Early Childhood intervention</a:t>
            </a:r>
            <a:endParaRPr lang="ka-GE" sz="3700" b="1">
              <a:solidFill>
                <a:srgbClr val="FFFFFF"/>
              </a:solidFill>
            </a:endParaRPr>
          </a:p>
        </p:txBody>
      </p:sp>
      <p:sp>
        <p:nvSpPr>
          <p:cNvPr id="3" name="Content Placeholder 2">
            <a:extLst>
              <a:ext uri="{FF2B5EF4-FFF2-40B4-BE49-F238E27FC236}">
                <a16:creationId xmlns:a16="http://schemas.microsoft.com/office/drawing/2014/main" id="{63270E3E-5B73-44D8-AC8D-1959CFFFE888}"/>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ü"/>
            </a:pPr>
            <a:r>
              <a:rPr lang="en-US" sz="1700" b="1" dirty="0"/>
              <a:t>Routine-Based family-centered intervention </a:t>
            </a:r>
            <a:endParaRPr lang="en-US" sz="1700" dirty="0"/>
          </a:p>
          <a:p>
            <a:pPr>
              <a:buFont typeface="Courier New" panose="02070309020205020404" pitchFamily="49" charset="0"/>
              <a:buChar char="o"/>
            </a:pPr>
            <a:r>
              <a:rPr lang="en-US" sz="1700" dirty="0"/>
              <a:t> </a:t>
            </a:r>
            <a:r>
              <a:rPr lang="en-US" sz="1700" i="1" dirty="0"/>
              <a:t>Establish a relationship of affection and attachment with the child that can’t be replaced by anyone else. Elimination of risk factors due to poor parenting skills or other family risk factors</a:t>
            </a:r>
          </a:p>
          <a:p>
            <a:pPr>
              <a:buFont typeface="Courier New" panose="02070309020205020404" pitchFamily="49" charset="0"/>
              <a:buChar char="o"/>
            </a:pPr>
            <a:r>
              <a:rPr lang="en-US" sz="1700" i="1" dirty="0"/>
              <a:t> Child learning and development is an ongoing process that can take place in any daily situation in which the child is actively involved</a:t>
            </a:r>
          </a:p>
          <a:p>
            <a:pPr>
              <a:buFont typeface="Courier New" panose="02070309020205020404" pitchFamily="49" charset="0"/>
              <a:buChar char="o"/>
            </a:pPr>
            <a:r>
              <a:rPr lang="en-US" sz="1700" i="1" dirty="0"/>
              <a:t>Even having limited time to be with the child, parents have much more  opportunities to interact and promote the development of children than any other adult or professional will ever have</a:t>
            </a:r>
          </a:p>
          <a:p>
            <a:pPr>
              <a:buFont typeface="Wingdings" panose="05000000000000000000" pitchFamily="2" charset="2"/>
              <a:buChar char="ü"/>
            </a:pPr>
            <a:r>
              <a:rPr lang="en-US" sz="1700" b="1" dirty="0"/>
              <a:t>Intervention in a natural learning context</a:t>
            </a:r>
          </a:p>
          <a:p>
            <a:pPr>
              <a:buFont typeface="Courier New" panose="02070309020205020404" pitchFamily="49" charset="0"/>
              <a:buChar char="o"/>
            </a:pPr>
            <a:r>
              <a:rPr lang="en-US" sz="1700" i="1" dirty="0"/>
              <a:t> support children’s development through everyday routine, at home, kindergarten, school or anywhere child spends his/her time</a:t>
            </a:r>
          </a:p>
          <a:p>
            <a:pPr>
              <a:buFont typeface="Courier New" panose="02070309020205020404" pitchFamily="49" charset="0"/>
              <a:buChar char="o"/>
            </a:pPr>
            <a:r>
              <a:rPr lang="en-US" sz="1700" i="1" dirty="0"/>
              <a:t>Support people around the child to support a child’s development through everyday activities and use naturally emerged situations as learning opportunities</a:t>
            </a:r>
          </a:p>
          <a:p>
            <a:pPr>
              <a:buFont typeface="Wingdings" panose="05000000000000000000" pitchFamily="2" charset="2"/>
              <a:buChar char="ü"/>
            </a:pPr>
            <a:r>
              <a:rPr lang="en-US" sz="1700" b="1" dirty="0"/>
              <a:t>Teamwork preferably transdisciplinary, </a:t>
            </a:r>
            <a:r>
              <a:rPr lang="en-US" sz="1700" i="1" dirty="0"/>
              <a:t>See below</a:t>
            </a:r>
          </a:p>
          <a:p>
            <a:pPr>
              <a:buFont typeface="Wingdings" panose="05000000000000000000" pitchFamily="2" charset="2"/>
              <a:buChar char="ü"/>
            </a:pPr>
            <a:r>
              <a:rPr lang="en-US" sz="1700" b="1" dirty="0"/>
              <a:t>Coordination and integration of services and resources at state and service level</a:t>
            </a:r>
            <a:endParaRPr lang="ka-GE" sz="1700" i="1" dirty="0"/>
          </a:p>
        </p:txBody>
      </p:sp>
      <p:sp>
        <p:nvSpPr>
          <p:cNvPr id="4" name="Slide Number Placeholder 3">
            <a:extLst>
              <a:ext uri="{FF2B5EF4-FFF2-40B4-BE49-F238E27FC236}">
                <a16:creationId xmlns:a16="http://schemas.microsoft.com/office/drawing/2014/main" id="{A360B930-F07D-E245-BF1B-7EC4BDFB353C}"/>
              </a:ext>
            </a:extLst>
          </p:cNvPr>
          <p:cNvSpPr>
            <a:spLocks noGrp="1"/>
          </p:cNvSpPr>
          <p:nvPr>
            <p:ph type="sldNum" sz="quarter" idx="12"/>
          </p:nvPr>
        </p:nvSpPr>
        <p:spPr>
          <a:xfrm>
            <a:off x="11704320" y="6455664"/>
            <a:ext cx="448056" cy="365125"/>
          </a:xfrm>
        </p:spPr>
        <p:txBody>
          <a:bodyPr>
            <a:normAutofit/>
          </a:bodyPr>
          <a:lstStyle/>
          <a:p>
            <a:pPr>
              <a:spcAft>
                <a:spcPts val="600"/>
              </a:spcAft>
            </a:pPr>
            <a:fld id="{26A003D0-92C7-48A9-9E81-4C2AD6C12F89}" type="slidenum">
              <a:rPr lang="en-BE" sz="1100">
                <a:solidFill>
                  <a:schemeClr val="tx1">
                    <a:lumMod val="50000"/>
                    <a:lumOff val="50000"/>
                  </a:schemeClr>
                </a:solidFill>
              </a:rPr>
              <a:pPr>
                <a:spcAft>
                  <a:spcPts val="600"/>
                </a:spcAft>
              </a:pPr>
              <a:t>10</a:t>
            </a:fld>
            <a:endParaRPr lang="en-BE" sz="1100">
              <a:solidFill>
                <a:schemeClr val="tx1">
                  <a:lumMod val="50000"/>
                  <a:lumOff val="50000"/>
                </a:schemeClr>
              </a:solidFill>
            </a:endParaRPr>
          </a:p>
        </p:txBody>
      </p:sp>
    </p:spTree>
    <p:extLst>
      <p:ext uri="{BB962C8B-B14F-4D97-AF65-F5344CB8AC3E}">
        <p14:creationId xmlns:p14="http://schemas.microsoft.com/office/powerpoint/2010/main" val="75477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DA12-2C80-4D9C-8130-0A306D8E542B}"/>
              </a:ext>
            </a:extLst>
          </p:cNvPr>
          <p:cNvSpPr>
            <a:spLocks noGrp="1"/>
          </p:cNvSpPr>
          <p:nvPr>
            <p:ph type="title"/>
          </p:nvPr>
        </p:nvSpPr>
        <p:spPr>
          <a:xfrm>
            <a:off x="276145" y="190346"/>
            <a:ext cx="10507135" cy="385539"/>
          </a:xfrm>
        </p:spPr>
        <p:txBody>
          <a:bodyPr>
            <a:noAutofit/>
          </a:bodyPr>
          <a:lstStyle/>
          <a:p>
            <a:r>
              <a:rPr lang="en-US" sz="3600" b="1" dirty="0">
                <a:solidFill>
                  <a:schemeClr val="accent1"/>
                </a:solidFill>
              </a:rPr>
              <a:t>Models</a:t>
            </a:r>
            <a:r>
              <a:rPr lang="en-US" sz="2800" b="1" dirty="0"/>
              <a:t> </a:t>
            </a:r>
            <a:r>
              <a:rPr lang="en-US" sz="3600" b="1" dirty="0">
                <a:solidFill>
                  <a:schemeClr val="accent1"/>
                </a:solidFill>
              </a:rPr>
              <a:t>of Team Interaction</a:t>
            </a:r>
            <a:endParaRPr lang="ka-GE" sz="3600" b="1" dirty="0">
              <a:solidFill>
                <a:schemeClr val="accent1"/>
              </a:solidFill>
            </a:endParaRPr>
          </a:p>
        </p:txBody>
      </p:sp>
      <p:graphicFrame>
        <p:nvGraphicFramePr>
          <p:cNvPr id="4" name="Table 3">
            <a:extLst>
              <a:ext uri="{FF2B5EF4-FFF2-40B4-BE49-F238E27FC236}">
                <a16:creationId xmlns:a16="http://schemas.microsoft.com/office/drawing/2014/main" id="{AEC05D5C-2B4F-4099-9AFD-4CC9096E3B15}"/>
              </a:ext>
            </a:extLst>
          </p:cNvPr>
          <p:cNvGraphicFramePr>
            <a:graphicFrameLocks noGrp="1"/>
          </p:cNvGraphicFramePr>
          <p:nvPr>
            <p:extLst>
              <p:ext uri="{D42A27DB-BD31-4B8C-83A1-F6EECF244321}">
                <p14:modId xmlns:p14="http://schemas.microsoft.com/office/powerpoint/2010/main" val="3181153331"/>
              </p:ext>
            </p:extLst>
          </p:nvPr>
        </p:nvGraphicFramePr>
        <p:xfrm>
          <a:off x="253999" y="679937"/>
          <a:ext cx="11661856" cy="5987717"/>
        </p:xfrm>
        <a:graphic>
          <a:graphicData uri="http://schemas.openxmlformats.org/drawingml/2006/table">
            <a:tbl>
              <a:tblPr>
                <a:tableStyleId>{5C22544A-7EE6-4342-B048-85BDC9FD1C3A}</a:tableStyleId>
              </a:tblPr>
              <a:tblGrid>
                <a:gridCol w="1527540">
                  <a:extLst>
                    <a:ext uri="{9D8B030D-6E8A-4147-A177-3AD203B41FA5}">
                      <a16:colId xmlns:a16="http://schemas.microsoft.com/office/drawing/2014/main" val="3936755872"/>
                    </a:ext>
                  </a:extLst>
                </a:gridCol>
                <a:gridCol w="2562323">
                  <a:extLst>
                    <a:ext uri="{9D8B030D-6E8A-4147-A177-3AD203B41FA5}">
                      <a16:colId xmlns:a16="http://schemas.microsoft.com/office/drawing/2014/main" val="1660037629"/>
                    </a:ext>
                  </a:extLst>
                </a:gridCol>
                <a:gridCol w="3547832">
                  <a:extLst>
                    <a:ext uri="{9D8B030D-6E8A-4147-A177-3AD203B41FA5}">
                      <a16:colId xmlns:a16="http://schemas.microsoft.com/office/drawing/2014/main" val="3634386344"/>
                    </a:ext>
                  </a:extLst>
                </a:gridCol>
                <a:gridCol w="4024161">
                  <a:extLst>
                    <a:ext uri="{9D8B030D-6E8A-4147-A177-3AD203B41FA5}">
                      <a16:colId xmlns:a16="http://schemas.microsoft.com/office/drawing/2014/main" val="3878532605"/>
                    </a:ext>
                  </a:extLst>
                </a:gridCol>
              </a:tblGrid>
              <a:tr h="318539">
                <a:tc>
                  <a:txBody>
                    <a:bodyPr/>
                    <a:lstStyle/>
                    <a:p>
                      <a:pPr algn="ctr">
                        <a:lnSpc>
                          <a:spcPct val="115000"/>
                        </a:lnSpc>
                        <a:spcAft>
                          <a:spcPts val="1000"/>
                        </a:spcAft>
                      </a:pPr>
                      <a:r>
                        <a:rPr lang="en-US" sz="1400" dirty="0">
                          <a:effectLst/>
                        </a:rPr>
                        <a:t> </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gn="ctr">
                        <a:lnSpc>
                          <a:spcPct val="115000"/>
                        </a:lnSpc>
                        <a:spcAft>
                          <a:spcPts val="1000"/>
                        </a:spcAft>
                      </a:pPr>
                      <a:r>
                        <a:rPr lang="en-US" sz="2000" b="1" dirty="0">
                          <a:solidFill>
                            <a:schemeClr val="bg1"/>
                          </a:solidFill>
                          <a:effectLst/>
                        </a:rPr>
                        <a:t>Multidisciplinary</a:t>
                      </a:r>
                      <a:endParaRPr lang="ka-GE"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gn="ctr">
                        <a:lnSpc>
                          <a:spcPct val="115000"/>
                        </a:lnSpc>
                        <a:spcAft>
                          <a:spcPts val="1000"/>
                        </a:spcAft>
                      </a:pPr>
                      <a:r>
                        <a:rPr lang="en-US" sz="2000" b="1" dirty="0">
                          <a:solidFill>
                            <a:schemeClr val="bg1"/>
                          </a:solidFill>
                          <a:effectLst/>
                        </a:rPr>
                        <a:t>Interdisciplinary</a:t>
                      </a:r>
                      <a:endParaRPr lang="ka-GE"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gn="ctr">
                        <a:lnSpc>
                          <a:spcPct val="115000"/>
                        </a:lnSpc>
                        <a:spcAft>
                          <a:spcPts val="1000"/>
                        </a:spcAft>
                      </a:pPr>
                      <a:r>
                        <a:rPr lang="en-US" sz="2000" b="1" dirty="0">
                          <a:solidFill>
                            <a:schemeClr val="bg1"/>
                          </a:solidFill>
                          <a:effectLst/>
                        </a:rPr>
                        <a:t>Transdisciplinary</a:t>
                      </a:r>
                      <a:endParaRPr lang="ka-GE"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extLst>
                  <a:ext uri="{0D108BD9-81ED-4DB2-BD59-A6C34878D82A}">
                    <a16:rowId xmlns:a16="http://schemas.microsoft.com/office/drawing/2014/main" val="306227710"/>
                  </a:ext>
                </a:extLst>
              </a:tr>
              <a:tr h="509368">
                <a:tc>
                  <a:txBody>
                    <a:bodyPr/>
                    <a:lstStyle/>
                    <a:p>
                      <a:pPr algn="ctr">
                        <a:lnSpc>
                          <a:spcPct val="115000"/>
                        </a:lnSpc>
                        <a:spcAft>
                          <a:spcPts val="1000"/>
                        </a:spcAft>
                      </a:pPr>
                      <a:r>
                        <a:rPr lang="en-US" sz="1400" b="1" dirty="0">
                          <a:solidFill>
                            <a:schemeClr val="bg1"/>
                          </a:solidFill>
                          <a:effectLst/>
                        </a:rPr>
                        <a:t>Assessment</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Team members conduct separate assessments.</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conduct separate assessments.</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and family conduct the joint assessment.</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extLst>
                  <a:ext uri="{0D108BD9-81ED-4DB2-BD59-A6C34878D82A}">
                    <a16:rowId xmlns:a16="http://schemas.microsoft.com/office/drawing/2014/main" val="288928480"/>
                  </a:ext>
                </a:extLst>
              </a:tr>
              <a:tr h="659146">
                <a:tc>
                  <a:txBody>
                    <a:bodyPr/>
                    <a:lstStyle/>
                    <a:p>
                      <a:pPr algn="ctr">
                        <a:lnSpc>
                          <a:spcPct val="115000"/>
                        </a:lnSpc>
                        <a:spcAft>
                          <a:spcPts val="1000"/>
                        </a:spcAft>
                      </a:pPr>
                      <a:r>
                        <a:rPr lang="en-US" sz="1400" b="1" dirty="0">
                          <a:solidFill>
                            <a:schemeClr val="bg1"/>
                          </a:solidFill>
                          <a:effectLst/>
                        </a:rPr>
                        <a:t>Parent Participation</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Parents meet with team members individually.</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bg1"/>
                    </a:solidFill>
                  </a:tcPr>
                </a:tc>
                <a:tc>
                  <a:txBody>
                    <a:bodyPr/>
                    <a:lstStyle/>
                    <a:p>
                      <a:pPr>
                        <a:lnSpc>
                          <a:spcPct val="115000"/>
                        </a:lnSpc>
                        <a:spcAft>
                          <a:spcPts val="1000"/>
                        </a:spcAft>
                      </a:pPr>
                      <a:r>
                        <a:rPr lang="en-US" sz="1400" b="1" dirty="0">
                          <a:effectLst/>
                        </a:rPr>
                        <a:t>Parents meet with the entire team or a representative of the team.</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tc>
                  <a:txBody>
                    <a:bodyPr/>
                    <a:lstStyle/>
                    <a:p>
                      <a:pPr>
                        <a:lnSpc>
                          <a:spcPct val="115000"/>
                        </a:lnSpc>
                        <a:spcAft>
                          <a:spcPts val="1000"/>
                        </a:spcAft>
                      </a:pPr>
                      <a:r>
                        <a:rPr lang="en-US" sz="1400" b="1" dirty="0">
                          <a:effectLst/>
                        </a:rPr>
                        <a:t>Parents are full, active members of the team.</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extLst>
                  <a:ext uri="{0D108BD9-81ED-4DB2-BD59-A6C34878D82A}">
                    <a16:rowId xmlns:a16="http://schemas.microsoft.com/office/drawing/2014/main" val="3090607480"/>
                  </a:ext>
                </a:extLst>
              </a:tr>
              <a:tr h="659146">
                <a:tc>
                  <a:txBody>
                    <a:bodyPr/>
                    <a:lstStyle/>
                    <a:p>
                      <a:pPr algn="ctr">
                        <a:lnSpc>
                          <a:spcPct val="115000"/>
                        </a:lnSpc>
                        <a:spcAft>
                          <a:spcPts val="1000"/>
                        </a:spcAft>
                      </a:pPr>
                      <a:r>
                        <a:rPr lang="en-US" sz="1400" b="1" dirty="0">
                          <a:solidFill>
                            <a:schemeClr val="bg1"/>
                          </a:solidFill>
                          <a:effectLst/>
                        </a:rPr>
                        <a:t>Service Plan Development</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Team members develop separate, discipline-specific plans.</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develop separate, discipline-specific plans but share them with each other.</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and families develop joint plans based on family concerns, priorities, and resources.</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extLst>
                  <a:ext uri="{0D108BD9-81ED-4DB2-BD59-A6C34878D82A}">
                    <a16:rowId xmlns:a16="http://schemas.microsoft.com/office/drawing/2014/main" val="1622991181"/>
                  </a:ext>
                </a:extLst>
              </a:tr>
              <a:tr h="767595">
                <a:tc>
                  <a:txBody>
                    <a:bodyPr/>
                    <a:lstStyle/>
                    <a:p>
                      <a:pPr algn="ctr">
                        <a:lnSpc>
                          <a:spcPct val="115000"/>
                        </a:lnSpc>
                        <a:spcAft>
                          <a:spcPts val="1000"/>
                        </a:spcAft>
                      </a:pPr>
                      <a:r>
                        <a:rPr lang="en-US" sz="1400" b="1" dirty="0">
                          <a:solidFill>
                            <a:schemeClr val="bg1"/>
                          </a:solidFill>
                          <a:effectLst/>
                        </a:rPr>
                        <a:t>Service Plan Responsibility</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Team members are responsible for their discipline-specific plan.</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bg1"/>
                    </a:solidFill>
                  </a:tcPr>
                </a:tc>
                <a:tc>
                  <a:txBody>
                    <a:bodyPr/>
                    <a:lstStyle/>
                    <a:p>
                      <a:pPr>
                        <a:lnSpc>
                          <a:spcPct val="115000"/>
                        </a:lnSpc>
                        <a:spcAft>
                          <a:spcPts val="1000"/>
                        </a:spcAft>
                      </a:pPr>
                      <a:r>
                        <a:rPr lang="en-US" sz="1400" b="1" dirty="0">
                          <a:effectLst/>
                        </a:rPr>
                        <a:t>Team members share information with each other about their part of the plan.</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tc>
                  <a:txBody>
                    <a:bodyPr/>
                    <a:lstStyle/>
                    <a:p>
                      <a:pPr>
                        <a:lnSpc>
                          <a:spcPct val="115000"/>
                        </a:lnSpc>
                        <a:spcAft>
                          <a:spcPts val="1000"/>
                        </a:spcAft>
                      </a:pPr>
                      <a:r>
                        <a:rPr lang="en-US" sz="1400" b="1" dirty="0">
                          <a:effectLst/>
                        </a:rPr>
                        <a:t>Team members are jointly responsible and accountable for how the primary service provider implements the plan.</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extLst>
                  <a:ext uri="{0D108BD9-81ED-4DB2-BD59-A6C34878D82A}">
                    <a16:rowId xmlns:a16="http://schemas.microsoft.com/office/drawing/2014/main" val="2624098115"/>
                  </a:ext>
                </a:extLst>
              </a:tr>
              <a:tr h="826422">
                <a:tc>
                  <a:txBody>
                    <a:bodyPr/>
                    <a:lstStyle/>
                    <a:p>
                      <a:pPr algn="ctr">
                        <a:lnSpc>
                          <a:spcPct val="115000"/>
                        </a:lnSpc>
                        <a:spcAft>
                          <a:spcPts val="1000"/>
                        </a:spcAft>
                      </a:pPr>
                      <a:r>
                        <a:rPr lang="en-US" sz="1400" b="1" dirty="0">
                          <a:solidFill>
                            <a:schemeClr val="bg1"/>
                          </a:solidFill>
                          <a:effectLst/>
                        </a:rPr>
                        <a:t>Service Plan Implementation</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Team members implement their discipline-specific plans.</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implement their portion of the plan and incorporate other sections where possible.</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A primary service provider implements the plan with the family.</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extLst>
                  <a:ext uri="{0D108BD9-81ED-4DB2-BD59-A6C34878D82A}">
                    <a16:rowId xmlns:a16="http://schemas.microsoft.com/office/drawing/2014/main" val="2879050875"/>
                  </a:ext>
                </a:extLst>
              </a:tr>
              <a:tr h="659146">
                <a:tc>
                  <a:txBody>
                    <a:bodyPr/>
                    <a:lstStyle/>
                    <a:p>
                      <a:pPr algn="ctr">
                        <a:lnSpc>
                          <a:spcPct val="115000"/>
                        </a:lnSpc>
                        <a:spcAft>
                          <a:spcPts val="1000"/>
                        </a:spcAft>
                      </a:pPr>
                      <a:r>
                        <a:rPr lang="en-US" sz="1400" b="1" dirty="0">
                          <a:solidFill>
                            <a:schemeClr val="bg1"/>
                          </a:solidFill>
                          <a:effectLst/>
                        </a:rPr>
                        <a:t>Lines of Communication</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Informal</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bg1"/>
                    </a:solidFill>
                  </a:tcPr>
                </a:tc>
                <a:tc>
                  <a:txBody>
                    <a:bodyPr/>
                    <a:lstStyle/>
                    <a:p>
                      <a:pPr>
                        <a:lnSpc>
                          <a:spcPct val="115000"/>
                        </a:lnSpc>
                        <a:spcAft>
                          <a:spcPts val="1000"/>
                        </a:spcAft>
                      </a:pPr>
                      <a:r>
                        <a:rPr lang="en-US" sz="1400" b="1">
                          <a:effectLst/>
                        </a:rPr>
                        <a:t>Occasional case-specific staffing.</a:t>
                      </a:r>
                      <a:endParaRPr lang="ka-GE" sz="1400" b="1">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tc>
                  <a:txBody>
                    <a:bodyPr/>
                    <a:lstStyle/>
                    <a:p>
                      <a:pPr>
                        <a:lnSpc>
                          <a:spcPct val="115000"/>
                        </a:lnSpc>
                        <a:spcAft>
                          <a:spcPts val="1000"/>
                        </a:spcAft>
                      </a:pPr>
                      <a:r>
                        <a:rPr lang="en-US" sz="1400" b="1" dirty="0">
                          <a:effectLst/>
                        </a:rPr>
                        <a:t>Regular team meetings to exchange information, knowledge, and skills among team members.</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extLst>
                  <a:ext uri="{0D108BD9-81ED-4DB2-BD59-A6C34878D82A}">
                    <a16:rowId xmlns:a16="http://schemas.microsoft.com/office/drawing/2014/main" val="760952535"/>
                  </a:ext>
                </a:extLst>
              </a:tr>
              <a:tr h="917802">
                <a:tc>
                  <a:txBody>
                    <a:bodyPr/>
                    <a:lstStyle/>
                    <a:p>
                      <a:pPr algn="ctr">
                        <a:lnSpc>
                          <a:spcPct val="115000"/>
                        </a:lnSpc>
                        <a:spcAft>
                          <a:spcPts val="1000"/>
                        </a:spcAft>
                      </a:pPr>
                      <a:r>
                        <a:rPr lang="en-US" sz="1400" b="1" dirty="0">
                          <a:solidFill>
                            <a:schemeClr val="bg1"/>
                          </a:solidFill>
                          <a:effectLst/>
                        </a:rPr>
                        <a:t>Guiding Philosophy</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Team members recognize importance of information from other disciplines.</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are willing to share and be responsible for providing services as part of the comprehensive service plan.</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tc>
                  <a:txBody>
                    <a:bodyPr/>
                    <a:lstStyle/>
                    <a:p>
                      <a:pPr>
                        <a:lnSpc>
                          <a:spcPct val="115000"/>
                        </a:lnSpc>
                        <a:spcAft>
                          <a:spcPts val="1000"/>
                        </a:spcAft>
                      </a:pPr>
                      <a:r>
                        <a:rPr lang="en-US" sz="1400" b="1" dirty="0">
                          <a:effectLst/>
                        </a:rPr>
                        <a:t>Team members commit to teach, learn, and work across traditional discipline lines to implement a joint service plan.</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1">
                        <a:lumMod val="40000"/>
                        <a:lumOff val="60000"/>
                      </a:schemeClr>
                    </a:solidFill>
                  </a:tcPr>
                </a:tc>
                <a:extLst>
                  <a:ext uri="{0D108BD9-81ED-4DB2-BD59-A6C34878D82A}">
                    <a16:rowId xmlns:a16="http://schemas.microsoft.com/office/drawing/2014/main" val="2801270732"/>
                  </a:ext>
                </a:extLst>
              </a:tr>
              <a:tr h="659146">
                <a:tc>
                  <a:txBody>
                    <a:bodyPr/>
                    <a:lstStyle/>
                    <a:p>
                      <a:pPr algn="ctr">
                        <a:lnSpc>
                          <a:spcPct val="115000"/>
                        </a:lnSpc>
                        <a:spcAft>
                          <a:spcPts val="1000"/>
                        </a:spcAft>
                      </a:pPr>
                      <a:r>
                        <a:rPr lang="en-US" sz="1400" b="1" dirty="0">
                          <a:solidFill>
                            <a:schemeClr val="bg1"/>
                          </a:solidFill>
                          <a:effectLst/>
                        </a:rPr>
                        <a:t>Staff Development</a:t>
                      </a:r>
                      <a:endParaRPr lang="ka-G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rgbClr val="002060"/>
                    </a:solidFill>
                  </a:tcPr>
                </a:tc>
                <a:tc>
                  <a:txBody>
                    <a:bodyPr/>
                    <a:lstStyle/>
                    <a:p>
                      <a:pPr>
                        <a:lnSpc>
                          <a:spcPct val="115000"/>
                        </a:lnSpc>
                        <a:spcAft>
                          <a:spcPts val="1000"/>
                        </a:spcAft>
                      </a:pPr>
                      <a:r>
                        <a:rPr lang="en-US" sz="1400" dirty="0">
                          <a:effectLst/>
                        </a:rPr>
                        <a:t>Independent and discipline-specific.</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bg1"/>
                    </a:solidFill>
                  </a:tcPr>
                </a:tc>
                <a:tc>
                  <a:txBody>
                    <a:bodyPr/>
                    <a:lstStyle/>
                    <a:p>
                      <a:pPr>
                        <a:lnSpc>
                          <a:spcPct val="115000"/>
                        </a:lnSpc>
                        <a:spcAft>
                          <a:spcPts val="1000"/>
                        </a:spcAft>
                      </a:pPr>
                      <a:r>
                        <a:rPr lang="en-US" sz="1400" b="1">
                          <a:effectLst/>
                        </a:rPr>
                        <a:t>Independent within and outside of own discipline.</a:t>
                      </a:r>
                      <a:endParaRPr lang="ka-GE" sz="1400" b="1">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tc>
                  <a:txBody>
                    <a:bodyPr/>
                    <a:lstStyle/>
                    <a:p>
                      <a:pPr>
                        <a:lnSpc>
                          <a:spcPct val="115000"/>
                        </a:lnSpc>
                        <a:spcAft>
                          <a:spcPts val="1000"/>
                        </a:spcAft>
                      </a:pPr>
                      <a:r>
                        <a:rPr lang="en-US" sz="1400" b="1" dirty="0">
                          <a:effectLst/>
                        </a:rPr>
                        <a:t>A critical component of team meetings for learning across discipline boundaries and for team building.</a:t>
                      </a:r>
                      <a:endParaRPr lang="ka-G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170" marR="41170" marT="0" marB="0">
                    <a:solidFill>
                      <a:schemeClr val="accent3">
                        <a:lumMod val="20000"/>
                        <a:lumOff val="80000"/>
                      </a:schemeClr>
                    </a:solidFill>
                  </a:tcPr>
                </a:tc>
                <a:extLst>
                  <a:ext uri="{0D108BD9-81ED-4DB2-BD59-A6C34878D82A}">
                    <a16:rowId xmlns:a16="http://schemas.microsoft.com/office/drawing/2014/main" val="1222280137"/>
                  </a:ext>
                </a:extLst>
              </a:tr>
            </a:tbl>
          </a:graphicData>
        </a:graphic>
      </p:graphicFrame>
      <p:sp>
        <p:nvSpPr>
          <p:cNvPr id="3" name="Slide Number Placeholder 2">
            <a:extLst>
              <a:ext uri="{FF2B5EF4-FFF2-40B4-BE49-F238E27FC236}">
                <a16:creationId xmlns:a16="http://schemas.microsoft.com/office/drawing/2014/main" id="{6243F41E-AFDE-BB40-AF9C-95ED9332AB5E}"/>
              </a:ext>
            </a:extLst>
          </p:cNvPr>
          <p:cNvSpPr>
            <a:spLocks noGrp="1"/>
          </p:cNvSpPr>
          <p:nvPr>
            <p:ph type="sldNum" sz="quarter" idx="12"/>
          </p:nvPr>
        </p:nvSpPr>
        <p:spPr/>
        <p:txBody>
          <a:bodyPr/>
          <a:lstStyle/>
          <a:p>
            <a:fld id="{26A003D0-92C7-48A9-9E81-4C2AD6C12F89}" type="slidenum">
              <a:rPr lang="en-BE" smtClean="0"/>
              <a:t>11</a:t>
            </a:fld>
            <a:endParaRPr lang="en-BE"/>
          </a:p>
        </p:txBody>
      </p:sp>
    </p:spTree>
    <p:extLst>
      <p:ext uri="{BB962C8B-B14F-4D97-AF65-F5344CB8AC3E}">
        <p14:creationId xmlns:p14="http://schemas.microsoft.com/office/powerpoint/2010/main" val="22999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32" y="101774"/>
            <a:ext cx="10702960" cy="1041400"/>
          </a:xfrm>
        </p:spPr>
        <p:txBody>
          <a:bodyPr>
            <a:normAutofit fontScale="90000"/>
          </a:bodyPr>
          <a:lstStyle/>
          <a:p>
            <a:pPr lvl="0"/>
            <a:r>
              <a:rPr lang="en-US" sz="3200" b="1" dirty="0">
                <a:solidFill>
                  <a:schemeClr val="accent1"/>
                </a:solidFill>
              </a:rPr>
              <a:t>Early Intervention team – service provision</a:t>
            </a:r>
            <a:br>
              <a:rPr lang="en-US" sz="4800" b="1" dirty="0">
                <a:solidFill>
                  <a:srgbClr val="002060"/>
                </a:solidFill>
                <a:latin typeface="Times New Roman" pitchFamily="18" charset="0"/>
                <a:cs typeface="Times New Roman" pitchFamily="18" charset="0"/>
              </a:rPr>
            </a:br>
            <a:endParaRPr lang="en-US" sz="44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2639930"/>
              </p:ext>
            </p:extLst>
          </p:nvPr>
        </p:nvGraphicFramePr>
        <p:xfrm>
          <a:off x="230909" y="622474"/>
          <a:ext cx="11842558" cy="6064653"/>
        </p:xfrm>
        <a:graphic>
          <a:graphicData uri="http://schemas.openxmlformats.org/drawingml/2006/table">
            <a:tbl>
              <a:tblPr firstRow="1" bandRow="1">
                <a:tableStyleId>{5C22544A-7EE6-4342-B048-85BDC9FD1C3A}</a:tableStyleId>
              </a:tblPr>
              <a:tblGrid>
                <a:gridCol w="6614807">
                  <a:extLst>
                    <a:ext uri="{9D8B030D-6E8A-4147-A177-3AD203B41FA5}">
                      <a16:colId xmlns:a16="http://schemas.microsoft.com/office/drawing/2014/main" val="20000"/>
                    </a:ext>
                  </a:extLst>
                </a:gridCol>
                <a:gridCol w="5227751">
                  <a:extLst>
                    <a:ext uri="{9D8B030D-6E8A-4147-A177-3AD203B41FA5}">
                      <a16:colId xmlns:a16="http://schemas.microsoft.com/office/drawing/2014/main" val="20001"/>
                    </a:ext>
                  </a:extLst>
                </a:gridCol>
              </a:tblGrid>
              <a:tr h="524544">
                <a:tc>
                  <a:txBody>
                    <a:bodyPr/>
                    <a:lstStyle/>
                    <a:p>
                      <a:r>
                        <a:rPr lang="en-US" sz="2400" dirty="0"/>
                        <a:t>Transdisciplinary</a:t>
                      </a:r>
                      <a:r>
                        <a:rPr lang="en-US" sz="2400" baseline="0" dirty="0"/>
                        <a:t> Approach – cost effective</a:t>
                      </a:r>
                      <a:endParaRPr lang="en-US" sz="2400" dirty="0"/>
                    </a:p>
                  </a:txBody>
                  <a:tcPr>
                    <a:solidFill>
                      <a:srgbClr val="002060"/>
                    </a:solidFill>
                  </a:tcPr>
                </a:tc>
                <a:tc>
                  <a:txBody>
                    <a:bodyPr/>
                    <a:lstStyle/>
                    <a:p>
                      <a:r>
                        <a:rPr lang="en-US" sz="2400" dirty="0"/>
                        <a:t>Interdisciplinary Approach</a:t>
                      </a:r>
                    </a:p>
                  </a:txBody>
                  <a:tcPr>
                    <a:solidFill>
                      <a:srgbClr val="002060"/>
                    </a:solidFill>
                  </a:tcPr>
                </a:tc>
                <a:extLst>
                  <a:ext uri="{0D108BD9-81ED-4DB2-BD59-A6C34878D82A}">
                    <a16:rowId xmlns:a16="http://schemas.microsoft.com/office/drawing/2014/main" val="10000"/>
                  </a:ext>
                </a:extLst>
              </a:tr>
              <a:tr h="5540109">
                <a:tc>
                  <a:txBody>
                    <a:bodyPr/>
                    <a:lstStyle/>
                    <a:p>
                      <a:pPr marL="285750" indent="-285750">
                        <a:buFont typeface="Arial" panose="020B0604020202020204" pitchFamily="34" charset="0"/>
                        <a:buChar char="•"/>
                      </a:pPr>
                      <a:r>
                        <a:rPr lang="en-US" sz="1600" dirty="0"/>
                        <a:t>An early Interventionist is the primary service</a:t>
                      </a:r>
                      <a:r>
                        <a:rPr lang="en-US" sz="1600" baseline="0" dirty="0"/>
                        <a:t> </a:t>
                      </a:r>
                      <a:r>
                        <a:rPr lang="en-US" sz="1600" dirty="0"/>
                        <a:t>provider and case</a:t>
                      </a:r>
                      <a:r>
                        <a:rPr lang="en-US" sz="1600" baseline="0" dirty="0"/>
                        <a:t> manager</a:t>
                      </a:r>
                    </a:p>
                    <a:p>
                      <a:pPr marL="285750" indent="-285750">
                        <a:buFont typeface="Arial" panose="020B0604020202020204" pitchFamily="34" charset="0"/>
                        <a:buChar char="•"/>
                      </a:pPr>
                      <a:r>
                        <a:rPr lang="en-US" sz="1600" dirty="0"/>
                        <a:t>Team of specialists is supporting the ECI specialists with specific knowledge and experience</a:t>
                      </a:r>
                    </a:p>
                    <a:p>
                      <a:pPr marL="285750" indent="-285750">
                        <a:buFont typeface="Arial" panose="020B0604020202020204" pitchFamily="34" charset="0"/>
                        <a:buChar char="•"/>
                      </a:pPr>
                      <a:r>
                        <a:rPr lang="en-US" sz="1600" dirty="0"/>
                        <a:t>Transdisciplinary Team</a:t>
                      </a:r>
                      <a:r>
                        <a:rPr lang="en-US" sz="1600" baseline="0" dirty="0"/>
                        <a:t> is meeting on </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600" b="1" i="1" baseline="0" dirty="0">
                          <a:solidFill>
                            <a:srgbClr val="C00000"/>
                          </a:solidFill>
                        </a:rPr>
                        <a:t>Example: </a:t>
                      </a:r>
                      <a:r>
                        <a:rPr lang="en-US" sz="1600" b="1" i="1" baseline="0" dirty="0">
                          <a:solidFill>
                            <a:srgbClr val="002060"/>
                          </a:solidFill>
                        </a:rPr>
                        <a:t>3-year-old boy with </a:t>
                      </a:r>
                      <a:r>
                        <a:rPr lang="en-US" sz="1600" i="1" baseline="0" dirty="0"/>
                        <a:t>developmental delay in cognitive, motor, communication spheres. ECI service composition: Key service provider is ECI Specialist who visits the child in the natural environment (home, kindergarten) twice a week. </a:t>
                      </a:r>
                      <a:r>
                        <a:rPr lang="en-US" sz="1600" i="1" baseline="0" dirty="0">
                          <a:solidFill>
                            <a:srgbClr val="C00000"/>
                          </a:solidFill>
                        </a:rPr>
                        <a:t>The home visits: </a:t>
                      </a:r>
                      <a:r>
                        <a:rPr lang="en-US" sz="1600" i="1" baseline="0" dirty="0"/>
                        <a:t>ECIS supports the family to </a:t>
                      </a:r>
                      <a:r>
                        <a:rPr lang="en-GB" sz="1600" i="1" kern="1200" dirty="0">
                          <a:solidFill>
                            <a:schemeClr val="dk1"/>
                          </a:solidFill>
                          <a:effectLst/>
                          <a:latin typeface="+mn-lt"/>
                          <a:ea typeface="+mn-ea"/>
                          <a:cs typeface="+mn-cs"/>
                        </a:rPr>
                        <a:t>learn and practice new parenting and child development skills in the home setting to </a:t>
                      </a:r>
                      <a:r>
                        <a:rPr lang="en-US" sz="1600" i="1" baseline="0" dirty="0"/>
                        <a:t>stimulate the holistic development of a child. Works together with family to identify daily routines when child development activities could be performed. Goals and activities identified by the family are based on a comprehensive evaluation of family and child resources and needs, daily routine, and activities. </a:t>
                      </a:r>
                      <a:r>
                        <a:rPr lang="en-US" sz="1600" b="1" i="1" baseline="0" dirty="0">
                          <a:solidFill>
                            <a:srgbClr val="C00000"/>
                          </a:solidFill>
                        </a:rPr>
                        <a:t>Visits in kindergarten</a:t>
                      </a:r>
                      <a:r>
                        <a:rPr lang="en-US" sz="1600" i="1" baseline="0" dirty="0"/>
                        <a:t> EI interventionists share assessment results and family goals with a teacher, they plan together how the same goals could be integrated into group activities. </a:t>
                      </a:r>
                    </a:p>
                    <a:p>
                      <a:pPr marL="0" indent="0">
                        <a:buFont typeface="Arial" panose="020B0604020202020204" pitchFamily="34" charset="0"/>
                        <a:buNone/>
                      </a:pPr>
                      <a:r>
                        <a:rPr lang="en-US" sz="1600" b="1" i="1" baseline="0" dirty="0">
                          <a:solidFill>
                            <a:srgbClr val="C00000"/>
                          </a:solidFill>
                        </a:rPr>
                        <a:t>The role of the T Team</a:t>
                      </a:r>
                      <a:r>
                        <a:rPr lang="en-US" sz="1600" i="1" baseline="0" dirty="0">
                          <a:solidFill>
                            <a:srgbClr val="FF0000"/>
                          </a:solidFill>
                        </a:rPr>
                        <a:t>:</a:t>
                      </a:r>
                      <a:r>
                        <a:rPr lang="en-US" sz="1600" i="1" baseline="0" dirty="0"/>
                        <a:t> occupational therapists and speech and language therapists are enriching the knowledge and skills of ECI specialists in gross motor and language development. Support to make adaptations in kindergarten environment and activities. Other discipline representatives (psychologists) could be invited if needed.  </a:t>
                      </a:r>
                    </a:p>
                  </a:txBody>
                  <a:tcPr/>
                </a:tc>
                <a:tc>
                  <a:txBody>
                    <a:bodyPr/>
                    <a:lstStyle/>
                    <a:p>
                      <a:pPr marL="342900" indent="-342900">
                        <a:buFont typeface="Arial" panose="020B0604020202020204" pitchFamily="34" charset="0"/>
                        <a:buChar char="•"/>
                      </a:pPr>
                      <a:r>
                        <a:rPr lang="en-US" sz="2000" dirty="0"/>
                        <a:t>Different</a:t>
                      </a:r>
                      <a:r>
                        <a:rPr lang="en-US" sz="2000" baseline="0" dirty="0"/>
                        <a:t> specialists are providing services</a:t>
                      </a:r>
                    </a:p>
                    <a:p>
                      <a:pPr marL="342900" indent="-342900">
                        <a:buFont typeface="Arial" panose="020B0604020202020204" pitchFamily="34" charset="0"/>
                        <a:buChar char="•"/>
                      </a:pPr>
                      <a:r>
                        <a:rPr lang="en-US" sz="2000" kern="1200" dirty="0">
                          <a:solidFill>
                            <a:schemeClr val="dk1"/>
                          </a:solidFill>
                          <a:effectLst/>
                          <a:latin typeface="+mn-lt"/>
                          <a:ea typeface="+mn-ea"/>
                          <a:cs typeface="+mn-cs"/>
                        </a:rPr>
                        <a:t>Team members develop separate, discipline-specific plans but share them with each other</a:t>
                      </a:r>
                      <a:endParaRPr lang="en-US" sz="180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Team is meeting on regular bases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One of the team members is Case Manager</a:t>
                      </a:r>
                    </a:p>
                    <a:p>
                      <a:pPr marL="0" indent="0">
                        <a:buFont typeface="Arial" panose="020B0604020202020204" pitchFamily="34" charset="0"/>
                        <a:buNone/>
                      </a:pPr>
                      <a:endParaRPr lang="en-US" sz="2400" i="0" baseline="0" dirty="0"/>
                    </a:p>
                    <a:p>
                      <a:pPr marL="0" indent="0">
                        <a:buFont typeface="Arial" panose="020B0604020202020204" pitchFamily="34" charset="0"/>
                        <a:buNone/>
                      </a:pPr>
                      <a:r>
                        <a:rPr lang="en-US" sz="2000" b="1" i="1" baseline="0" dirty="0">
                          <a:solidFill>
                            <a:srgbClr val="C00000"/>
                          </a:solidFill>
                        </a:rPr>
                        <a:t>Example</a:t>
                      </a:r>
                      <a:r>
                        <a:rPr lang="en-US" sz="2000" b="1" i="1" baseline="0" dirty="0">
                          <a:solidFill>
                            <a:srgbClr val="002060"/>
                          </a:solidFill>
                        </a:rPr>
                        <a:t>: 3-year-old boy with </a:t>
                      </a:r>
                      <a:r>
                        <a:rPr lang="en-US" sz="2000" i="1" baseline="0" dirty="0"/>
                        <a:t>developmental delay in cognitive, motor, communication spheres. Service is delivered by a psychologist – who works on cognitive development</a:t>
                      </a:r>
                    </a:p>
                    <a:p>
                      <a:pPr marL="0" indent="0">
                        <a:buFont typeface="Arial" panose="020B0604020202020204" pitchFamily="34" charset="0"/>
                        <a:buNone/>
                      </a:pPr>
                      <a:r>
                        <a:rPr lang="en-US" sz="2000" i="1" baseline="0" dirty="0"/>
                        <a:t>ECI specialist/occupational therapist- adaptations and adaptive skills at home or/and kindergarten</a:t>
                      </a:r>
                    </a:p>
                    <a:p>
                      <a:pPr marL="0" indent="0">
                        <a:buFont typeface="Arial" panose="020B0604020202020204" pitchFamily="34" charset="0"/>
                        <a:buNone/>
                      </a:pPr>
                      <a:r>
                        <a:rPr lang="en-US" sz="2000" i="1" baseline="0" dirty="0"/>
                        <a:t>Speech and Language therapist - alternative communication and/or speech development</a:t>
                      </a:r>
                      <a:endParaRPr lang="en-US" sz="2000" baseline="0" dirty="0"/>
                    </a:p>
                    <a:p>
                      <a:pPr marL="0" indent="0">
                        <a:buFont typeface="Arial" panose="020B0604020202020204" pitchFamily="34" charset="0"/>
                        <a:buNone/>
                      </a:pPr>
                      <a:endParaRPr lang="en-US" sz="2400" dirty="0"/>
                    </a:p>
                  </a:txBody>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7A22D070-67C5-EB4B-8D45-13D4C464E9AB}"/>
              </a:ext>
            </a:extLst>
          </p:cNvPr>
          <p:cNvSpPr>
            <a:spLocks noGrp="1"/>
          </p:cNvSpPr>
          <p:nvPr>
            <p:ph type="sldNum" sz="quarter" idx="12"/>
          </p:nvPr>
        </p:nvSpPr>
        <p:spPr/>
        <p:txBody>
          <a:bodyPr/>
          <a:lstStyle/>
          <a:p>
            <a:fld id="{26A003D0-92C7-48A9-9E81-4C2AD6C12F89}" type="slidenum">
              <a:rPr lang="en-BE" smtClean="0"/>
              <a:t>12</a:t>
            </a:fld>
            <a:endParaRPr lang="en-BE"/>
          </a:p>
        </p:txBody>
      </p:sp>
    </p:spTree>
    <p:extLst>
      <p:ext uri="{BB962C8B-B14F-4D97-AF65-F5344CB8AC3E}">
        <p14:creationId xmlns:p14="http://schemas.microsoft.com/office/powerpoint/2010/main" val="95078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Rectangle 9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Google Shape;206;p14"/>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lvl="0" algn="r">
              <a:spcBef>
                <a:spcPts val="0"/>
              </a:spcBef>
              <a:buClr>
                <a:schemeClr val="accent1"/>
              </a:buClr>
              <a:buSzPts val="4400"/>
            </a:pPr>
            <a:r>
              <a:rPr lang="en-US" sz="3200" b="1" dirty="0">
                <a:solidFill>
                  <a:schemeClr val="bg1"/>
                </a:solidFill>
              </a:rPr>
              <a:t>Benefits of Transdisciplinary Team:</a:t>
            </a:r>
            <a:endParaRPr lang="el-GR" sz="3200" dirty="0">
              <a:solidFill>
                <a:schemeClr val="bg1"/>
              </a:solidFill>
            </a:endParaRPr>
          </a:p>
        </p:txBody>
      </p:sp>
      <p:sp>
        <p:nvSpPr>
          <p:cNvPr id="207" name="Google Shape;207;p14"/>
          <p:cNvSpPr txBox="1">
            <a:spLocks noGrp="1"/>
          </p:cNvSpPr>
          <p:nvPr>
            <p:ph type="body" idx="1"/>
          </p:nvPr>
        </p:nvSpPr>
        <p:spPr>
          <a:xfrm>
            <a:off x="4415235" y="389343"/>
            <a:ext cx="7122593" cy="6143989"/>
          </a:xfrm>
          <a:prstGeom prst="rect">
            <a:avLst/>
          </a:prstGeom>
        </p:spPr>
        <p:txBody>
          <a:bodyPr spcFirstLastPara="1" lIns="91425" tIns="45700" rIns="91425" bIns="45700" anchor="ctr" anchorCtr="0">
            <a:normAutofit/>
          </a:bodyPr>
          <a:lstStyle/>
          <a:p>
            <a:pPr marL="0" indent="0">
              <a:lnSpc>
                <a:spcPct val="120000"/>
              </a:lnSpc>
              <a:buNone/>
            </a:pPr>
            <a:r>
              <a:rPr lang="en-US" sz="1800" b="1" dirty="0"/>
              <a:t>Collaborative Approach</a:t>
            </a:r>
          </a:p>
          <a:p>
            <a:pPr marL="0" indent="0">
              <a:lnSpc>
                <a:spcPct val="120000"/>
              </a:lnSpc>
              <a:buNone/>
            </a:pPr>
            <a:r>
              <a:rPr lang="en-US" sz="1400" dirty="0"/>
              <a:t>Transdisciplinary team members, including parents: </a:t>
            </a:r>
            <a:endParaRPr lang="en-US" sz="1400" b="1" dirty="0"/>
          </a:p>
          <a:p>
            <a:pPr>
              <a:lnSpc>
                <a:spcPct val="120000"/>
              </a:lnSpc>
              <a:buFont typeface="Courier New" panose="02070309020205020404" pitchFamily="49" charset="0"/>
              <a:buChar char="o"/>
            </a:pPr>
            <a:r>
              <a:rPr lang="en-US" sz="1400" dirty="0"/>
              <a:t> work together to develop an intervention plan </a:t>
            </a:r>
          </a:p>
          <a:p>
            <a:pPr>
              <a:lnSpc>
                <a:spcPct val="120000"/>
              </a:lnSpc>
              <a:buFont typeface="Courier New" panose="02070309020205020404" pitchFamily="49" charset="0"/>
              <a:buChar char="o"/>
            </a:pPr>
            <a:r>
              <a:rPr lang="en-US" sz="1400" dirty="0"/>
              <a:t> work on common goals</a:t>
            </a:r>
          </a:p>
          <a:p>
            <a:pPr>
              <a:lnSpc>
                <a:spcPct val="120000"/>
              </a:lnSpc>
              <a:buFont typeface="Courier New" panose="02070309020205020404" pitchFamily="49" charset="0"/>
              <a:buChar char="o"/>
            </a:pPr>
            <a:r>
              <a:rPr lang="en-US" sz="1400" dirty="0"/>
              <a:t> team members meet systematically and professionals share expertise with each other</a:t>
            </a:r>
          </a:p>
          <a:p>
            <a:pPr>
              <a:lnSpc>
                <a:spcPct val="120000"/>
              </a:lnSpc>
              <a:buFont typeface="Courier New" panose="02070309020205020404" pitchFamily="49" charset="0"/>
              <a:buChar char="o"/>
            </a:pPr>
            <a:r>
              <a:rPr lang="en-US" sz="1400" dirty="0"/>
              <a:t> team members support Primary Service Provider</a:t>
            </a:r>
          </a:p>
          <a:p>
            <a:pPr>
              <a:lnSpc>
                <a:spcPct val="120000"/>
              </a:lnSpc>
              <a:buFont typeface="Courier New" panose="02070309020205020404" pitchFamily="49" charset="0"/>
              <a:buChar char="o"/>
            </a:pPr>
            <a:r>
              <a:rPr lang="en-US" sz="1400" dirty="0"/>
              <a:t> professionals are available to the family as needed</a:t>
            </a:r>
          </a:p>
          <a:p>
            <a:pPr>
              <a:lnSpc>
                <a:spcPct val="120000"/>
              </a:lnSpc>
              <a:buFont typeface="Courier New" panose="02070309020205020404" pitchFamily="49" charset="0"/>
              <a:buChar char="o"/>
            </a:pPr>
            <a:endParaRPr lang="en-US" sz="1400" dirty="0"/>
          </a:p>
          <a:p>
            <a:pPr marL="0" lvl="0" indent="0">
              <a:lnSpc>
                <a:spcPct val="120000"/>
              </a:lnSpc>
              <a:buNone/>
            </a:pPr>
            <a:r>
              <a:rPr lang="en-US" sz="1800" b="1" dirty="0"/>
              <a:t>Reinforces natural way of learning</a:t>
            </a:r>
          </a:p>
          <a:p>
            <a:pPr>
              <a:lnSpc>
                <a:spcPct val="120000"/>
              </a:lnSpc>
              <a:buFont typeface="Courier New" panose="02070309020205020404" pitchFamily="49" charset="0"/>
              <a:buChar char="o"/>
            </a:pPr>
            <a:r>
              <a:rPr lang="en-US" sz="1400" dirty="0"/>
              <a:t>Interventions fit the way a child learns </a:t>
            </a:r>
          </a:p>
          <a:p>
            <a:pPr>
              <a:lnSpc>
                <a:spcPct val="120000"/>
              </a:lnSpc>
              <a:buFont typeface="Courier New" panose="02070309020205020404" pitchFamily="49" charset="0"/>
              <a:buChar char="o"/>
            </a:pPr>
            <a:r>
              <a:rPr lang="en-US" sz="1400" dirty="0"/>
              <a:t>Duplication of services/supports is decreased</a:t>
            </a:r>
            <a:endParaRPr lang="ka-GE" sz="1400" dirty="0"/>
          </a:p>
          <a:p>
            <a:pPr>
              <a:lnSpc>
                <a:spcPct val="120000"/>
              </a:lnSpc>
              <a:buFont typeface="Courier New" panose="02070309020205020404" pitchFamily="49" charset="0"/>
              <a:buChar char="o"/>
            </a:pPr>
            <a:r>
              <a:rPr lang="en-US" sz="1400" dirty="0"/>
              <a:t>Primary Service Provider (PSP) is the person who communicates with a family in a systematic way</a:t>
            </a:r>
            <a:endParaRPr lang="ka-GE" sz="1400" dirty="0"/>
          </a:p>
          <a:p>
            <a:pPr>
              <a:lnSpc>
                <a:spcPct val="120000"/>
              </a:lnSpc>
              <a:buFont typeface="Courier New" panose="02070309020205020404" pitchFamily="49" charset="0"/>
              <a:buChar char="o"/>
            </a:pPr>
            <a:r>
              <a:rPr lang="en-US" sz="1400" dirty="0"/>
              <a:t>The way of communication with family is consistent, communication style is familiar for both sides</a:t>
            </a:r>
            <a:endParaRPr lang="ka-GE" sz="1400" dirty="0"/>
          </a:p>
          <a:p>
            <a:pPr>
              <a:lnSpc>
                <a:spcPct val="120000"/>
              </a:lnSpc>
              <a:buFont typeface="Courier New" panose="02070309020205020404" pitchFamily="49" charset="0"/>
              <a:buChar char="o"/>
            </a:pPr>
            <a:r>
              <a:rPr lang="en-US" sz="1400" dirty="0"/>
              <a:t>Requires time to collaborate</a:t>
            </a:r>
            <a:endParaRPr lang="ka-GE" sz="1400" dirty="0"/>
          </a:p>
        </p:txBody>
      </p:sp>
      <p:pic>
        <p:nvPicPr>
          <p:cNvPr id="203" name="Google Shape;203;p14" descr="Logo&#10;&#10;Description automatically generated"/>
          <p:cNvPicPr preferRelativeResize="0"/>
          <p:nvPr/>
        </p:nvPicPr>
        <p:blipFill rotWithShape="1">
          <a:blip r:embed="rId3"/>
          <a:stretch/>
        </p:blipFill>
        <p:spPr>
          <a:xfrm>
            <a:off x="10475119" y="-287931"/>
            <a:ext cx="1830276" cy="1354548"/>
          </a:xfrm>
          <a:prstGeom prst="rect">
            <a:avLst/>
          </a:prstGeom>
          <a:noFill/>
        </p:spPr>
      </p:pic>
      <p:sp>
        <p:nvSpPr>
          <p:cNvPr id="2" name="Slide Number Placeholder 1">
            <a:extLst>
              <a:ext uri="{FF2B5EF4-FFF2-40B4-BE49-F238E27FC236}">
                <a16:creationId xmlns:a16="http://schemas.microsoft.com/office/drawing/2014/main" id="{66C701CF-101B-2F45-BF59-734D471E30D4}"/>
              </a:ext>
            </a:extLst>
          </p:cNvPr>
          <p:cNvSpPr>
            <a:spLocks noGrp="1"/>
          </p:cNvSpPr>
          <p:nvPr>
            <p:ph type="sldNum" idx="12"/>
          </p:nvPr>
        </p:nvSpPr>
        <p:spPr>
          <a:xfrm>
            <a:off x="11704320" y="6455664"/>
            <a:ext cx="448056" cy="365125"/>
          </a:xfrm>
        </p:spPr>
        <p:txBody>
          <a:bodyPr>
            <a:normAutofit/>
          </a:bodyPr>
          <a:lstStyle/>
          <a:p>
            <a:pPr marL="0" lvl="0" indent="0" rtl="0">
              <a:spcBef>
                <a:spcPts val="0"/>
              </a:spcBef>
              <a:spcAft>
                <a:spcPts val="600"/>
              </a:spcAft>
              <a:buNone/>
            </a:pPr>
            <a:fld id="{00000000-1234-1234-1234-123412341234}" type="slidenum">
              <a:rPr lang="en-US" sz="1100">
                <a:solidFill>
                  <a:schemeClr val="tx1">
                    <a:lumMod val="50000"/>
                    <a:lumOff val="50000"/>
                  </a:schemeClr>
                </a:solidFill>
              </a:rPr>
              <a:pPr marL="0" lvl="0" indent="0" rtl="0">
                <a:spcBef>
                  <a:spcPts val="0"/>
                </a:spcBef>
                <a:spcAft>
                  <a:spcPts val="600"/>
                </a:spcAft>
                <a:buNone/>
              </a:pPr>
              <a:t>13</a:t>
            </a:fld>
            <a:endParaRPr lang="en-US" sz="1100">
              <a:solidFill>
                <a:schemeClr val="tx1">
                  <a:lumMod val="50000"/>
                  <a:lumOff val="50000"/>
                </a:schemeClr>
              </a:solidFill>
            </a:endParaRPr>
          </a:p>
        </p:txBody>
      </p:sp>
      <p:pic>
        <p:nvPicPr>
          <p:cNvPr id="14" name="Google Shape;205;p14" descr="Image">
            <a:extLst>
              <a:ext uri="{FF2B5EF4-FFF2-40B4-BE49-F238E27FC236}">
                <a16:creationId xmlns:a16="http://schemas.microsoft.com/office/drawing/2014/main" id="{89E0A7A0-AE99-FE48-BCA1-4724134ECEE7}"/>
              </a:ext>
            </a:extLst>
          </p:cNvPr>
          <p:cNvPicPr preferRelativeResize="0"/>
          <p:nvPr/>
        </p:nvPicPr>
        <p:blipFill rotWithShape="1">
          <a:blip r:embed="rId4"/>
          <a:stretch/>
        </p:blipFill>
        <p:spPr>
          <a:xfrm>
            <a:off x="9688007" y="6249286"/>
            <a:ext cx="2503993" cy="594698"/>
          </a:xfrm>
          <a:prstGeom prst="rect">
            <a:avLst/>
          </a:prstGeom>
          <a:noFill/>
        </p:spPr>
      </p:pic>
      <p:pic>
        <p:nvPicPr>
          <p:cNvPr id="15" name="Google Shape;204;p14" descr="Image">
            <a:extLst>
              <a:ext uri="{FF2B5EF4-FFF2-40B4-BE49-F238E27FC236}">
                <a16:creationId xmlns:a16="http://schemas.microsoft.com/office/drawing/2014/main" id="{EF487910-EA90-8843-9793-E266672B9BF7}"/>
              </a:ext>
            </a:extLst>
          </p:cNvPr>
          <p:cNvPicPr preferRelativeResize="0"/>
          <p:nvPr/>
        </p:nvPicPr>
        <p:blipFill rotWithShape="1">
          <a:blip r:embed="rId5"/>
          <a:stretch/>
        </p:blipFill>
        <p:spPr>
          <a:xfrm>
            <a:off x="4244454" y="-14017"/>
            <a:ext cx="2503993" cy="4413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Rectangle 9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Google Shape;206;p14"/>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lvl="0" algn="r">
              <a:spcBef>
                <a:spcPts val="0"/>
              </a:spcBef>
              <a:buClr>
                <a:schemeClr val="accent1"/>
              </a:buClr>
              <a:buSzPts val="4400"/>
            </a:pPr>
            <a:r>
              <a:rPr lang="en-US" sz="3400" b="1" dirty="0">
                <a:solidFill>
                  <a:srgbClr val="FFFFFF"/>
                </a:solidFill>
              </a:rPr>
              <a:t>Transdisciplinary Team:</a:t>
            </a:r>
            <a:endParaRPr lang="el-GR" sz="3400" dirty="0">
              <a:solidFill>
                <a:srgbClr val="FFFFFF"/>
              </a:solidFill>
            </a:endParaRPr>
          </a:p>
        </p:txBody>
      </p:sp>
      <p:sp>
        <p:nvSpPr>
          <p:cNvPr id="207" name="Google Shape;207;p14"/>
          <p:cNvSpPr txBox="1">
            <a:spLocks noGrp="1"/>
          </p:cNvSpPr>
          <p:nvPr>
            <p:ph type="body" idx="1"/>
          </p:nvPr>
        </p:nvSpPr>
        <p:spPr>
          <a:xfrm>
            <a:off x="4581727" y="649480"/>
            <a:ext cx="6193849" cy="5546047"/>
          </a:xfrm>
          <a:prstGeom prst="rect">
            <a:avLst/>
          </a:prstGeom>
        </p:spPr>
        <p:txBody>
          <a:bodyPr spcFirstLastPara="1" lIns="91425" tIns="45700" rIns="91425" bIns="45700" anchor="ctr" anchorCtr="0">
            <a:noAutofit/>
          </a:bodyPr>
          <a:lstStyle/>
          <a:p>
            <a:pPr lvl="0"/>
            <a:r>
              <a:rPr lang="en-US" sz="1800" dirty="0"/>
              <a:t>Parents and other care providers are equal team members</a:t>
            </a:r>
            <a:endParaRPr lang="ka-GE" sz="1800" dirty="0"/>
          </a:p>
          <a:p>
            <a:pPr lvl="0"/>
            <a:r>
              <a:rPr lang="en-US" sz="1800" dirty="0"/>
              <a:t>Outcomes/goals are developed based upon improving the child’s participation across activity settings and learning opportunities</a:t>
            </a:r>
            <a:endParaRPr lang="ka-GE" sz="1800" dirty="0"/>
          </a:p>
          <a:p>
            <a:pPr lvl="0"/>
            <a:r>
              <a:rPr lang="en-US" sz="1800" dirty="0"/>
              <a:t>Team members are jointly responsible and accountable for how the primary service provider implements the plan</a:t>
            </a:r>
            <a:endParaRPr lang="ka-GE" sz="1800" dirty="0"/>
          </a:p>
          <a:p>
            <a:pPr lvl="0"/>
            <a:r>
              <a:rPr lang="en-US" sz="1800" dirty="0"/>
              <a:t>Team members provide coaching to the PSP to effectively implement the plan across activity settings and care providers</a:t>
            </a:r>
            <a:endParaRPr lang="ka-GE" sz="1800" dirty="0"/>
          </a:p>
          <a:p>
            <a:pPr lvl="0"/>
            <a:r>
              <a:rPr lang="en-US" sz="1800" dirty="0"/>
              <a:t>Ongoing interaction among team members for reflection and sharing information occurs beyond scheduled meetings</a:t>
            </a:r>
            <a:endParaRPr lang="ka-GE" sz="1800" dirty="0"/>
          </a:p>
          <a:p>
            <a:pPr lvl="0"/>
            <a:r>
              <a:rPr lang="en-US" sz="1800" dirty="0"/>
              <a:t>Service and care providers engage in learning and coaching to develop the necessary expertise to improve the child’s participation across activity settings and learning opportunities</a:t>
            </a:r>
            <a:endParaRPr lang="ka-GE" sz="1800" dirty="0"/>
          </a:p>
          <a:p>
            <a:pPr lvl="0"/>
            <a:r>
              <a:rPr lang="en-US" sz="1800" dirty="0"/>
              <a:t>Team members implement an annual team/professional development plan to identify any gaps in skills and knowledge and improve expertise across disciplines</a:t>
            </a:r>
            <a:endParaRPr lang="ka-GE" sz="1800" dirty="0"/>
          </a:p>
        </p:txBody>
      </p:sp>
      <p:pic>
        <p:nvPicPr>
          <p:cNvPr id="203" name="Google Shape;203;p14" descr="Logo&#10;&#10;Description automatically generated"/>
          <p:cNvPicPr preferRelativeResize="0"/>
          <p:nvPr/>
        </p:nvPicPr>
        <p:blipFill rotWithShape="1">
          <a:blip r:embed="rId3"/>
          <a:stretch/>
        </p:blipFill>
        <p:spPr>
          <a:xfrm>
            <a:off x="10386976" y="37211"/>
            <a:ext cx="1541372" cy="1125224"/>
          </a:xfrm>
          <a:prstGeom prst="rect">
            <a:avLst/>
          </a:prstGeom>
          <a:noFill/>
        </p:spPr>
      </p:pic>
      <p:sp>
        <p:nvSpPr>
          <p:cNvPr id="2" name="Slide Number Placeholder 1">
            <a:extLst>
              <a:ext uri="{FF2B5EF4-FFF2-40B4-BE49-F238E27FC236}">
                <a16:creationId xmlns:a16="http://schemas.microsoft.com/office/drawing/2014/main" id="{66C701CF-101B-2F45-BF59-734D471E30D4}"/>
              </a:ext>
            </a:extLst>
          </p:cNvPr>
          <p:cNvSpPr>
            <a:spLocks noGrp="1"/>
          </p:cNvSpPr>
          <p:nvPr>
            <p:ph type="sldNum" idx="12"/>
          </p:nvPr>
        </p:nvSpPr>
        <p:spPr>
          <a:xfrm>
            <a:off x="11704320" y="6455664"/>
            <a:ext cx="448056" cy="365125"/>
          </a:xfrm>
        </p:spPr>
        <p:txBody>
          <a:bodyPr>
            <a:normAutofit/>
          </a:bodyPr>
          <a:lstStyle/>
          <a:p>
            <a:pPr marL="0" lvl="0" indent="0" rtl="0">
              <a:spcBef>
                <a:spcPts val="0"/>
              </a:spcBef>
              <a:spcAft>
                <a:spcPts val="600"/>
              </a:spcAft>
              <a:buNone/>
            </a:pPr>
            <a:fld id="{00000000-1234-1234-1234-123412341234}" type="slidenum">
              <a:rPr lang="en-US" sz="1100">
                <a:solidFill>
                  <a:schemeClr val="tx1">
                    <a:lumMod val="50000"/>
                    <a:lumOff val="50000"/>
                  </a:schemeClr>
                </a:solidFill>
              </a:rPr>
              <a:pPr marL="0" lvl="0" indent="0" rtl="0">
                <a:spcBef>
                  <a:spcPts val="0"/>
                </a:spcBef>
                <a:spcAft>
                  <a:spcPts val="600"/>
                </a:spcAft>
                <a:buNone/>
              </a:pPr>
              <a:t>14</a:t>
            </a:fld>
            <a:endParaRPr lang="en-US" sz="1100">
              <a:solidFill>
                <a:schemeClr val="tx1">
                  <a:lumMod val="50000"/>
                  <a:lumOff val="50000"/>
                </a:schemeClr>
              </a:solidFill>
            </a:endParaRPr>
          </a:p>
        </p:txBody>
      </p:sp>
      <p:pic>
        <p:nvPicPr>
          <p:cNvPr id="16" name="Google Shape;205;p14" descr="Image">
            <a:extLst>
              <a:ext uri="{FF2B5EF4-FFF2-40B4-BE49-F238E27FC236}">
                <a16:creationId xmlns:a16="http://schemas.microsoft.com/office/drawing/2014/main" id="{7222FF44-425F-444E-B6F0-2D53273A5362}"/>
              </a:ext>
            </a:extLst>
          </p:cNvPr>
          <p:cNvPicPr preferRelativeResize="0"/>
          <p:nvPr/>
        </p:nvPicPr>
        <p:blipFill rotWithShape="1">
          <a:blip r:embed="rId4"/>
          <a:stretch/>
        </p:blipFill>
        <p:spPr>
          <a:xfrm>
            <a:off x="9688007" y="6249286"/>
            <a:ext cx="2503993" cy="594698"/>
          </a:xfrm>
          <a:prstGeom prst="rect">
            <a:avLst/>
          </a:prstGeom>
          <a:noFill/>
        </p:spPr>
      </p:pic>
      <p:pic>
        <p:nvPicPr>
          <p:cNvPr id="17" name="Google Shape;204;p14" descr="Image">
            <a:extLst>
              <a:ext uri="{FF2B5EF4-FFF2-40B4-BE49-F238E27FC236}">
                <a16:creationId xmlns:a16="http://schemas.microsoft.com/office/drawing/2014/main" id="{ED43F589-BC7B-1944-9FFF-C7F3606DC6E8}"/>
              </a:ext>
            </a:extLst>
          </p:cNvPr>
          <p:cNvPicPr preferRelativeResize="0"/>
          <p:nvPr/>
        </p:nvPicPr>
        <p:blipFill rotWithShape="1">
          <a:blip r:embed="rId5"/>
          <a:stretch/>
        </p:blipFill>
        <p:spPr>
          <a:xfrm>
            <a:off x="4244454" y="-14017"/>
            <a:ext cx="2503993" cy="441351"/>
          </a:xfrm>
          <a:prstGeom prst="rect">
            <a:avLst/>
          </a:prstGeom>
          <a:noFill/>
        </p:spPr>
      </p:pic>
    </p:spTree>
    <p:extLst>
      <p:ext uri="{BB962C8B-B14F-4D97-AF65-F5344CB8AC3E}">
        <p14:creationId xmlns:p14="http://schemas.microsoft.com/office/powerpoint/2010/main" val="146951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63775" y="226217"/>
            <a:ext cx="10515600" cy="1325563"/>
          </a:xfrm>
        </p:spPr>
        <p:txBody>
          <a:bodyPr/>
          <a:lstStyle/>
          <a:p>
            <a:r>
              <a:rPr lang="en-US" b="1" dirty="0">
                <a:solidFill>
                  <a:schemeClr val="accent1"/>
                </a:solidFill>
              </a:rPr>
              <a:t>ECI Service provision Country models </a:t>
            </a:r>
            <a:endParaRPr lang="en-GB"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369869"/>
            <a:ext cx="10664449" cy="4118261"/>
          </a:xfrm>
        </p:spPr>
        <p:txBody>
          <a:bodyPr>
            <a:normAutofit/>
          </a:bodyPr>
          <a:lstStyle/>
          <a:p>
            <a:pPr marL="0" indent="0">
              <a:buNone/>
            </a:pPr>
            <a:r>
              <a:rPr lang="en-US" sz="2400" b="1" dirty="0"/>
              <a:t>Summary</a:t>
            </a:r>
          </a:p>
          <a:p>
            <a:pPr marL="0" indent="0">
              <a:buNone/>
            </a:pPr>
            <a:r>
              <a:rPr lang="en-US" sz="2400" b="1" dirty="0"/>
              <a:t>The ECI service paradigm shift: </a:t>
            </a:r>
            <a:r>
              <a:rPr lang="en-US" sz="2400" dirty="0"/>
              <a:t>from the traditional, medical, child-focused model to cost-effective, capacity building, family-focused model</a:t>
            </a:r>
          </a:p>
          <a:p>
            <a:pPr marL="0" indent="0">
              <a:buNone/>
            </a:pPr>
            <a:r>
              <a:rPr lang="en-US" sz="2400" b="1" dirty="0"/>
              <a:t>Team: </a:t>
            </a:r>
            <a:r>
              <a:rPr lang="en-US" sz="2400" dirty="0"/>
              <a:t>Interdisciplinary/transdisciplinary </a:t>
            </a:r>
          </a:p>
          <a:p>
            <a:pPr marL="0" indent="0">
              <a:buNone/>
            </a:pPr>
            <a:r>
              <a:rPr lang="en-US" sz="2400" b="1" dirty="0"/>
              <a:t>Eligible Children</a:t>
            </a:r>
            <a:r>
              <a:rPr lang="en-US" sz="2400" dirty="0"/>
              <a:t>: with a disability, developmental delay, or at risk of developmental delay in one or more areas</a:t>
            </a:r>
          </a:p>
          <a:p>
            <a:pPr marL="0" indent="0">
              <a:buNone/>
            </a:pPr>
            <a:r>
              <a:rPr lang="en-US" sz="2400" b="1" dirty="0"/>
              <a:t>Age range and place of service provision: </a:t>
            </a:r>
            <a:r>
              <a:rPr lang="en-US" sz="2400" dirty="0"/>
              <a:t>birth to 3 and 3 – 6. With children from birth to 3 mostly home visiting, from 3 to 6 at educational settings </a:t>
            </a:r>
          </a:p>
        </p:txBody>
      </p:sp>
      <p:sp>
        <p:nvSpPr>
          <p:cNvPr id="2" name="Slide Number Placeholder 1">
            <a:extLst>
              <a:ext uri="{FF2B5EF4-FFF2-40B4-BE49-F238E27FC236}">
                <a16:creationId xmlns:a16="http://schemas.microsoft.com/office/drawing/2014/main" id="{FD694346-B5BA-EF41-BB70-B2607A875EB8}"/>
              </a:ext>
            </a:extLst>
          </p:cNvPr>
          <p:cNvSpPr>
            <a:spLocks noGrp="1"/>
          </p:cNvSpPr>
          <p:nvPr>
            <p:ph type="sldNum" sz="quarter" idx="12"/>
          </p:nvPr>
        </p:nvSpPr>
        <p:spPr/>
        <p:txBody>
          <a:bodyPr/>
          <a:lstStyle/>
          <a:p>
            <a:fld id="{26A003D0-92C7-48A9-9E81-4C2AD6C12F89}" type="slidenum">
              <a:rPr lang="en-BE" smtClean="0"/>
              <a:t>15</a:t>
            </a:fld>
            <a:endParaRPr lang="en-BE"/>
          </a:p>
        </p:txBody>
      </p:sp>
    </p:spTree>
    <p:extLst>
      <p:ext uri="{BB962C8B-B14F-4D97-AF65-F5344CB8AC3E}">
        <p14:creationId xmlns:p14="http://schemas.microsoft.com/office/powerpoint/2010/main" val="1093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0130-8BC7-46D2-AE80-CE7F921B276B}"/>
              </a:ext>
            </a:extLst>
          </p:cNvPr>
          <p:cNvSpPr>
            <a:spLocks noGrp="1"/>
          </p:cNvSpPr>
          <p:nvPr>
            <p:ph type="title"/>
          </p:nvPr>
        </p:nvSpPr>
        <p:spPr>
          <a:xfrm>
            <a:off x="1051647" y="95689"/>
            <a:ext cx="9720262" cy="726348"/>
          </a:xfrm>
        </p:spPr>
        <p:txBody>
          <a:bodyPr>
            <a:noAutofit/>
          </a:bodyPr>
          <a:lstStyle/>
          <a:p>
            <a:r>
              <a:rPr lang="en-US" sz="4000" b="1" dirty="0">
                <a:solidFill>
                  <a:schemeClr val="accent1"/>
                </a:solidFill>
              </a:rPr>
              <a:t>Group Activity – divide into 3 groups</a:t>
            </a:r>
            <a:endParaRPr lang="ka-GE" sz="4000" b="1" dirty="0">
              <a:solidFill>
                <a:schemeClr val="accent1"/>
              </a:solidFill>
            </a:endParaRPr>
          </a:p>
        </p:txBody>
      </p:sp>
      <p:graphicFrame>
        <p:nvGraphicFramePr>
          <p:cNvPr id="4" name="Content Placeholder 3">
            <a:extLst>
              <a:ext uri="{FF2B5EF4-FFF2-40B4-BE49-F238E27FC236}">
                <a16:creationId xmlns:a16="http://schemas.microsoft.com/office/drawing/2014/main" id="{097783A9-7597-4522-A556-936879A20CB6}"/>
              </a:ext>
            </a:extLst>
          </p:cNvPr>
          <p:cNvGraphicFramePr>
            <a:graphicFrameLocks noGrp="1"/>
          </p:cNvGraphicFramePr>
          <p:nvPr>
            <p:ph idx="1"/>
            <p:extLst>
              <p:ext uri="{D42A27DB-BD31-4B8C-83A1-F6EECF244321}">
                <p14:modId xmlns:p14="http://schemas.microsoft.com/office/powerpoint/2010/main" val="4242347089"/>
              </p:ext>
            </p:extLst>
          </p:nvPr>
        </p:nvGraphicFramePr>
        <p:xfrm>
          <a:off x="286327" y="1737658"/>
          <a:ext cx="11619345" cy="4733478"/>
        </p:xfrm>
        <a:graphic>
          <a:graphicData uri="http://schemas.openxmlformats.org/drawingml/2006/table">
            <a:tbl>
              <a:tblPr firstRow="1" bandRow="1">
                <a:tableStyleId>{5C22544A-7EE6-4342-B048-85BDC9FD1C3A}</a:tableStyleId>
              </a:tblPr>
              <a:tblGrid>
                <a:gridCol w="6797963">
                  <a:extLst>
                    <a:ext uri="{9D8B030D-6E8A-4147-A177-3AD203B41FA5}">
                      <a16:colId xmlns:a16="http://schemas.microsoft.com/office/drawing/2014/main" val="3784522777"/>
                    </a:ext>
                  </a:extLst>
                </a:gridCol>
                <a:gridCol w="4821382">
                  <a:extLst>
                    <a:ext uri="{9D8B030D-6E8A-4147-A177-3AD203B41FA5}">
                      <a16:colId xmlns:a16="http://schemas.microsoft.com/office/drawing/2014/main" val="1823596068"/>
                    </a:ext>
                  </a:extLst>
                </a:gridCol>
              </a:tblGrid>
              <a:tr h="378153">
                <a:tc>
                  <a:txBody>
                    <a:bodyPr/>
                    <a:lstStyle/>
                    <a:p>
                      <a:r>
                        <a:rPr lang="en-US" sz="1800" i="1" dirty="0">
                          <a:latin typeface="Calibri" panose="020F0502020204030204" pitchFamily="34" charset="0"/>
                          <a:ea typeface="Calibri" panose="020F0502020204030204" pitchFamily="34" charset="0"/>
                          <a:cs typeface="Calibri" panose="020F0502020204030204" pitchFamily="34" charset="0"/>
                        </a:rPr>
                        <a:t>ECI philosophy and principles </a:t>
                      </a:r>
                      <a:endParaRPr lang="ka-GE" dirty="0"/>
                    </a:p>
                  </a:txBody>
                  <a:tcPr>
                    <a:solidFill>
                      <a:srgbClr val="002060"/>
                    </a:solidFill>
                  </a:tcPr>
                </a:tc>
                <a:tc>
                  <a:txBody>
                    <a:bodyPr/>
                    <a:lstStyle/>
                    <a:p>
                      <a:r>
                        <a:rPr lang="en-US" sz="1800" i="1" dirty="0">
                          <a:latin typeface="Calibri" panose="020F0502020204030204" pitchFamily="34" charset="0"/>
                          <a:ea typeface="Calibri" panose="020F0502020204030204" pitchFamily="34" charset="0"/>
                          <a:cs typeface="Calibri" panose="020F0502020204030204" pitchFamily="34" charset="0"/>
                        </a:rPr>
                        <a:t>ECI country need and resources </a:t>
                      </a:r>
                      <a:endParaRPr lang="ka-GE" dirty="0"/>
                    </a:p>
                  </a:txBody>
                  <a:tcPr>
                    <a:solidFill>
                      <a:srgbClr val="002060"/>
                    </a:solidFill>
                  </a:tcPr>
                </a:tc>
                <a:extLst>
                  <a:ext uri="{0D108BD9-81ED-4DB2-BD59-A6C34878D82A}">
                    <a16:rowId xmlns:a16="http://schemas.microsoft.com/office/drawing/2014/main" val="2813080774"/>
                  </a:ext>
                </a:extLst>
              </a:tr>
              <a:tr h="3028507">
                <a:tc>
                  <a:txBody>
                    <a:bodyPr/>
                    <a:lstStyle/>
                    <a:p>
                      <a:pPr marL="342900" indent="-342900">
                        <a:lnSpc>
                          <a:spcPct val="150000"/>
                        </a:lnSpc>
                        <a:spcAft>
                          <a:spcPts val="0"/>
                        </a:spcAft>
                        <a:buFontTx/>
                        <a:buChar char="-"/>
                      </a:pPr>
                      <a:r>
                        <a:rPr lang="en-US" sz="1800" i="1" dirty="0">
                          <a:latin typeface="Calibri" panose="020F0502020204030204" pitchFamily="34" charset="0"/>
                          <a:ea typeface="Calibri" panose="020F0502020204030204" pitchFamily="34" charset="0"/>
                          <a:cs typeface="Calibri" panose="020F0502020204030204" pitchFamily="34" charset="0"/>
                        </a:rPr>
                        <a:t>ECI service is available for each child with special needs or at risk; </a:t>
                      </a:r>
                    </a:p>
                    <a:p>
                      <a:pPr marL="342900" indent="-342900">
                        <a:lnSpc>
                          <a:spcPct val="150000"/>
                        </a:lnSpc>
                        <a:spcAft>
                          <a:spcPts val="0"/>
                        </a:spcAft>
                        <a:buFontTx/>
                        <a:buChar char="-"/>
                      </a:pPr>
                      <a:r>
                        <a:rPr lang="en-US" sz="1800" i="1" dirty="0">
                          <a:latin typeface="Calibri" panose="020F0502020204030204" pitchFamily="34" charset="0"/>
                          <a:ea typeface="Calibri" panose="020F0502020204030204" pitchFamily="34" charset="0"/>
                          <a:cs typeface="Calibri" panose="020F0502020204030204" pitchFamily="34" charset="0"/>
                        </a:rPr>
                        <a:t>Service is free of charge for families </a:t>
                      </a:r>
                    </a:p>
                    <a:p>
                      <a:pPr marL="342900" indent="-342900">
                        <a:lnSpc>
                          <a:spcPct val="150000"/>
                        </a:lnSpc>
                        <a:spcAft>
                          <a:spcPts val="0"/>
                        </a:spcAft>
                        <a:buFontTx/>
                        <a:buChar char="-"/>
                      </a:pPr>
                      <a:r>
                        <a:rPr lang="en-US" sz="1800" i="1" dirty="0">
                          <a:latin typeface="Calibri" panose="020F0502020204030204" pitchFamily="34" charset="0"/>
                          <a:ea typeface="Calibri" panose="020F0502020204030204" pitchFamily="34" charset="0"/>
                          <a:cs typeface="Calibri" panose="020F0502020204030204" pitchFamily="34" charset="0"/>
                        </a:rPr>
                        <a:t>Promotes child development and family strengthening</a:t>
                      </a:r>
                    </a:p>
                    <a:p>
                      <a:pPr marL="342900" indent="-342900">
                        <a:lnSpc>
                          <a:spcPct val="150000"/>
                        </a:lnSpc>
                        <a:spcAft>
                          <a:spcPts val="0"/>
                        </a:spcAft>
                        <a:buFontTx/>
                        <a:buChar char="-"/>
                      </a:pPr>
                      <a:r>
                        <a:rPr lang="en-US" sz="1800" i="1" dirty="0">
                          <a:latin typeface="Calibri" panose="020F0502020204030204" pitchFamily="34" charset="0"/>
                          <a:ea typeface="Calibri" panose="020F0502020204030204" pitchFamily="34" charset="0"/>
                          <a:cs typeface="Calibri" panose="020F0502020204030204" pitchFamily="34" charset="0"/>
                        </a:rPr>
                        <a:t>Promotes child and family social inclusion</a:t>
                      </a:r>
                    </a:p>
                    <a:p>
                      <a:pPr marL="342900" indent="-342900">
                        <a:lnSpc>
                          <a:spcPct val="150000"/>
                        </a:lnSpc>
                        <a:spcAft>
                          <a:spcPts val="0"/>
                        </a:spcAft>
                        <a:buFontTx/>
                        <a:buChar char="-"/>
                      </a:pPr>
                      <a:r>
                        <a:rPr lang="en-US" sz="1800" i="1" dirty="0">
                          <a:latin typeface="Calibri" panose="020F0502020204030204" pitchFamily="34" charset="0"/>
                          <a:ea typeface="Calibri" panose="020F0502020204030204" pitchFamily="34" charset="0"/>
                          <a:cs typeface="Calibri" panose="020F0502020204030204" pitchFamily="34" charset="0"/>
                        </a:rPr>
                        <a:t>Prevents severity of disability of children with established diagnoses (ASD, CP, Genetical); Developmental delay due to biological (low birth weight) or psychological or social (family violence)</a:t>
                      </a:r>
                    </a:p>
                  </a:txBody>
                  <a:tcPr/>
                </a:tc>
                <a:tc>
                  <a:txBody>
                    <a:bodyPr/>
                    <a:lstStyle/>
                    <a:p>
                      <a:pPr>
                        <a:lnSpc>
                          <a:spcPct val="150000"/>
                        </a:lnSpc>
                      </a:pPr>
                      <a:r>
                        <a:rPr lang="en-US" dirty="0"/>
                        <a:t>-   Children’s and their family needs</a:t>
                      </a:r>
                    </a:p>
                    <a:p>
                      <a:pPr marL="285750" indent="-285750">
                        <a:lnSpc>
                          <a:spcPct val="150000"/>
                        </a:lnSpc>
                        <a:buFontTx/>
                        <a:buChar char="-"/>
                      </a:pPr>
                      <a:r>
                        <a:rPr lang="en-US" dirty="0"/>
                        <a:t>Economical</a:t>
                      </a:r>
                    </a:p>
                    <a:p>
                      <a:pPr marL="285750" indent="-285750">
                        <a:lnSpc>
                          <a:spcPct val="150000"/>
                        </a:lnSpc>
                        <a:buFontTx/>
                        <a:buChar char="-"/>
                      </a:pPr>
                      <a:r>
                        <a:rPr lang="en-US" dirty="0"/>
                        <a:t>Cultural</a:t>
                      </a:r>
                    </a:p>
                    <a:p>
                      <a:pPr marL="285750" indent="-285750">
                        <a:lnSpc>
                          <a:spcPct val="150000"/>
                        </a:lnSpc>
                        <a:buFontTx/>
                        <a:buChar char="-"/>
                      </a:pPr>
                      <a:r>
                        <a:rPr lang="en-US" dirty="0"/>
                        <a:t>Experience</a:t>
                      </a:r>
                    </a:p>
                    <a:p>
                      <a:pPr marL="285750" indent="-285750">
                        <a:lnSpc>
                          <a:spcPct val="150000"/>
                        </a:lnSpc>
                        <a:buFontTx/>
                        <a:buChar char="-"/>
                      </a:pPr>
                      <a:r>
                        <a:rPr lang="en-US" dirty="0"/>
                        <a:t>Human and professional resources</a:t>
                      </a:r>
                    </a:p>
                    <a:p>
                      <a:pPr marL="285750" indent="-285750">
                        <a:lnSpc>
                          <a:spcPct val="150000"/>
                        </a:lnSpc>
                        <a:buFontTx/>
                        <a:buChar char="-"/>
                      </a:pPr>
                      <a:endParaRPr lang="en-US" dirty="0"/>
                    </a:p>
                    <a:p>
                      <a:pPr marL="0" indent="0">
                        <a:lnSpc>
                          <a:spcPct val="150000"/>
                        </a:lnSpc>
                        <a:buFontTx/>
                        <a:buNone/>
                      </a:pPr>
                      <a:endParaRPr lang="en-US" dirty="0"/>
                    </a:p>
                  </a:txBody>
                  <a:tcPr/>
                </a:tc>
                <a:extLst>
                  <a:ext uri="{0D108BD9-81ED-4DB2-BD59-A6C34878D82A}">
                    <a16:rowId xmlns:a16="http://schemas.microsoft.com/office/drawing/2014/main" val="3000352105"/>
                  </a:ext>
                </a:extLst>
              </a:tr>
              <a:tr h="1326818">
                <a:tc gridSpan="2">
                  <a:txBody>
                    <a:bodyPr/>
                    <a:lstStyle/>
                    <a:p>
                      <a:pPr marL="0" indent="0" algn="ctr">
                        <a:lnSpc>
                          <a:spcPct val="150000"/>
                        </a:lnSpc>
                        <a:spcAft>
                          <a:spcPts val="0"/>
                        </a:spcAft>
                        <a:buFontTx/>
                        <a:buNone/>
                      </a:pPr>
                      <a:r>
                        <a:rPr lang="en-US" sz="1800" i="1" dirty="0">
                          <a:solidFill>
                            <a:srgbClr val="C00000"/>
                          </a:solidFill>
                          <a:latin typeface="Calibri" panose="020F0502020204030204" pitchFamily="34" charset="0"/>
                          <a:ea typeface="Calibri" panose="020F0502020204030204" pitchFamily="34" charset="0"/>
                          <a:cs typeface="Calibri" panose="020F0502020204030204" pitchFamily="34" charset="0"/>
                        </a:rPr>
                        <a:t>                         What is the contexts  of ECI national system development</a:t>
                      </a:r>
                    </a:p>
                    <a:p>
                      <a:pPr marL="0" indent="0" algn="ctr">
                        <a:lnSpc>
                          <a:spcPct val="150000"/>
                        </a:lnSpc>
                        <a:spcAft>
                          <a:spcPts val="0"/>
                        </a:spcAft>
                        <a:buFontTx/>
                        <a:buNone/>
                      </a:pPr>
                      <a:r>
                        <a:rPr lang="en-US" sz="1800" i="1" dirty="0">
                          <a:solidFill>
                            <a:srgbClr val="C00000"/>
                          </a:solidFill>
                          <a:latin typeface="Calibri" panose="020F0502020204030204" pitchFamily="34" charset="0"/>
                          <a:ea typeface="Calibri" panose="020F0502020204030204" pitchFamily="34" charset="0"/>
                          <a:cs typeface="Calibri" panose="020F0502020204030204" pitchFamily="34" charset="0"/>
                        </a:rPr>
                        <a:t>What is the unique what you already owned</a:t>
                      </a:r>
                    </a:p>
                    <a:p>
                      <a:pPr marL="0" indent="0" algn="ctr">
                        <a:lnSpc>
                          <a:spcPct val="150000"/>
                        </a:lnSpc>
                        <a:spcAft>
                          <a:spcPts val="0"/>
                        </a:spcAft>
                        <a:buFontTx/>
                        <a:buNone/>
                      </a:pPr>
                      <a:r>
                        <a:rPr lang="en-US" sz="1800" i="1" dirty="0">
                          <a:solidFill>
                            <a:srgbClr val="C00000"/>
                          </a:solidFill>
                          <a:latin typeface="Calibri" panose="020F0502020204030204" pitchFamily="34" charset="0"/>
                          <a:ea typeface="Calibri" panose="020F0502020204030204" pitchFamily="34" charset="0"/>
                          <a:cs typeface="Calibri" panose="020F0502020204030204" pitchFamily="34" charset="0"/>
                        </a:rPr>
                        <a:t>What will be unique </a:t>
                      </a:r>
                    </a:p>
                  </a:txBody>
                  <a:tcPr/>
                </a:tc>
                <a:tc hMerge="1">
                  <a:txBody>
                    <a:bodyPr/>
                    <a:lstStyle/>
                    <a:p>
                      <a:pPr marL="0" indent="0">
                        <a:lnSpc>
                          <a:spcPct val="150000"/>
                        </a:lnSpc>
                        <a:buFontTx/>
                        <a:buNone/>
                      </a:pPr>
                      <a:endParaRPr lang="en-US" dirty="0"/>
                    </a:p>
                  </a:txBody>
                  <a:tcPr/>
                </a:tc>
                <a:extLst>
                  <a:ext uri="{0D108BD9-81ED-4DB2-BD59-A6C34878D82A}">
                    <a16:rowId xmlns:a16="http://schemas.microsoft.com/office/drawing/2014/main" val="917583309"/>
                  </a:ext>
                </a:extLst>
              </a:tr>
            </a:tbl>
          </a:graphicData>
        </a:graphic>
      </p:graphicFrame>
      <p:sp>
        <p:nvSpPr>
          <p:cNvPr id="5" name="Rectangle 4">
            <a:extLst>
              <a:ext uri="{FF2B5EF4-FFF2-40B4-BE49-F238E27FC236}">
                <a16:creationId xmlns:a16="http://schemas.microsoft.com/office/drawing/2014/main" id="{EB9F915D-E82D-4D7B-9F90-9AD0B94F68DB}"/>
              </a:ext>
            </a:extLst>
          </p:cNvPr>
          <p:cNvSpPr/>
          <p:nvPr/>
        </p:nvSpPr>
        <p:spPr>
          <a:xfrm>
            <a:off x="1051647" y="754428"/>
            <a:ext cx="10067636" cy="779444"/>
          </a:xfrm>
          <a:prstGeom prst="rect">
            <a:avLst/>
          </a:prstGeom>
        </p:spPr>
        <p:txBody>
          <a:bodyPr wrap="square">
            <a:spAutoFit/>
          </a:bodyPr>
          <a:lstStyle/>
          <a:p>
            <a:pPr>
              <a:lnSpc>
                <a:spcPct val="115000"/>
              </a:lnSpc>
              <a:spcAft>
                <a:spcPts val="0"/>
              </a:spcAft>
            </a:pPr>
            <a:r>
              <a:rPr lang="en-US" sz="2000" b="1" i="1" dirty="0">
                <a:solidFill>
                  <a:srgbClr val="C00000"/>
                </a:solidFill>
                <a:latin typeface="Calibri" panose="020F0502020204030204" pitchFamily="34" charset="0"/>
                <a:ea typeface="Calibri" panose="020F0502020204030204" pitchFamily="34" charset="0"/>
                <a:cs typeface="Calibri" panose="020F0502020204030204" pitchFamily="34" charset="0"/>
              </a:rPr>
              <a:t>Exercise: </a:t>
            </a:r>
            <a:r>
              <a:rPr lang="en-US" sz="2000" i="1" dirty="0">
                <a:latin typeface="Calibri" panose="020F0502020204030204" pitchFamily="34" charset="0"/>
                <a:ea typeface="Calibri" panose="020F0502020204030204" pitchFamily="34" charset="0"/>
                <a:cs typeface="Calibri" panose="020F0502020204030204" pitchFamily="34" charset="0"/>
              </a:rPr>
              <a:t>create an optimal National ECI model for Greece with consideration of the main philosophy and principles of ECI and country resources – economic, social, human, professional: </a:t>
            </a:r>
          </a:p>
        </p:txBody>
      </p:sp>
      <p:sp>
        <p:nvSpPr>
          <p:cNvPr id="3" name="Slide Number Placeholder 2">
            <a:extLst>
              <a:ext uri="{FF2B5EF4-FFF2-40B4-BE49-F238E27FC236}">
                <a16:creationId xmlns:a16="http://schemas.microsoft.com/office/drawing/2014/main" id="{EC1B09DF-6FF3-7C41-BED7-923C766D079E}"/>
              </a:ext>
            </a:extLst>
          </p:cNvPr>
          <p:cNvSpPr>
            <a:spLocks noGrp="1"/>
          </p:cNvSpPr>
          <p:nvPr>
            <p:ph type="sldNum" sz="quarter" idx="12"/>
          </p:nvPr>
        </p:nvSpPr>
        <p:spPr/>
        <p:txBody>
          <a:bodyPr/>
          <a:lstStyle/>
          <a:p>
            <a:fld id="{26A003D0-92C7-48A9-9E81-4C2AD6C12F89}" type="slidenum">
              <a:rPr lang="en-BE" smtClean="0"/>
              <a:t>16</a:t>
            </a:fld>
            <a:endParaRPr lang="en-BE"/>
          </a:p>
        </p:txBody>
      </p:sp>
    </p:spTree>
    <p:extLst>
      <p:ext uri="{BB962C8B-B14F-4D97-AF65-F5344CB8AC3E}">
        <p14:creationId xmlns:p14="http://schemas.microsoft.com/office/powerpoint/2010/main" val="316175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80884" y="346434"/>
            <a:ext cx="10515600" cy="1325563"/>
          </a:xfrm>
        </p:spPr>
        <p:txBody>
          <a:bodyPr>
            <a:normAutofit/>
          </a:bodyPr>
          <a:lstStyle/>
          <a:p>
            <a:r>
              <a:rPr lang="en-US" sz="4000" b="1" dirty="0">
                <a:solidFill>
                  <a:schemeClr val="accent1"/>
                </a:solidFill>
              </a:rPr>
              <a:t>The context of ECI system development in Georgia</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714308"/>
            <a:ext cx="10664449" cy="4118261"/>
          </a:xfrm>
        </p:spPr>
        <p:txBody>
          <a:bodyPr>
            <a:normAutofit/>
          </a:bodyPr>
          <a:lstStyle/>
          <a:p>
            <a:pPr marL="0" indent="0">
              <a:buNone/>
            </a:pPr>
            <a:r>
              <a:rPr lang="en-GB" sz="2400" dirty="0"/>
              <a:t>Urgent need - </a:t>
            </a:r>
            <a:r>
              <a:rPr lang="en-US" sz="2400" dirty="0"/>
              <a:t>2008 - 2012</a:t>
            </a:r>
            <a:endParaRPr lang="en-GB" sz="2400" dirty="0"/>
          </a:p>
          <a:p>
            <a:r>
              <a:rPr lang="en-GB" sz="2400" dirty="0"/>
              <a:t>Support the Deinstitutionalisation of Thousands of Young Children in Orphanages</a:t>
            </a:r>
          </a:p>
          <a:p>
            <a:r>
              <a:rPr lang="en-GB" sz="2400" dirty="0"/>
              <a:t>Prevention of child abandonment and gatekeeping</a:t>
            </a:r>
          </a:p>
          <a:p>
            <a:r>
              <a:rPr lang="en-GB" sz="2400" dirty="0"/>
              <a:t>Close down big institutions </a:t>
            </a:r>
          </a:p>
          <a:p>
            <a:r>
              <a:rPr lang="en-US" sz="2400" dirty="0"/>
              <a:t>Development of services for children at risk or with disabilities and their families</a:t>
            </a:r>
          </a:p>
          <a:p>
            <a:r>
              <a:rPr lang="en-US" sz="2400" dirty="0"/>
              <a:t>Strengthening of social welfare</a:t>
            </a:r>
            <a:endParaRPr lang="en-GB" sz="2400" dirty="0"/>
          </a:p>
        </p:txBody>
      </p:sp>
      <p:sp>
        <p:nvSpPr>
          <p:cNvPr id="2" name="Slide Number Placeholder 1">
            <a:extLst>
              <a:ext uri="{FF2B5EF4-FFF2-40B4-BE49-F238E27FC236}">
                <a16:creationId xmlns:a16="http://schemas.microsoft.com/office/drawing/2014/main" id="{BF57D732-21A3-964C-8E03-08A3F157CE68}"/>
              </a:ext>
            </a:extLst>
          </p:cNvPr>
          <p:cNvSpPr>
            <a:spLocks noGrp="1"/>
          </p:cNvSpPr>
          <p:nvPr>
            <p:ph type="sldNum" sz="quarter" idx="12"/>
          </p:nvPr>
        </p:nvSpPr>
        <p:spPr/>
        <p:txBody>
          <a:bodyPr/>
          <a:lstStyle/>
          <a:p>
            <a:fld id="{26A003D0-92C7-48A9-9E81-4C2AD6C12F89}" type="slidenum">
              <a:rPr lang="en-BE" smtClean="0"/>
              <a:t>17</a:t>
            </a:fld>
            <a:endParaRPr lang="en-BE"/>
          </a:p>
        </p:txBody>
      </p:sp>
    </p:spTree>
    <p:extLst>
      <p:ext uri="{BB962C8B-B14F-4D97-AF65-F5344CB8AC3E}">
        <p14:creationId xmlns:p14="http://schemas.microsoft.com/office/powerpoint/2010/main" val="241592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05248044"/>
              </p:ext>
            </p:extLst>
          </p:nvPr>
        </p:nvGraphicFramePr>
        <p:xfrm>
          <a:off x="480291" y="110835"/>
          <a:ext cx="11351491" cy="6377123"/>
        </p:xfrm>
        <a:graphic>
          <a:graphicData uri="http://schemas.openxmlformats.org/drawingml/2006/table">
            <a:tbl>
              <a:tblPr firstRow="1" bandRow="1">
                <a:tableStyleId>{EB9631B5-78F2-41C9-869B-9F39066F8104}</a:tableStyleId>
              </a:tblPr>
              <a:tblGrid>
                <a:gridCol w="5854296">
                  <a:extLst>
                    <a:ext uri="{9D8B030D-6E8A-4147-A177-3AD203B41FA5}">
                      <a16:colId xmlns:a16="http://schemas.microsoft.com/office/drawing/2014/main" val="20000"/>
                    </a:ext>
                  </a:extLst>
                </a:gridCol>
                <a:gridCol w="5497195">
                  <a:extLst>
                    <a:ext uri="{9D8B030D-6E8A-4147-A177-3AD203B41FA5}">
                      <a16:colId xmlns:a16="http://schemas.microsoft.com/office/drawing/2014/main" val="20001"/>
                    </a:ext>
                  </a:extLst>
                </a:gridCol>
              </a:tblGrid>
              <a:tr h="646249">
                <a:tc gridSpan="2">
                  <a:txBody>
                    <a:bodyPr/>
                    <a:lstStyle/>
                    <a:p>
                      <a:pPr algn="ctr"/>
                      <a:r>
                        <a:rPr lang="en-US" sz="2400" dirty="0"/>
                        <a:t>CHILD CARE  - Programs organized by </a:t>
                      </a:r>
                      <a:r>
                        <a:rPr lang="ka-GE" sz="2400" dirty="0"/>
                        <a:t>t</a:t>
                      </a:r>
                      <a:r>
                        <a:rPr lang="en-US" sz="2400" dirty="0"/>
                        <a:t>h</a:t>
                      </a:r>
                      <a:r>
                        <a:rPr lang="ka-GE" sz="2400" dirty="0"/>
                        <a:t>e </a:t>
                      </a:r>
                      <a:r>
                        <a:rPr lang="en-US" sz="2400" dirty="0"/>
                        <a:t>Ministry of Labor, Health and Social Protection</a:t>
                      </a:r>
                    </a:p>
                  </a:txBody>
                  <a:tcPr>
                    <a:solidFill>
                      <a:srgbClr val="002060"/>
                    </a:solidFill>
                  </a:tcPr>
                </a:tc>
                <a:tc hMerge="1">
                  <a:txBody>
                    <a:bodyPr/>
                    <a:lstStyle/>
                    <a:p>
                      <a:endParaRPr lang="en-US" dirty="0"/>
                    </a:p>
                  </a:txBody>
                  <a:tcPr/>
                </a:tc>
                <a:extLst>
                  <a:ext uri="{0D108BD9-81ED-4DB2-BD59-A6C34878D82A}">
                    <a16:rowId xmlns:a16="http://schemas.microsoft.com/office/drawing/2014/main" val="10000"/>
                  </a:ext>
                </a:extLst>
              </a:tr>
              <a:tr h="509115">
                <a:tc>
                  <a:txBody>
                    <a:bodyPr/>
                    <a:lstStyle/>
                    <a:p>
                      <a:r>
                        <a:rPr lang="en-US" sz="1800" b="1" dirty="0">
                          <a:solidFill>
                            <a:srgbClr val="002060"/>
                          </a:solidFill>
                        </a:rPr>
                        <a:t>CHILD ADOPTION</a:t>
                      </a:r>
                    </a:p>
                  </a:txBody>
                  <a:tcPr/>
                </a:tc>
                <a:tc>
                  <a:txBody>
                    <a:bodyPr/>
                    <a:lstStyle/>
                    <a:p>
                      <a:r>
                        <a:rPr lang="en-US" sz="1800" b="1" dirty="0">
                          <a:solidFill>
                            <a:srgbClr val="002060"/>
                          </a:solidFill>
                        </a:rPr>
                        <a:t>ALTERNATIVE FORMS of CHILD CARE</a:t>
                      </a:r>
                    </a:p>
                  </a:txBody>
                  <a:tcPr/>
                </a:tc>
                <a:extLst>
                  <a:ext uri="{0D108BD9-81ED-4DB2-BD59-A6C34878D82A}">
                    <a16:rowId xmlns:a16="http://schemas.microsoft.com/office/drawing/2014/main" val="10001"/>
                  </a:ext>
                </a:extLst>
              </a:tr>
              <a:tr h="731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rPr>
                        <a:t>Adoption;</a:t>
                      </a:r>
                      <a:r>
                        <a:rPr lang="en-US" sz="1800" b="0" i="1" baseline="0" dirty="0">
                          <a:solidFill>
                            <a:schemeClr val="tx1"/>
                          </a:solidFill>
                        </a:rPr>
                        <a:t> International Adoption; Guardianship</a:t>
                      </a:r>
                      <a:endParaRPr lang="en-US" sz="1800" b="0" i="1" dirty="0">
                        <a:solidFill>
                          <a:schemeClr val="tx1"/>
                        </a:solidFill>
                      </a:endParaRPr>
                    </a:p>
                  </a:txBody>
                  <a:tcPr/>
                </a:tc>
                <a:tc>
                  <a:txBody>
                    <a:bodyPr/>
                    <a:lstStyle/>
                    <a:p>
                      <a:r>
                        <a:rPr lang="en-US" sz="1800" b="0" i="1" dirty="0">
                          <a:solidFill>
                            <a:schemeClr val="tx1"/>
                          </a:solidFill>
                        </a:rPr>
                        <a:t>Reintegration; Foster</a:t>
                      </a:r>
                      <a:r>
                        <a:rPr lang="en-US" sz="1800" b="0" i="1" baseline="0" dirty="0">
                          <a:solidFill>
                            <a:schemeClr val="tx1"/>
                          </a:solidFill>
                        </a:rPr>
                        <a:t> Care; Small Group Homes; </a:t>
                      </a:r>
                      <a:endParaRPr lang="en-US" sz="1800" b="0" i="1" dirty="0">
                        <a:solidFill>
                          <a:schemeClr val="tx1"/>
                        </a:solidFill>
                      </a:endParaRPr>
                    </a:p>
                  </a:txBody>
                  <a:tcPr/>
                </a:tc>
                <a:extLst>
                  <a:ext uri="{0D108BD9-81ED-4DB2-BD59-A6C34878D82A}">
                    <a16:rowId xmlns:a16="http://schemas.microsoft.com/office/drawing/2014/main" val="10002"/>
                  </a:ext>
                </a:extLst>
              </a:tr>
              <a:tr h="824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2060"/>
                          </a:solidFill>
                        </a:rPr>
                        <a:t>CHILD</a:t>
                      </a:r>
                      <a:r>
                        <a:rPr lang="en-US" sz="1800" b="1" baseline="0" dirty="0">
                          <a:solidFill>
                            <a:srgbClr val="002060"/>
                          </a:solidFill>
                        </a:rPr>
                        <a:t> DEFENCE FROM ABUSE AND NEGLECT</a:t>
                      </a:r>
                      <a:endParaRPr lang="en-US" sz="1800" b="1" dirty="0">
                        <a:solidFill>
                          <a:srgbClr val="002060"/>
                        </a:solidFill>
                      </a:endParaRPr>
                    </a:p>
                  </a:txBody>
                  <a:tcPr/>
                </a:tc>
                <a:tc>
                  <a:txBody>
                    <a:bodyPr/>
                    <a:lstStyle/>
                    <a:p>
                      <a:r>
                        <a:rPr lang="en-US" sz="1800" b="1" dirty="0">
                          <a:solidFill>
                            <a:srgbClr val="002060"/>
                          </a:solidFill>
                        </a:rPr>
                        <a:t>FAMILY ASSISTANCE – PREVENTIVE ACTIVITIES</a:t>
                      </a:r>
                    </a:p>
                  </a:txBody>
                  <a:tcPr/>
                </a:tc>
                <a:extLst>
                  <a:ext uri="{0D108BD9-81ED-4DB2-BD59-A6C34878D82A}">
                    <a16:rowId xmlns:a16="http://schemas.microsoft.com/office/drawing/2014/main" val="10003"/>
                  </a:ext>
                </a:extLst>
              </a:tr>
              <a:tr h="824821">
                <a:tc>
                  <a:txBody>
                    <a:bodyPr/>
                    <a:lstStyle/>
                    <a:p>
                      <a:r>
                        <a:rPr lang="en-US" sz="1800" b="0" i="1" dirty="0">
                          <a:solidFill>
                            <a:schemeClr val="tx1"/>
                          </a:solidFill>
                        </a:rPr>
                        <a:t>Assessment</a:t>
                      </a:r>
                      <a:r>
                        <a:rPr lang="en-US" sz="1800" b="0" i="1" baseline="0" dirty="0">
                          <a:solidFill>
                            <a:schemeClr val="tx1"/>
                          </a:solidFill>
                        </a:rPr>
                        <a:t>, Consultation, Placement to appropriate services if necessary, Guardianship</a:t>
                      </a:r>
                      <a:endParaRPr lang="en-US" sz="1800" b="0" i="1" dirty="0">
                        <a:solidFill>
                          <a:schemeClr val="tx1"/>
                        </a:solidFill>
                      </a:endParaRPr>
                    </a:p>
                  </a:txBody>
                  <a:tcPr/>
                </a:tc>
                <a:tc>
                  <a:txBody>
                    <a:bodyPr/>
                    <a:lstStyle/>
                    <a:p>
                      <a:r>
                        <a:rPr lang="en-US" sz="1800" b="0" i="1" dirty="0">
                          <a:solidFill>
                            <a:schemeClr val="tx1"/>
                          </a:solidFill>
                        </a:rPr>
                        <a:t>Day</a:t>
                      </a:r>
                      <a:r>
                        <a:rPr lang="en-US" sz="1800" b="0" i="1" baseline="0" dirty="0">
                          <a:solidFill>
                            <a:schemeClr val="tx1"/>
                          </a:solidFill>
                        </a:rPr>
                        <a:t> Care Centers (6 – 18); Mother – Child Shelter</a:t>
                      </a:r>
                      <a:endParaRPr lang="en-US" sz="1800" b="0" i="1" dirty="0">
                        <a:solidFill>
                          <a:schemeClr val="tx1"/>
                        </a:solidFill>
                      </a:endParaRPr>
                    </a:p>
                  </a:txBody>
                  <a:tcPr/>
                </a:tc>
                <a:extLst>
                  <a:ext uri="{0D108BD9-81ED-4DB2-BD59-A6C34878D82A}">
                    <a16:rowId xmlns:a16="http://schemas.microsoft.com/office/drawing/2014/main" val="10004"/>
                  </a:ext>
                </a:extLst>
              </a:tr>
              <a:tr h="824821">
                <a:tc>
                  <a:txBody>
                    <a:bodyPr/>
                    <a:lstStyle/>
                    <a:p>
                      <a:r>
                        <a:rPr lang="en-US" sz="1800" b="1" dirty="0">
                          <a:solidFill>
                            <a:srgbClr val="002060"/>
                          </a:solidFill>
                        </a:rPr>
                        <a:t>HABILITATION</a:t>
                      </a:r>
                      <a:r>
                        <a:rPr lang="en-US" sz="1800" b="1" baseline="0" dirty="0">
                          <a:solidFill>
                            <a:srgbClr val="002060"/>
                          </a:solidFill>
                        </a:rPr>
                        <a:t>  - REHABILITATION</a:t>
                      </a:r>
                      <a:endParaRPr lang="en-US" sz="1800" b="1" dirty="0">
                        <a:solidFill>
                          <a:srgbClr val="002060"/>
                        </a:solidFill>
                      </a:endParaRPr>
                    </a:p>
                  </a:txBody>
                  <a:tcPr/>
                </a:tc>
                <a:tc>
                  <a:txBody>
                    <a:bodyPr/>
                    <a:lstStyle/>
                    <a:p>
                      <a:r>
                        <a:rPr lang="en-US" sz="1800" b="1" dirty="0">
                          <a:solidFill>
                            <a:srgbClr val="C00000"/>
                          </a:solidFill>
                        </a:rPr>
                        <a:t>EARLY</a:t>
                      </a:r>
                      <a:r>
                        <a:rPr lang="en-US" sz="1800" b="1" baseline="0" dirty="0">
                          <a:solidFill>
                            <a:srgbClr val="C00000"/>
                          </a:solidFill>
                        </a:rPr>
                        <a:t> CHILDHOOD INTERVENTION/</a:t>
                      </a:r>
                      <a:r>
                        <a:rPr lang="en-US" sz="1800" b="1" dirty="0">
                          <a:solidFill>
                            <a:srgbClr val="C00000"/>
                          </a:solidFill>
                        </a:rPr>
                        <a:t>DEVELOPMENT</a:t>
                      </a:r>
                    </a:p>
                  </a:txBody>
                  <a:tcPr/>
                </a:tc>
                <a:extLst>
                  <a:ext uri="{0D108BD9-81ED-4DB2-BD59-A6C34878D82A}">
                    <a16:rowId xmlns:a16="http://schemas.microsoft.com/office/drawing/2014/main" val="10005"/>
                  </a:ext>
                </a:extLst>
              </a:tr>
              <a:tr h="1191409">
                <a:tc>
                  <a:txBody>
                    <a:bodyPr/>
                    <a:lstStyle/>
                    <a:p>
                      <a:r>
                        <a:rPr lang="en-US" sz="1800" b="0" i="1" dirty="0">
                          <a:solidFill>
                            <a:schemeClr val="tx1"/>
                          </a:solidFill>
                        </a:rPr>
                        <a:t>Center</a:t>
                      </a:r>
                      <a:r>
                        <a:rPr lang="en-US" sz="1800" b="0" i="1" baseline="0" dirty="0">
                          <a:solidFill>
                            <a:schemeClr val="tx1"/>
                          </a:solidFill>
                        </a:rPr>
                        <a:t> based rehabilitation for children with physical disabilities (0  - 18)</a:t>
                      </a:r>
                      <a:endParaRPr lang="en-US" sz="1800" b="0" i="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baseline="0" dirty="0">
                          <a:solidFill>
                            <a:schemeClr val="tx1"/>
                          </a:solidFill>
                        </a:rPr>
                        <a:t>Home based intervention for children (0 – 7) with developmental delays and at risk and their families</a:t>
                      </a:r>
                      <a:endParaRPr lang="en-US" sz="1800" b="0" i="1" dirty="0">
                        <a:solidFill>
                          <a:schemeClr val="tx1"/>
                        </a:solidFill>
                      </a:endParaRPr>
                    </a:p>
                  </a:txBody>
                  <a:tcPr/>
                </a:tc>
                <a:extLst>
                  <a:ext uri="{0D108BD9-81ED-4DB2-BD59-A6C34878D82A}">
                    <a16:rowId xmlns:a16="http://schemas.microsoft.com/office/drawing/2014/main" val="10006"/>
                  </a:ext>
                </a:extLst>
              </a:tr>
              <a:tr h="824821">
                <a:tc>
                  <a:txBody>
                    <a:bodyPr/>
                    <a:lstStyle/>
                    <a:p>
                      <a:r>
                        <a:rPr lang="en-US" sz="1800" b="1" dirty="0">
                          <a:solidFill>
                            <a:srgbClr val="002060"/>
                          </a:solidFill>
                        </a:rPr>
                        <a:t>SHELTERS FOR HOMELESS CHILDREN</a:t>
                      </a:r>
                    </a:p>
                    <a:p>
                      <a:r>
                        <a:rPr lang="en-US" sz="1800" b="0" i="1" dirty="0">
                          <a:solidFill>
                            <a:schemeClr val="tx1"/>
                          </a:solidFill>
                        </a:rPr>
                        <a:t>24</a:t>
                      </a:r>
                      <a:r>
                        <a:rPr lang="en-US" sz="1800" b="0" i="1" baseline="0" dirty="0">
                          <a:solidFill>
                            <a:schemeClr val="tx1"/>
                          </a:solidFill>
                        </a:rPr>
                        <a:t> hour care, schooling for children up to 18</a:t>
                      </a:r>
                      <a:endParaRPr lang="en-US" sz="1800" b="0" i="1" dirty="0">
                        <a:solidFill>
                          <a:schemeClr val="tx1"/>
                        </a:solidFill>
                      </a:endParaRPr>
                    </a:p>
                  </a:txBody>
                  <a:tcPr/>
                </a:tc>
                <a:tc>
                  <a:txBody>
                    <a:bodyPr/>
                    <a:lstStyle/>
                    <a:p>
                      <a:r>
                        <a:rPr lang="en-US" sz="1800" b="1" dirty="0"/>
                        <a:t>ASSISTANCE TO CHILD AND FAMILY IN CRISIS </a:t>
                      </a:r>
                    </a:p>
                    <a:p>
                      <a:r>
                        <a:rPr lang="en-US" sz="1800" b="0" i="1" baseline="0" dirty="0">
                          <a:solidFill>
                            <a:schemeClr val="tx1"/>
                          </a:solidFill>
                        </a:rPr>
                        <a:t>Food and household appliances for families in poverty</a:t>
                      </a:r>
                      <a:endParaRPr lang="en-US" sz="1800" b="0" i="1"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6F5735EF-6D69-CE4B-9C0D-CB9A76950858}"/>
              </a:ext>
            </a:extLst>
          </p:cNvPr>
          <p:cNvSpPr>
            <a:spLocks noGrp="1"/>
          </p:cNvSpPr>
          <p:nvPr>
            <p:ph type="sldNum" sz="quarter" idx="12"/>
          </p:nvPr>
        </p:nvSpPr>
        <p:spPr/>
        <p:txBody>
          <a:bodyPr/>
          <a:lstStyle/>
          <a:p>
            <a:fld id="{26A003D0-92C7-48A9-9E81-4C2AD6C12F89}" type="slidenum">
              <a:rPr lang="en-BE" smtClean="0"/>
              <a:t>18</a:t>
            </a:fld>
            <a:endParaRPr lang="en-BE"/>
          </a:p>
        </p:txBody>
      </p:sp>
    </p:spTree>
    <p:extLst>
      <p:ext uri="{BB962C8B-B14F-4D97-AF65-F5344CB8AC3E}">
        <p14:creationId xmlns:p14="http://schemas.microsoft.com/office/powerpoint/2010/main" val="21298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485" y="479262"/>
            <a:ext cx="10015521" cy="686948"/>
          </a:xfrm>
        </p:spPr>
        <p:txBody>
          <a:bodyPr>
            <a:noAutofit/>
          </a:bodyPr>
          <a:lstStyle/>
          <a:p>
            <a:br>
              <a:rPr lang="en-US" sz="3200" b="1" dirty="0">
                <a:ln>
                  <a:solidFill>
                    <a:schemeClr val="tx1">
                      <a:lumMod val="95000"/>
                      <a:lumOff val="5000"/>
                    </a:schemeClr>
                  </a:solidFill>
                </a:ln>
                <a:solidFill>
                  <a:schemeClr val="accent4">
                    <a:lumMod val="50000"/>
                  </a:schemeClr>
                </a:solidFill>
                <a:latin typeface="Britannic Bold" pitchFamily="34" charset="0"/>
                <a:ea typeface="+mn-ea"/>
                <a:cs typeface="+mn-cs"/>
              </a:rPr>
            </a:br>
            <a:r>
              <a:rPr lang="en-US" sz="4000" b="1" dirty="0">
                <a:solidFill>
                  <a:schemeClr val="accent1"/>
                </a:solidFill>
              </a:rPr>
              <a:t>Inclusive Preschool and school education Ministry of Education and Science </a:t>
            </a:r>
            <a:br>
              <a:rPr lang="en-US" sz="4000" b="1" dirty="0">
                <a:solidFill>
                  <a:schemeClr val="accent1"/>
                </a:solidFill>
              </a:rPr>
            </a:br>
            <a:endParaRPr lang="en-US" sz="4000" b="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0623574"/>
              </p:ext>
            </p:extLst>
          </p:nvPr>
        </p:nvGraphicFramePr>
        <p:xfrm>
          <a:off x="593485" y="1025533"/>
          <a:ext cx="11206165" cy="5599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F97C16D-1592-4B44-9A77-8AF545495E67}"/>
              </a:ext>
            </a:extLst>
          </p:cNvPr>
          <p:cNvSpPr>
            <a:spLocks noGrp="1"/>
          </p:cNvSpPr>
          <p:nvPr>
            <p:ph type="sldNum" sz="quarter" idx="12"/>
          </p:nvPr>
        </p:nvSpPr>
        <p:spPr/>
        <p:txBody>
          <a:bodyPr/>
          <a:lstStyle/>
          <a:p>
            <a:fld id="{26A003D0-92C7-48A9-9E81-4C2AD6C12F89}" type="slidenum">
              <a:rPr lang="en-BE" smtClean="0"/>
              <a:t>19</a:t>
            </a:fld>
            <a:endParaRPr lang="en-BE"/>
          </a:p>
        </p:txBody>
      </p:sp>
    </p:spTree>
    <p:extLst>
      <p:ext uri="{BB962C8B-B14F-4D97-AF65-F5344CB8AC3E}">
        <p14:creationId xmlns:p14="http://schemas.microsoft.com/office/powerpoint/2010/main" val="108638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49286"/>
            <a:ext cx="2503993" cy="594698"/>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676" y="-219490"/>
            <a:ext cx="2103006" cy="148787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5"/>
          <a:stretch>
            <a:fillRect/>
          </a:stretch>
        </p:blipFill>
        <p:spPr>
          <a:xfrm>
            <a:off x="4037834" y="-1"/>
            <a:ext cx="2503993" cy="441351"/>
          </a:xfrm>
          <a:prstGeom prst="rect">
            <a:avLst/>
          </a:prstGeom>
        </p:spPr>
      </p:pic>
      <p:sp>
        <p:nvSpPr>
          <p:cNvPr id="13" name="Τίτλος 2">
            <a:extLst>
              <a:ext uri="{FF2B5EF4-FFF2-40B4-BE49-F238E27FC236}">
                <a16:creationId xmlns:a16="http://schemas.microsoft.com/office/drawing/2014/main" id="{7488065F-B24A-4959-974E-BFEBB3648ED0}"/>
              </a:ext>
            </a:extLst>
          </p:cNvPr>
          <p:cNvSpPr>
            <a:spLocks noGrp="1"/>
          </p:cNvSpPr>
          <p:nvPr>
            <p:ph type="title"/>
          </p:nvPr>
        </p:nvSpPr>
        <p:spPr>
          <a:xfrm>
            <a:off x="4274267" y="1654322"/>
            <a:ext cx="6481010" cy="1325563"/>
          </a:xfrm>
        </p:spPr>
        <p:txBody>
          <a:bodyPr>
            <a:normAutofit fontScale="90000"/>
          </a:bodyPr>
          <a:lstStyle/>
          <a:p>
            <a:r>
              <a:rPr lang="en-US" sz="5300" b="1" dirty="0">
                <a:solidFill>
                  <a:schemeClr val="accent1"/>
                </a:solidFill>
              </a:rPr>
              <a:t>Table of contents</a:t>
            </a:r>
            <a:br>
              <a:rPr lang="en-US" b="1" dirty="0">
                <a:solidFill>
                  <a:schemeClr val="accent1"/>
                </a:solidFill>
              </a:rPr>
            </a:br>
            <a:br>
              <a:rPr lang="en-US" b="1" dirty="0">
                <a:solidFill>
                  <a:schemeClr val="accent1"/>
                </a:solidFill>
              </a:rPr>
            </a:br>
            <a:endParaRPr lang="en-US" dirty="0">
              <a:solidFill>
                <a:schemeClr val="accent1"/>
              </a:solidFill>
            </a:endParaRPr>
          </a:p>
        </p:txBody>
      </p:sp>
      <p:sp>
        <p:nvSpPr>
          <p:cNvPr id="3" name="TextBox 2">
            <a:extLst>
              <a:ext uri="{FF2B5EF4-FFF2-40B4-BE49-F238E27FC236}">
                <a16:creationId xmlns:a16="http://schemas.microsoft.com/office/drawing/2014/main" id="{09271808-CC82-48B3-8836-2772B64885DD}"/>
              </a:ext>
            </a:extLst>
          </p:cNvPr>
          <p:cNvSpPr txBox="1"/>
          <p:nvPr/>
        </p:nvSpPr>
        <p:spPr>
          <a:xfrm>
            <a:off x="4157099" y="2439781"/>
            <a:ext cx="6934762" cy="1569660"/>
          </a:xfrm>
          <a:prstGeom prst="rect">
            <a:avLst/>
          </a:prstGeom>
          <a:noFill/>
        </p:spPr>
        <p:txBody>
          <a:bodyPr wrap="square" rtlCol="0">
            <a:spAutoFit/>
          </a:bodyPr>
          <a:lstStyle/>
          <a:p>
            <a:r>
              <a:rPr lang="en-US" sz="2400" b="1" dirty="0">
                <a:solidFill>
                  <a:schemeClr val="accent1"/>
                </a:solidFill>
                <a:latin typeface="+mj-lt"/>
                <a:ea typeface="+mj-ea"/>
                <a:cs typeface="+mj-cs"/>
              </a:rPr>
              <a:t>1. </a:t>
            </a:r>
            <a:r>
              <a:rPr lang="en-US" sz="2400" b="1" dirty="0">
                <a:solidFill>
                  <a:schemeClr val="accent1"/>
                </a:solidFill>
              </a:rPr>
              <a:t>Early Childhood Intervention Country models </a:t>
            </a:r>
            <a:endParaRPr lang="en-US" sz="2400" b="1" dirty="0">
              <a:solidFill>
                <a:schemeClr val="accent1"/>
              </a:solidFill>
              <a:latin typeface="+mj-lt"/>
              <a:ea typeface="+mj-ea"/>
              <a:cs typeface="+mj-cs"/>
            </a:endParaRPr>
          </a:p>
          <a:p>
            <a:endParaRPr lang="en-US" sz="2400" b="1" dirty="0">
              <a:solidFill>
                <a:schemeClr val="accent1"/>
              </a:solidFill>
              <a:latin typeface="+mj-lt"/>
              <a:ea typeface="+mj-ea"/>
              <a:cs typeface="+mj-cs"/>
            </a:endParaRPr>
          </a:p>
          <a:p>
            <a:r>
              <a:rPr lang="en-US" sz="2400" b="1" dirty="0">
                <a:solidFill>
                  <a:schemeClr val="accent1"/>
                </a:solidFill>
                <a:latin typeface="+mj-lt"/>
                <a:ea typeface="+mj-ea"/>
                <a:cs typeface="+mj-cs"/>
              </a:rPr>
              <a:t>2. </a:t>
            </a:r>
            <a:r>
              <a:rPr lang="en-US" sz="2400" b="1" dirty="0">
                <a:solidFill>
                  <a:schemeClr val="accent1"/>
                </a:solidFill>
              </a:rPr>
              <a:t>Early Childhood Intervention Program Provision</a:t>
            </a:r>
            <a:br>
              <a:rPr lang="en-US" sz="2400" dirty="0">
                <a:solidFill>
                  <a:srgbClr val="002060"/>
                </a:solidFill>
              </a:rPr>
            </a:br>
            <a:endParaRPr lang="en-US" sz="2400" b="1" dirty="0">
              <a:solidFill>
                <a:schemeClr val="accent1"/>
              </a:solidFill>
              <a:latin typeface="+mj-lt"/>
              <a:ea typeface="+mj-ea"/>
              <a:cs typeface="+mj-cs"/>
            </a:endParaRPr>
          </a:p>
        </p:txBody>
      </p:sp>
      <p:sp>
        <p:nvSpPr>
          <p:cNvPr id="2" name="Slide Number Placeholder 1">
            <a:extLst>
              <a:ext uri="{FF2B5EF4-FFF2-40B4-BE49-F238E27FC236}">
                <a16:creationId xmlns:a16="http://schemas.microsoft.com/office/drawing/2014/main" id="{7E302402-D0F9-4C49-8973-2C94B76492D6}"/>
              </a:ext>
            </a:extLst>
          </p:cNvPr>
          <p:cNvSpPr>
            <a:spLocks noGrp="1"/>
          </p:cNvSpPr>
          <p:nvPr>
            <p:ph type="sldNum" sz="quarter" idx="12"/>
          </p:nvPr>
        </p:nvSpPr>
        <p:spPr/>
        <p:txBody>
          <a:bodyPr/>
          <a:lstStyle/>
          <a:p>
            <a:fld id="{26A003D0-92C7-48A9-9E81-4C2AD6C12F89}" type="slidenum">
              <a:rPr lang="en-BE" smtClean="0"/>
              <a:t>2</a:t>
            </a:fld>
            <a:endParaRPr lang="en-BE"/>
          </a:p>
        </p:txBody>
      </p:sp>
    </p:spTree>
    <p:extLst>
      <p:ext uri="{BB962C8B-B14F-4D97-AF65-F5344CB8AC3E}">
        <p14:creationId xmlns:p14="http://schemas.microsoft.com/office/powerpoint/2010/main" val="339396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19253"/>
            <a:ext cx="2137731" cy="1511450"/>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481781" y="226216"/>
            <a:ext cx="10567219" cy="998372"/>
          </a:xfrm>
        </p:spPr>
        <p:txBody>
          <a:bodyPr>
            <a:normAutofit fontScale="90000"/>
          </a:bodyPr>
          <a:lstStyle/>
          <a:p>
            <a:r>
              <a:rPr lang="en-US" sz="3600" b="1" dirty="0">
                <a:solidFill>
                  <a:schemeClr val="accent1"/>
                </a:solidFill>
              </a:rPr>
              <a:t>Questions we had before starting TO build THE ECI system</a:t>
            </a:r>
            <a:endParaRPr lang="en-GB" sz="36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481781" y="1224589"/>
            <a:ext cx="10923638" cy="4094664"/>
          </a:xfrm>
        </p:spPr>
        <p:txBody>
          <a:bodyPr>
            <a:noAutofit/>
          </a:bodyPr>
          <a:lstStyle/>
          <a:p>
            <a:pPr marL="0" indent="0">
              <a:lnSpc>
                <a:spcPct val="100000"/>
              </a:lnSpc>
              <a:buNone/>
            </a:pPr>
            <a:r>
              <a:rPr lang="en-GB" sz="1600" b="1" dirty="0"/>
              <a:t>How to change approaches in society:</a:t>
            </a:r>
          </a:p>
          <a:p>
            <a:pPr>
              <a:lnSpc>
                <a:spcPct val="100000"/>
              </a:lnSpc>
            </a:pPr>
            <a:r>
              <a:rPr lang="en-US" sz="1600" dirty="0"/>
              <a:t>Disability as a defect</a:t>
            </a:r>
          </a:p>
          <a:p>
            <a:pPr>
              <a:lnSpc>
                <a:spcPct val="100000"/>
              </a:lnSpc>
            </a:pPr>
            <a:r>
              <a:rPr lang="en-US" sz="1600" dirty="0"/>
              <a:t>The best solution is institutional care</a:t>
            </a:r>
          </a:p>
          <a:p>
            <a:pPr>
              <a:lnSpc>
                <a:spcPct val="100000"/>
              </a:lnSpc>
            </a:pPr>
            <a:r>
              <a:rPr lang="en-US" sz="1600" dirty="0"/>
              <a:t>Treatment with medications</a:t>
            </a:r>
          </a:p>
          <a:p>
            <a:pPr>
              <a:lnSpc>
                <a:spcPct val="100000"/>
              </a:lnSpc>
            </a:pPr>
            <a:r>
              <a:rPr lang="en-US" sz="1600" dirty="0"/>
              <a:t>Rehabilitation is the only possible service</a:t>
            </a:r>
          </a:p>
          <a:p>
            <a:pPr>
              <a:lnSpc>
                <a:spcPct val="100000"/>
              </a:lnSpc>
            </a:pPr>
            <a:endParaRPr lang="en-US" sz="1600" b="1" dirty="0"/>
          </a:p>
          <a:p>
            <a:pPr marL="0" indent="0">
              <a:lnSpc>
                <a:spcPct val="100000"/>
              </a:lnSpc>
              <a:buNone/>
            </a:pPr>
            <a:r>
              <a:rPr lang="en-US" sz="1600" b="1" dirty="0"/>
              <a:t>How to change established attitudes? </a:t>
            </a:r>
          </a:p>
          <a:p>
            <a:pPr>
              <a:lnSpc>
                <a:spcPct val="100000"/>
              </a:lnSpc>
            </a:pPr>
            <a:r>
              <a:rPr lang="en-US" sz="1600" dirty="0"/>
              <a:t>Shame and Stigma for Families</a:t>
            </a:r>
          </a:p>
          <a:p>
            <a:pPr>
              <a:lnSpc>
                <a:spcPct val="100000"/>
              </a:lnSpc>
            </a:pPr>
            <a:endParaRPr lang="en-US" sz="1600" b="1" dirty="0">
              <a:solidFill>
                <a:srgbClr val="C00000"/>
              </a:solidFill>
            </a:endParaRPr>
          </a:p>
          <a:p>
            <a:pPr marL="0" indent="0">
              <a:lnSpc>
                <a:spcPct val="100000"/>
              </a:lnSpc>
              <a:buNone/>
            </a:pPr>
            <a:r>
              <a:rPr lang="en-US" sz="1600" b="1" dirty="0">
                <a:solidFill>
                  <a:srgbClr val="C00000"/>
                </a:solidFill>
              </a:rPr>
              <a:t>How to change the medical approach into social/biopsychosocial? </a:t>
            </a:r>
            <a:r>
              <a:rPr lang="en-US" sz="1600" b="1" dirty="0"/>
              <a:t>How can Early Childhood Intervention Values be adopted in society?</a:t>
            </a:r>
          </a:p>
          <a:p>
            <a:pPr marL="0" indent="0">
              <a:lnSpc>
                <a:spcPct val="100000"/>
              </a:lnSpc>
              <a:buNone/>
            </a:pPr>
            <a:r>
              <a:rPr lang="en-GB" sz="1600" b="1" dirty="0">
                <a:solidFill>
                  <a:srgbClr val="C00000"/>
                </a:solidFill>
              </a:rPr>
              <a:t>Are our professionals (psychologists, OTs, SP&amp;L therapists) ready to provide evidence-based ECI?</a:t>
            </a:r>
            <a:endParaRPr lang="en-US" sz="1600" b="1" dirty="0">
              <a:solidFill>
                <a:srgbClr val="C00000"/>
              </a:solidFill>
            </a:endParaRPr>
          </a:p>
        </p:txBody>
      </p:sp>
      <p:pic>
        <p:nvPicPr>
          <p:cNvPr id="8" name="Picture 2">
            <a:extLst>
              <a:ext uri="{FF2B5EF4-FFF2-40B4-BE49-F238E27FC236}">
                <a16:creationId xmlns:a16="http://schemas.microsoft.com/office/drawing/2014/main" id="{9B2D04DC-CF99-4F06-B636-4A3FA4B77C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3299" y="1538747"/>
            <a:ext cx="2042790" cy="19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072BF2AC-FAEF-514F-8AFC-55B05A3B31C5}"/>
              </a:ext>
            </a:extLst>
          </p:cNvPr>
          <p:cNvSpPr>
            <a:spLocks noGrp="1"/>
          </p:cNvSpPr>
          <p:nvPr>
            <p:ph type="sldNum" sz="quarter" idx="12"/>
          </p:nvPr>
        </p:nvSpPr>
        <p:spPr/>
        <p:txBody>
          <a:bodyPr/>
          <a:lstStyle/>
          <a:p>
            <a:fld id="{26A003D0-92C7-48A9-9E81-4C2AD6C12F89}" type="slidenum">
              <a:rPr lang="en-BE" smtClean="0"/>
              <a:t>20</a:t>
            </a:fld>
            <a:endParaRPr lang="en-BE"/>
          </a:p>
        </p:txBody>
      </p:sp>
    </p:spTree>
    <p:extLst>
      <p:ext uri="{BB962C8B-B14F-4D97-AF65-F5344CB8AC3E}">
        <p14:creationId xmlns:p14="http://schemas.microsoft.com/office/powerpoint/2010/main" val="123505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8954" y="5433713"/>
            <a:ext cx="2098431" cy="1483664"/>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591907" y="1305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35386" y="488663"/>
            <a:ext cx="10567219" cy="998372"/>
          </a:xfrm>
        </p:spPr>
        <p:txBody>
          <a:bodyPr>
            <a:normAutofit/>
          </a:bodyPr>
          <a:lstStyle/>
          <a:p>
            <a:r>
              <a:rPr lang="en-US" sz="2800" b="1" dirty="0">
                <a:solidFill>
                  <a:schemeClr val="accent1"/>
                </a:solidFill>
              </a:rPr>
              <a:t>Starting point - Changing approach of families and society through medical doctors</a:t>
            </a:r>
            <a:endParaRPr lang="en-GB" sz="2800" b="1" dirty="0">
              <a:solidFill>
                <a:schemeClr val="accent1"/>
              </a:solidFill>
            </a:endParaRPr>
          </a:p>
        </p:txBody>
      </p:sp>
      <p:sp>
        <p:nvSpPr>
          <p:cNvPr id="9" name="Content Placeholder 8">
            <a:extLst>
              <a:ext uri="{FF2B5EF4-FFF2-40B4-BE49-F238E27FC236}">
                <a16:creationId xmlns:a16="http://schemas.microsoft.com/office/drawing/2014/main" id="{B74EF7CA-5891-4305-88DC-198314434DB8}"/>
              </a:ext>
            </a:extLst>
          </p:cNvPr>
          <p:cNvSpPr>
            <a:spLocks noGrp="1"/>
          </p:cNvSpPr>
          <p:nvPr>
            <p:ph idx="1"/>
          </p:nvPr>
        </p:nvSpPr>
        <p:spPr>
          <a:xfrm>
            <a:off x="500217" y="2695345"/>
            <a:ext cx="10744200" cy="3195317"/>
          </a:xfrm>
        </p:spPr>
        <p:txBody>
          <a:bodyPr>
            <a:normAutofit fontScale="70000" lnSpcReduction="20000"/>
          </a:bodyPr>
          <a:lstStyle/>
          <a:p>
            <a:pPr marL="128016" lvl="1" indent="0">
              <a:lnSpc>
                <a:spcPct val="120000"/>
              </a:lnSpc>
              <a:buNone/>
            </a:pPr>
            <a:r>
              <a:rPr lang="en-US" sz="2800" b="1" dirty="0"/>
              <a:t>Implemented activities</a:t>
            </a:r>
            <a:r>
              <a:rPr lang="en-US" sz="2800" dirty="0"/>
              <a:t>: </a:t>
            </a:r>
          </a:p>
          <a:p>
            <a:pPr lvl="1">
              <a:lnSpc>
                <a:spcPct val="120000"/>
              </a:lnSpc>
            </a:pPr>
            <a:r>
              <a:rPr lang="en-US" sz="2800" b="1" dirty="0"/>
              <a:t>Workshops, trainings aimed at rising awareness of medical doctors </a:t>
            </a:r>
            <a:r>
              <a:rPr lang="en-US" sz="2800" dirty="0"/>
              <a:t>and other professionals by getting evidence-based information regarding best practices from reliable local and international organizations (professional societies, unions)  </a:t>
            </a:r>
          </a:p>
          <a:p>
            <a:pPr lvl="1">
              <a:lnSpc>
                <a:spcPct val="120000"/>
              </a:lnSpc>
            </a:pPr>
            <a:r>
              <a:rPr lang="en-US" sz="2800" b="1" dirty="0"/>
              <a:t>Involving MDs in the process of identification of children at risk and equip them with appropriate screening tools</a:t>
            </a:r>
            <a:r>
              <a:rPr lang="en-GB" sz="2800" dirty="0"/>
              <a:t> (scientifically reliable and valid, adapted to culture, brief, user-friendly, easy to learn and administer)</a:t>
            </a:r>
            <a:endParaRPr lang="en-US" sz="2800" dirty="0"/>
          </a:p>
          <a:p>
            <a:pPr lvl="1">
              <a:lnSpc>
                <a:spcPct val="120000"/>
              </a:lnSpc>
            </a:pPr>
            <a:r>
              <a:rPr lang="en-US" sz="2800" b="1" dirty="0"/>
              <a:t>Creating ECI services and referral system in capital and in the regions </a:t>
            </a:r>
          </a:p>
          <a:p>
            <a:pPr lvl="1">
              <a:lnSpc>
                <a:spcPct val="120000"/>
              </a:lnSpc>
            </a:pPr>
            <a:r>
              <a:rPr lang="en-US" sz="2800" dirty="0"/>
              <a:t>Introducing successful cases of early identification and ECI outcomes</a:t>
            </a:r>
          </a:p>
          <a:p>
            <a:pPr marL="0" indent="0">
              <a:buNone/>
            </a:pPr>
            <a:endParaRPr lang="ka-GE" dirty="0"/>
          </a:p>
        </p:txBody>
      </p:sp>
      <p:sp>
        <p:nvSpPr>
          <p:cNvPr id="10" name="Content Placeholder 2">
            <a:extLst>
              <a:ext uri="{FF2B5EF4-FFF2-40B4-BE49-F238E27FC236}">
                <a16:creationId xmlns:a16="http://schemas.microsoft.com/office/drawing/2014/main" id="{75FFFC30-D6CD-4D8A-8EFC-F8A8B5A3A008}"/>
              </a:ext>
            </a:extLst>
          </p:cNvPr>
          <p:cNvSpPr txBox="1">
            <a:spLocks/>
          </p:cNvSpPr>
          <p:nvPr/>
        </p:nvSpPr>
        <p:spPr>
          <a:xfrm>
            <a:off x="535386" y="1626124"/>
            <a:ext cx="11159613" cy="875178"/>
          </a:xfrm>
          <a:prstGeom prst="rect">
            <a:avLst/>
          </a:prstGeom>
          <a:ln>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2000" b="1" dirty="0">
                <a:solidFill>
                  <a:schemeClr val="accent5">
                    <a:lumMod val="50000"/>
                  </a:schemeClr>
                </a:solidFill>
              </a:rPr>
              <a:t>Having realized that the healthcare system and primary healthcare settings are the only institutions that can reach all children and families, we started working with them</a:t>
            </a:r>
          </a:p>
        </p:txBody>
      </p:sp>
      <p:sp>
        <p:nvSpPr>
          <p:cNvPr id="2" name="Slide Number Placeholder 1">
            <a:extLst>
              <a:ext uri="{FF2B5EF4-FFF2-40B4-BE49-F238E27FC236}">
                <a16:creationId xmlns:a16="http://schemas.microsoft.com/office/drawing/2014/main" id="{CD2D8CFE-7F68-764D-ACC3-2E9E01500634}"/>
              </a:ext>
            </a:extLst>
          </p:cNvPr>
          <p:cNvSpPr>
            <a:spLocks noGrp="1"/>
          </p:cNvSpPr>
          <p:nvPr>
            <p:ph type="sldNum" sz="quarter" idx="12"/>
          </p:nvPr>
        </p:nvSpPr>
        <p:spPr/>
        <p:txBody>
          <a:bodyPr/>
          <a:lstStyle/>
          <a:p>
            <a:fld id="{26A003D0-92C7-48A9-9E81-4C2AD6C12F89}" type="slidenum">
              <a:rPr lang="en-BE" smtClean="0"/>
              <a:t>21</a:t>
            </a:fld>
            <a:endParaRPr lang="en-BE"/>
          </a:p>
        </p:txBody>
      </p:sp>
    </p:spTree>
    <p:extLst>
      <p:ext uri="{BB962C8B-B14F-4D97-AF65-F5344CB8AC3E}">
        <p14:creationId xmlns:p14="http://schemas.microsoft.com/office/powerpoint/2010/main" val="237927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40848"/>
            <a:ext cx="2133600" cy="1508530"/>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470058" y="486877"/>
            <a:ext cx="10567219" cy="998372"/>
          </a:xfrm>
        </p:spPr>
        <p:txBody>
          <a:bodyPr>
            <a:normAutofit/>
          </a:bodyPr>
          <a:lstStyle/>
          <a:p>
            <a:r>
              <a:rPr lang="en-GB" sz="3200" b="1" dirty="0">
                <a:solidFill>
                  <a:schemeClr val="accent1"/>
                </a:solidFill>
              </a:rPr>
              <a:t>How to use our professionals expertise for THE Creation and provision of evidence-based ECI service</a:t>
            </a:r>
          </a:p>
        </p:txBody>
      </p:sp>
      <p:sp>
        <p:nvSpPr>
          <p:cNvPr id="9" name="Content Placeholder 8">
            <a:extLst>
              <a:ext uri="{FF2B5EF4-FFF2-40B4-BE49-F238E27FC236}">
                <a16:creationId xmlns:a16="http://schemas.microsoft.com/office/drawing/2014/main" id="{B74EF7CA-5891-4305-88DC-198314434DB8}"/>
              </a:ext>
            </a:extLst>
          </p:cNvPr>
          <p:cNvSpPr>
            <a:spLocks noGrp="1"/>
          </p:cNvSpPr>
          <p:nvPr>
            <p:ph idx="1"/>
          </p:nvPr>
        </p:nvSpPr>
        <p:spPr>
          <a:xfrm>
            <a:off x="564875" y="1668003"/>
            <a:ext cx="10567220" cy="3991730"/>
          </a:xfrm>
        </p:spPr>
        <p:txBody>
          <a:bodyPr>
            <a:normAutofit/>
          </a:bodyPr>
          <a:lstStyle/>
          <a:p>
            <a:pPr marL="128016" lvl="1" indent="0">
              <a:buNone/>
            </a:pPr>
            <a:r>
              <a:rPr lang="en-US" sz="2800" b="1" dirty="0"/>
              <a:t>Implemented activities</a:t>
            </a:r>
            <a:r>
              <a:rPr lang="en-US" sz="2800" dirty="0"/>
              <a:t>: </a:t>
            </a:r>
          </a:p>
          <a:p>
            <a:pPr lvl="1"/>
            <a:r>
              <a:rPr lang="en-US" dirty="0"/>
              <a:t>Training of trainers of professionals</a:t>
            </a:r>
          </a:p>
          <a:p>
            <a:pPr lvl="1"/>
            <a:r>
              <a:rPr lang="en-US" dirty="0"/>
              <a:t>Creation of pre-service training module for ECI specialists</a:t>
            </a:r>
          </a:p>
          <a:p>
            <a:pPr lvl="1"/>
            <a:r>
              <a:rPr lang="en-US" dirty="0"/>
              <a:t>Creation of in-service training modules for ECI specialists and professional supervision</a:t>
            </a:r>
          </a:p>
          <a:p>
            <a:pPr lvl="1"/>
            <a:r>
              <a:rPr lang="en-US" dirty="0"/>
              <a:t>Train new specialists</a:t>
            </a:r>
          </a:p>
          <a:p>
            <a:pPr lvl="1"/>
            <a:r>
              <a:rPr lang="en-US" dirty="0"/>
              <a:t>Use experienced professionals’ expertise: to conduct training professional supervision, mostly are engaged in a transdisciplinary team and support primary providers (ECI specialists,)  and at the same time are working in clinical settings (habilitation – rehabilitation, autism program, etc.)</a:t>
            </a:r>
          </a:p>
          <a:p>
            <a:pPr marL="0" indent="0">
              <a:buNone/>
            </a:pPr>
            <a:endParaRPr lang="ka-GE" dirty="0"/>
          </a:p>
        </p:txBody>
      </p:sp>
      <p:sp>
        <p:nvSpPr>
          <p:cNvPr id="2" name="Slide Number Placeholder 1">
            <a:extLst>
              <a:ext uri="{FF2B5EF4-FFF2-40B4-BE49-F238E27FC236}">
                <a16:creationId xmlns:a16="http://schemas.microsoft.com/office/drawing/2014/main" id="{D7898B76-1714-E64E-84BF-E23C38771B18}"/>
              </a:ext>
            </a:extLst>
          </p:cNvPr>
          <p:cNvSpPr>
            <a:spLocks noGrp="1"/>
          </p:cNvSpPr>
          <p:nvPr>
            <p:ph type="sldNum" sz="quarter" idx="12"/>
          </p:nvPr>
        </p:nvSpPr>
        <p:spPr/>
        <p:txBody>
          <a:bodyPr/>
          <a:lstStyle/>
          <a:p>
            <a:fld id="{26A003D0-92C7-48A9-9E81-4C2AD6C12F89}" type="slidenum">
              <a:rPr lang="en-BE" smtClean="0"/>
              <a:t>22</a:t>
            </a:fld>
            <a:endParaRPr lang="en-BE"/>
          </a:p>
        </p:txBody>
      </p:sp>
    </p:spTree>
    <p:extLst>
      <p:ext uri="{BB962C8B-B14F-4D97-AF65-F5344CB8AC3E}">
        <p14:creationId xmlns:p14="http://schemas.microsoft.com/office/powerpoint/2010/main" val="170846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84821"/>
            <a:ext cx="2071407" cy="1464557"/>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287932"/>
            <a:ext cx="10515600" cy="1325563"/>
          </a:xfrm>
        </p:spPr>
        <p:txBody>
          <a:bodyPr>
            <a:normAutofit/>
          </a:bodyPr>
          <a:lstStyle/>
          <a:p>
            <a:r>
              <a:rPr lang="en-US" sz="4000" b="1" dirty="0">
                <a:solidFill>
                  <a:schemeClr val="accent1"/>
                </a:solidFill>
              </a:rPr>
              <a:t>ECI Service in Georgia</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557438"/>
            <a:ext cx="10664449" cy="4118261"/>
          </a:xfrm>
        </p:spPr>
        <p:txBody>
          <a:bodyPr>
            <a:normAutofit/>
          </a:bodyPr>
          <a:lstStyle/>
          <a:p>
            <a:r>
              <a:rPr lang="en-GB" sz="2400" dirty="0"/>
              <a:t>ECI services in Georgia are organized and funded by the Ministry of Labour, Health and Social Affairs (</a:t>
            </a:r>
            <a:r>
              <a:rPr lang="en-GB" sz="2400" dirty="0" err="1"/>
              <a:t>MoLHSA</a:t>
            </a:r>
            <a:r>
              <a:rPr lang="en-GB" sz="2400" dirty="0"/>
              <a:t>)</a:t>
            </a:r>
          </a:p>
          <a:p>
            <a:pPr>
              <a:lnSpc>
                <a:spcPct val="120000"/>
              </a:lnSpc>
            </a:pPr>
            <a:r>
              <a:rPr lang="en-GB" sz="2400" dirty="0"/>
              <a:t>The special program for “Social Rehabilitation and Child Care” is being developed by </a:t>
            </a:r>
            <a:r>
              <a:rPr lang="en-GB" sz="2400" dirty="0" err="1"/>
              <a:t>MoLHSA</a:t>
            </a:r>
            <a:r>
              <a:rPr lang="en-GB" sz="2400" dirty="0"/>
              <a:t> and is approved by the Government of Georgia on the annual basis</a:t>
            </a:r>
          </a:p>
          <a:p>
            <a:pPr>
              <a:lnSpc>
                <a:spcPct val="120000"/>
              </a:lnSpc>
            </a:pPr>
            <a:r>
              <a:rPr lang="en-GB" sz="2400" dirty="0"/>
              <a:t>The Social Protection Department of </a:t>
            </a:r>
            <a:r>
              <a:rPr lang="en-GB" sz="2400" dirty="0" err="1"/>
              <a:t>MoLHSA</a:t>
            </a:r>
            <a:r>
              <a:rPr lang="en-GB" sz="2400" dirty="0"/>
              <a:t> is responsible for the policy design </a:t>
            </a:r>
          </a:p>
          <a:p>
            <a:pPr>
              <a:lnSpc>
                <a:spcPct val="120000"/>
              </a:lnSpc>
            </a:pPr>
            <a:r>
              <a:rPr lang="en-GB" sz="2400" dirty="0"/>
              <a:t>State Social Agency is the executive  agency</a:t>
            </a:r>
          </a:p>
          <a:p>
            <a:pPr>
              <a:lnSpc>
                <a:spcPct val="120000"/>
              </a:lnSpc>
            </a:pPr>
            <a:r>
              <a:rPr lang="en-GB" sz="2400" dirty="0"/>
              <a:t>About 40 NGOs or private organizations are registered in Social State Agency as ECI service providers and serve</a:t>
            </a:r>
            <a:r>
              <a:rPr lang="en-GB" sz="2400" strike="sngStrike" dirty="0"/>
              <a:t>s</a:t>
            </a:r>
            <a:r>
              <a:rPr lang="en-GB" sz="2400" dirty="0"/>
              <a:t> 2500 children in 8 regions out of 10</a:t>
            </a:r>
            <a:endParaRPr lang="en-US" sz="2400" dirty="0"/>
          </a:p>
          <a:p>
            <a:pPr marL="0" indent="0">
              <a:buNone/>
            </a:pPr>
            <a:endParaRPr lang="en-US" sz="2400" dirty="0"/>
          </a:p>
        </p:txBody>
      </p:sp>
      <p:sp>
        <p:nvSpPr>
          <p:cNvPr id="2" name="Slide Number Placeholder 1">
            <a:extLst>
              <a:ext uri="{FF2B5EF4-FFF2-40B4-BE49-F238E27FC236}">
                <a16:creationId xmlns:a16="http://schemas.microsoft.com/office/drawing/2014/main" id="{1E29B145-F302-9B48-8815-91A4A8DC3820}"/>
              </a:ext>
            </a:extLst>
          </p:cNvPr>
          <p:cNvSpPr>
            <a:spLocks noGrp="1"/>
          </p:cNvSpPr>
          <p:nvPr>
            <p:ph type="sldNum" sz="quarter" idx="12"/>
          </p:nvPr>
        </p:nvSpPr>
        <p:spPr/>
        <p:txBody>
          <a:bodyPr/>
          <a:lstStyle/>
          <a:p>
            <a:fld id="{26A003D0-92C7-48A9-9E81-4C2AD6C12F89}" type="slidenum">
              <a:rPr lang="en-BE" smtClean="0"/>
              <a:t>23</a:t>
            </a:fld>
            <a:endParaRPr lang="en-BE"/>
          </a:p>
        </p:txBody>
      </p:sp>
    </p:spTree>
    <p:extLst>
      <p:ext uri="{BB962C8B-B14F-4D97-AF65-F5344CB8AC3E}">
        <p14:creationId xmlns:p14="http://schemas.microsoft.com/office/powerpoint/2010/main" val="312508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59329" y="408725"/>
            <a:ext cx="10515600" cy="1325563"/>
          </a:xfrm>
        </p:spPr>
        <p:txBody>
          <a:bodyPr>
            <a:normAutofit/>
          </a:bodyPr>
          <a:lstStyle/>
          <a:p>
            <a:r>
              <a:rPr lang="en-US" sz="4000" b="1" dirty="0">
                <a:solidFill>
                  <a:schemeClr val="accent1"/>
                </a:solidFill>
              </a:rPr>
              <a:t>Aim of the State ECI program</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786949"/>
            <a:ext cx="10664449" cy="4118261"/>
          </a:xfrm>
        </p:spPr>
        <p:txBody>
          <a:bodyPr>
            <a:normAutofit/>
          </a:bodyPr>
          <a:lstStyle/>
          <a:p>
            <a:pPr marL="0" indent="0">
              <a:buNone/>
            </a:pPr>
            <a:r>
              <a:rPr lang="en-US" sz="2400" dirty="0">
                <a:cs typeface="Times New Roman" pitchFamily="18" charset="0"/>
              </a:rPr>
              <a:t>Prevention of institutionalization of infants and children with special needs and provision of high-quality services based on individual needs and strengths of children and families, promote social inclusion of children with special needs, empowering of families.</a:t>
            </a:r>
          </a:p>
          <a:p>
            <a:pPr marL="0" indent="0">
              <a:buNone/>
            </a:pPr>
            <a:endParaRPr lang="en-US" sz="2400" dirty="0"/>
          </a:p>
        </p:txBody>
      </p:sp>
      <p:sp>
        <p:nvSpPr>
          <p:cNvPr id="2" name="Slide Number Placeholder 1">
            <a:extLst>
              <a:ext uri="{FF2B5EF4-FFF2-40B4-BE49-F238E27FC236}">
                <a16:creationId xmlns:a16="http://schemas.microsoft.com/office/drawing/2014/main" id="{DAB2950A-9EF5-3645-8D7F-0638B3589587}"/>
              </a:ext>
            </a:extLst>
          </p:cNvPr>
          <p:cNvSpPr>
            <a:spLocks noGrp="1"/>
          </p:cNvSpPr>
          <p:nvPr>
            <p:ph type="sldNum" sz="quarter" idx="12"/>
          </p:nvPr>
        </p:nvSpPr>
        <p:spPr/>
        <p:txBody>
          <a:bodyPr/>
          <a:lstStyle/>
          <a:p>
            <a:fld id="{26A003D0-92C7-48A9-9E81-4C2AD6C12F89}" type="slidenum">
              <a:rPr lang="en-BE" smtClean="0"/>
              <a:t>24</a:t>
            </a:fld>
            <a:endParaRPr lang="en-BE"/>
          </a:p>
        </p:txBody>
      </p:sp>
    </p:spTree>
    <p:extLst>
      <p:ext uri="{BB962C8B-B14F-4D97-AF65-F5344CB8AC3E}">
        <p14:creationId xmlns:p14="http://schemas.microsoft.com/office/powerpoint/2010/main" val="349444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36553" y="-173288"/>
            <a:ext cx="2004646" cy="1417355"/>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304123"/>
            <a:ext cx="10515600" cy="1325563"/>
          </a:xfrm>
        </p:spPr>
        <p:txBody>
          <a:bodyPr>
            <a:normAutofit/>
          </a:bodyPr>
          <a:lstStyle/>
          <a:p>
            <a:r>
              <a:rPr lang="en-US" sz="4000" b="1" dirty="0">
                <a:solidFill>
                  <a:schemeClr val="accent1"/>
                </a:solidFill>
              </a:rPr>
              <a:t>State ECI Program</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671052" y="1405553"/>
            <a:ext cx="10757172" cy="4396749"/>
          </a:xfrm>
        </p:spPr>
        <p:txBody>
          <a:bodyPr>
            <a:noAutofit/>
          </a:bodyPr>
          <a:lstStyle/>
          <a:p>
            <a:pPr marL="0" lvl="0" indent="0">
              <a:lnSpc>
                <a:spcPct val="120000"/>
              </a:lnSpc>
              <a:spcBef>
                <a:spcPts val="300"/>
              </a:spcBef>
              <a:buClr>
                <a:srgbClr val="A04DA3"/>
              </a:buClr>
              <a:buNone/>
            </a:pPr>
            <a:r>
              <a:rPr lang="en-US" sz="1800" b="1" u="sng" dirty="0">
                <a:solidFill>
                  <a:srgbClr val="002060"/>
                </a:solidFill>
                <a:cs typeface="Times New Roman" pitchFamily="18" charset="0"/>
              </a:rPr>
              <a:t>Program objectives</a:t>
            </a:r>
            <a:r>
              <a:rPr lang="ka-GE" sz="1800" b="1" u="sng" dirty="0">
                <a:solidFill>
                  <a:srgbClr val="002060"/>
                </a:solidFill>
                <a:ea typeface="Times New Roman" pitchFamily="18" charset="0"/>
                <a:cs typeface="Times New Roman" pitchFamily="18" charset="0"/>
              </a:rPr>
              <a:t>: </a:t>
            </a:r>
            <a:r>
              <a:rPr lang="ka-GE" sz="1800" b="1" dirty="0">
                <a:solidFill>
                  <a:srgbClr val="002060"/>
                </a:solidFill>
                <a:ea typeface="Times New Roman" pitchFamily="18" charset="0"/>
                <a:cs typeface="Times New Roman" pitchFamily="18" charset="0"/>
              </a:rPr>
              <a:t> </a:t>
            </a:r>
          </a:p>
          <a:p>
            <a:pPr>
              <a:lnSpc>
                <a:spcPct val="120000"/>
              </a:lnSpc>
            </a:pPr>
            <a:r>
              <a:rPr lang="en-US" sz="1800" dirty="0"/>
              <a:t>Holistic development of children with special</a:t>
            </a:r>
            <a:r>
              <a:rPr lang="ka-GE" sz="1800" dirty="0"/>
              <a:t> </a:t>
            </a:r>
            <a:r>
              <a:rPr lang="en-US" sz="1800" dirty="0"/>
              <a:t>needs</a:t>
            </a:r>
          </a:p>
          <a:p>
            <a:pPr>
              <a:lnSpc>
                <a:spcPct val="120000"/>
              </a:lnSpc>
            </a:pPr>
            <a:r>
              <a:rPr lang="en-US" sz="1800" dirty="0"/>
              <a:t>Prevention of severe disability and children’s abandonment</a:t>
            </a:r>
          </a:p>
          <a:p>
            <a:pPr lvl="0">
              <a:lnSpc>
                <a:spcPct val="120000"/>
              </a:lnSpc>
            </a:pPr>
            <a:r>
              <a:rPr lang="en-US" sz="1800" dirty="0"/>
              <a:t>Promotion of social integration of a child and Strengthening capacity of families</a:t>
            </a:r>
          </a:p>
          <a:p>
            <a:pPr marL="0" lvl="0" indent="0">
              <a:lnSpc>
                <a:spcPct val="120000"/>
              </a:lnSpc>
              <a:buNone/>
            </a:pPr>
            <a:r>
              <a:rPr lang="en-US" sz="1800" b="1" u="sng" dirty="0">
                <a:solidFill>
                  <a:srgbClr val="002060"/>
                </a:solidFill>
              </a:rPr>
              <a:t>Target group:</a:t>
            </a:r>
            <a:r>
              <a:rPr lang="en-US" sz="1800" dirty="0">
                <a:solidFill>
                  <a:srgbClr val="002060"/>
                </a:solidFill>
              </a:rPr>
              <a:t> </a:t>
            </a:r>
            <a:r>
              <a:rPr lang="en-US" sz="1800" dirty="0"/>
              <a:t>children from birth to 7 having a developmental delay in one or more developmental spheres (motor, cognitive, social, emotional, communicative, and adaptive)</a:t>
            </a:r>
            <a:r>
              <a:rPr lang="ka-GE" sz="1800" dirty="0"/>
              <a:t>;</a:t>
            </a:r>
            <a:r>
              <a:rPr lang="en-US" sz="1800" dirty="0"/>
              <a:t> or established disability</a:t>
            </a:r>
            <a:r>
              <a:rPr lang="ka-GE" sz="1800" dirty="0"/>
              <a:t>;</a:t>
            </a:r>
            <a:r>
              <a:rPr lang="en-US" sz="1800" dirty="0"/>
              <a:t> or being at risk of developmental delay</a:t>
            </a:r>
          </a:p>
          <a:p>
            <a:pPr marL="0" lvl="0" indent="0">
              <a:lnSpc>
                <a:spcPct val="120000"/>
              </a:lnSpc>
              <a:buNone/>
            </a:pPr>
            <a:endParaRPr lang="en-US" sz="900" dirty="0">
              <a:solidFill>
                <a:srgbClr val="0070C0"/>
              </a:solidFill>
              <a:cs typeface="Times New Roman" pitchFamily="18" charset="0"/>
            </a:endParaRPr>
          </a:p>
          <a:p>
            <a:pPr marL="0" lvl="0" indent="0">
              <a:lnSpc>
                <a:spcPct val="120000"/>
              </a:lnSpc>
              <a:spcBef>
                <a:spcPts val="300"/>
              </a:spcBef>
              <a:buClr>
                <a:srgbClr val="A04DA3"/>
              </a:buClr>
              <a:buNone/>
            </a:pPr>
            <a:r>
              <a:rPr lang="en-US" sz="1800" b="1" u="sng" dirty="0">
                <a:solidFill>
                  <a:srgbClr val="002060"/>
                </a:solidFill>
              </a:rPr>
              <a:t>Registered ECI Provider organizations:</a:t>
            </a:r>
            <a:r>
              <a:rPr lang="en-US" sz="1800" b="1" u="sng" dirty="0">
                <a:solidFill>
                  <a:srgbClr val="9999FF"/>
                </a:solidFill>
              </a:rPr>
              <a:t>  </a:t>
            </a:r>
            <a:r>
              <a:rPr lang="en-US" sz="1800" dirty="0"/>
              <a:t>should own an office, curriculum-based assessment tools, Inter/transdisciplinary team composed of at least one certified ECI specialist and representatives of different disciplines such as; a psychologist and an occupational therapist,  a speech and language therapist. Every specialist should have at least a BA diploma and certificate in ECI </a:t>
            </a:r>
            <a:endParaRPr lang="ru-RU" sz="1800" dirty="0"/>
          </a:p>
          <a:p>
            <a:pPr marL="0" indent="0">
              <a:buNone/>
            </a:pPr>
            <a:endParaRPr lang="en-US" sz="1800" dirty="0"/>
          </a:p>
        </p:txBody>
      </p:sp>
      <p:sp>
        <p:nvSpPr>
          <p:cNvPr id="2" name="Slide Number Placeholder 1">
            <a:extLst>
              <a:ext uri="{FF2B5EF4-FFF2-40B4-BE49-F238E27FC236}">
                <a16:creationId xmlns:a16="http://schemas.microsoft.com/office/drawing/2014/main" id="{570F3993-BC40-674A-BE5B-8F7E4E6400E7}"/>
              </a:ext>
            </a:extLst>
          </p:cNvPr>
          <p:cNvSpPr>
            <a:spLocks noGrp="1"/>
          </p:cNvSpPr>
          <p:nvPr>
            <p:ph type="sldNum" sz="quarter" idx="12"/>
          </p:nvPr>
        </p:nvSpPr>
        <p:spPr/>
        <p:txBody>
          <a:bodyPr/>
          <a:lstStyle/>
          <a:p>
            <a:fld id="{26A003D0-92C7-48A9-9E81-4C2AD6C12F89}" type="slidenum">
              <a:rPr lang="en-BE" smtClean="0"/>
              <a:t>25</a:t>
            </a:fld>
            <a:endParaRPr lang="en-BE"/>
          </a:p>
        </p:txBody>
      </p:sp>
    </p:spTree>
    <p:extLst>
      <p:ext uri="{BB962C8B-B14F-4D97-AF65-F5344CB8AC3E}">
        <p14:creationId xmlns:p14="http://schemas.microsoft.com/office/powerpoint/2010/main" val="250736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4462" y="5253527"/>
            <a:ext cx="2353279" cy="1663850"/>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59329" y="174215"/>
            <a:ext cx="10515600" cy="1325563"/>
          </a:xfrm>
        </p:spPr>
        <p:txBody>
          <a:bodyPr>
            <a:normAutofit/>
          </a:bodyPr>
          <a:lstStyle/>
          <a:p>
            <a:r>
              <a:rPr lang="en-GB" sz="4000" b="1" dirty="0">
                <a:solidFill>
                  <a:schemeClr val="accent1"/>
                </a:solidFill>
              </a:rPr>
              <a:t>Funding and terms of ECI state program</a:t>
            </a: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369869"/>
            <a:ext cx="10664449" cy="4118261"/>
          </a:xfrm>
        </p:spPr>
        <p:txBody>
          <a:bodyPr>
            <a:normAutofit fontScale="77500" lnSpcReduction="20000"/>
          </a:bodyPr>
          <a:lstStyle/>
          <a:p>
            <a:pPr>
              <a:lnSpc>
                <a:spcPct val="120000"/>
              </a:lnSpc>
            </a:pPr>
            <a:r>
              <a:rPr lang="en-US" sz="2400" b="1" dirty="0"/>
              <a:t>Enrollment limit </a:t>
            </a:r>
            <a:r>
              <a:rPr lang="en-US" sz="2400" dirty="0"/>
              <a:t>– every eligible child</a:t>
            </a:r>
            <a:r>
              <a:rPr lang="en-US" sz="2400" dirty="0">
                <a:solidFill>
                  <a:srgbClr val="FF0000"/>
                </a:solidFill>
              </a:rPr>
              <a:t> </a:t>
            </a:r>
            <a:r>
              <a:rPr lang="en-US" sz="2400" dirty="0"/>
              <a:t>throughout Georgia</a:t>
            </a:r>
          </a:p>
          <a:p>
            <a:pPr>
              <a:lnSpc>
                <a:spcPct val="120000"/>
              </a:lnSpc>
            </a:pPr>
            <a:r>
              <a:rPr lang="en-US" sz="2400" b="1" dirty="0"/>
              <a:t>Annual budget is adjusted to the demand </a:t>
            </a:r>
            <a:r>
              <a:rPr lang="en-US" sz="2400" dirty="0"/>
              <a:t>(number of eligible children, service providers' caseload capacity)</a:t>
            </a:r>
          </a:p>
          <a:p>
            <a:pPr>
              <a:lnSpc>
                <a:spcPct val="120000"/>
              </a:lnSpc>
            </a:pPr>
            <a:r>
              <a:rPr lang="en-GB" sz="2400" dirty="0"/>
              <a:t> the government funds 100% of service </a:t>
            </a:r>
          </a:p>
          <a:p>
            <a:pPr>
              <a:lnSpc>
                <a:spcPct val="120000"/>
              </a:lnSpc>
            </a:pPr>
            <a:r>
              <a:rPr lang="en-GB" sz="2400" b="1" dirty="0"/>
              <a:t>Way of Funding </a:t>
            </a:r>
            <a:r>
              <a:rPr lang="en-GB" sz="2400" dirty="0"/>
              <a:t>– a child gets a voucher for ECI service and gets service in the natural environment.  ECI specialist (primary service provider) conducts visits in the natural environment (mainly at home from 0 to 3,  or kindergarten 3 - 6) twice a week, 8 times per month.  The ECI voucher covers one hour of professional supervision. In case of need, group sessions could be conducted in the ECI </a:t>
            </a:r>
            <a:r>
              <a:rPr lang="en-GB" sz="2400" dirty="0" err="1"/>
              <a:t>center</a:t>
            </a:r>
            <a:r>
              <a:rPr lang="en-GB" sz="2400" dirty="0"/>
              <a:t> for children under 3 years and their parents 2 times out of 8 visits, and for children, 3+ group sessions could be 4 times out of 8 visits. </a:t>
            </a:r>
          </a:p>
          <a:p>
            <a:pPr>
              <a:lnSpc>
                <a:spcPct val="120000"/>
              </a:lnSpc>
            </a:pPr>
            <a:r>
              <a:rPr lang="en-GB" sz="2400" b="1" dirty="0"/>
              <a:t>Child and family choose the ECI service provider </a:t>
            </a:r>
            <a:r>
              <a:rPr lang="en-GB" sz="2400" dirty="0"/>
              <a:t>organization and can change the service provider in case of need</a:t>
            </a:r>
          </a:p>
          <a:p>
            <a:endParaRPr lang="en-US" sz="2400" dirty="0"/>
          </a:p>
        </p:txBody>
      </p:sp>
      <p:sp>
        <p:nvSpPr>
          <p:cNvPr id="2" name="Slide Number Placeholder 1">
            <a:extLst>
              <a:ext uri="{FF2B5EF4-FFF2-40B4-BE49-F238E27FC236}">
                <a16:creationId xmlns:a16="http://schemas.microsoft.com/office/drawing/2014/main" id="{3DF0F4A4-42FB-4A42-8D0A-FAF77D0C25F0}"/>
              </a:ext>
            </a:extLst>
          </p:cNvPr>
          <p:cNvSpPr>
            <a:spLocks noGrp="1"/>
          </p:cNvSpPr>
          <p:nvPr>
            <p:ph type="sldNum" sz="quarter" idx="12"/>
          </p:nvPr>
        </p:nvSpPr>
        <p:spPr/>
        <p:txBody>
          <a:bodyPr/>
          <a:lstStyle/>
          <a:p>
            <a:fld id="{26A003D0-92C7-48A9-9E81-4C2AD6C12F89}" type="slidenum">
              <a:rPr lang="en-BE" smtClean="0"/>
              <a:t>26</a:t>
            </a:fld>
            <a:endParaRPr lang="en-BE"/>
          </a:p>
        </p:txBody>
      </p:sp>
    </p:spTree>
    <p:extLst>
      <p:ext uri="{BB962C8B-B14F-4D97-AF65-F5344CB8AC3E}">
        <p14:creationId xmlns:p14="http://schemas.microsoft.com/office/powerpoint/2010/main" val="308466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635" y="5577957"/>
            <a:ext cx="1874820" cy="132556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96627" y="447932"/>
            <a:ext cx="10515600" cy="1325563"/>
          </a:xfrm>
        </p:spPr>
        <p:txBody>
          <a:bodyPr>
            <a:noAutofit/>
          </a:bodyPr>
          <a:lstStyle/>
          <a:p>
            <a:r>
              <a:rPr lang="en-US" sz="3200" b="1" dirty="0">
                <a:solidFill>
                  <a:schemeClr val="accent1"/>
                </a:solidFill>
              </a:rPr>
              <a:t>The Early Childhood Intervention State Model in Georgia is based on the following philosophy and principles</a:t>
            </a:r>
            <a:r>
              <a:rPr lang="en-US" sz="3200" b="1" dirty="0">
                <a:solidFill>
                  <a:schemeClr val="accent1">
                    <a:lumMod val="75000"/>
                  </a:schemeClr>
                </a:solidFill>
              </a:rPr>
              <a:t>: </a:t>
            </a:r>
            <a:endParaRPr lang="en-GB" sz="3200" b="1" dirty="0">
              <a:solidFill>
                <a:schemeClr val="accent1">
                  <a:lumMod val="75000"/>
                </a:schemeClr>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596627" y="1773495"/>
            <a:ext cx="10664449" cy="4118261"/>
          </a:xfrm>
        </p:spPr>
        <p:txBody>
          <a:bodyPr>
            <a:normAutofit fontScale="92500" lnSpcReduction="10000"/>
          </a:bodyPr>
          <a:lstStyle/>
          <a:p>
            <a:r>
              <a:rPr lang="en-US" sz="2400" dirty="0"/>
              <a:t>Based on Developmental and Biopsychosocial Approaches</a:t>
            </a:r>
            <a:endParaRPr lang="ka-GE" sz="2400" dirty="0"/>
          </a:p>
          <a:p>
            <a:r>
              <a:rPr lang="en-US" sz="2400" dirty="0"/>
              <a:t>Family is the Main Focus of the Service</a:t>
            </a:r>
            <a:endParaRPr lang="ka-GE" sz="2400" dirty="0"/>
          </a:p>
          <a:p>
            <a:r>
              <a:rPr lang="en-US" sz="2400" dirty="0"/>
              <a:t>Service is Implemented in Natural Environment, Where Child Spends Most of His / Her Time</a:t>
            </a:r>
          </a:p>
          <a:p>
            <a:r>
              <a:rPr lang="en-US" sz="2400" dirty="0"/>
              <a:t>Service is provided according to Child’s and family Needs,  Twice a Week</a:t>
            </a:r>
            <a:endParaRPr lang="ka-GE" sz="2400" dirty="0"/>
          </a:p>
          <a:p>
            <a:pPr marL="0" indent="0">
              <a:buNone/>
            </a:pPr>
            <a:endParaRPr lang="ka-GE" sz="2400" dirty="0"/>
          </a:p>
          <a:p>
            <a:r>
              <a:rPr lang="en-US" sz="2400" dirty="0"/>
              <a:t>With Involvement of Major Caregivers</a:t>
            </a:r>
            <a:endParaRPr lang="ka-GE" sz="2400" dirty="0"/>
          </a:p>
          <a:p>
            <a:pPr marL="0" indent="0">
              <a:buNone/>
            </a:pPr>
            <a:r>
              <a:rPr lang="ka-GE" sz="2400" dirty="0"/>
              <a:t> </a:t>
            </a:r>
            <a:r>
              <a:rPr lang="en-US" sz="2400" i="1" dirty="0">
                <a:solidFill>
                  <a:srgbClr val="C00000"/>
                </a:solidFill>
              </a:rPr>
              <a:t>  Assessment, Planning, Implementation, reassessment</a:t>
            </a:r>
            <a:endParaRPr lang="en-US" sz="3500" dirty="0">
              <a:solidFill>
                <a:schemeClr val="accent1"/>
              </a:solidFill>
              <a:latin typeface="+mj-lt"/>
              <a:ea typeface="+mj-ea"/>
              <a:cs typeface="+mj-cs"/>
            </a:endParaRPr>
          </a:p>
          <a:p>
            <a:r>
              <a:rPr lang="en-US" sz="2400" dirty="0"/>
              <a:t>Transdisciplinary Team - </a:t>
            </a:r>
            <a:r>
              <a:rPr lang="en-US" sz="2400" dirty="0">
                <a:solidFill>
                  <a:srgbClr val="C00000"/>
                </a:solidFill>
              </a:rPr>
              <a:t>Case Manager/Primary Service Provider (Professionals and Paraprofessionals), Parents, professionals of different disciplines according to child and family needs.</a:t>
            </a:r>
            <a:endParaRPr lang="ka-GE" sz="2400" i="1" dirty="0">
              <a:solidFill>
                <a:srgbClr val="C00000"/>
              </a:solidFill>
            </a:endParaRPr>
          </a:p>
          <a:p>
            <a:pPr marL="0" indent="0">
              <a:buNone/>
            </a:pPr>
            <a:endParaRPr lang="en-US" sz="2400" dirty="0"/>
          </a:p>
        </p:txBody>
      </p:sp>
      <p:sp>
        <p:nvSpPr>
          <p:cNvPr id="2" name="Slide Number Placeholder 1">
            <a:extLst>
              <a:ext uri="{FF2B5EF4-FFF2-40B4-BE49-F238E27FC236}">
                <a16:creationId xmlns:a16="http://schemas.microsoft.com/office/drawing/2014/main" id="{41D19186-0ECC-9C4B-AE5A-E35CD4EE9F12}"/>
              </a:ext>
            </a:extLst>
          </p:cNvPr>
          <p:cNvSpPr>
            <a:spLocks noGrp="1"/>
          </p:cNvSpPr>
          <p:nvPr>
            <p:ph type="sldNum" sz="quarter" idx="12"/>
          </p:nvPr>
        </p:nvSpPr>
        <p:spPr/>
        <p:txBody>
          <a:bodyPr/>
          <a:lstStyle/>
          <a:p>
            <a:fld id="{26A003D0-92C7-48A9-9E81-4C2AD6C12F89}" type="slidenum">
              <a:rPr lang="en-BE" smtClean="0"/>
              <a:t>27</a:t>
            </a:fld>
            <a:endParaRPr lang="en-BE"/>
          </a:p>
        </p:txBody>
      </p:sp>
    </p:spTree>
    <p:extLst>
      <p:ext uri="{BB962C8B-B14F-4D97-AF65-F5344CB8AC3E}">
        <p14:creationId xmlns:p14="http://schemas.microsoft.com/office/powerpoint/2010/main" val="336910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532437"/>
            <a:ext cx="1874820" cy="132556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384550"/>
            <a:ext cx="10515600" cy="1325563"/>
          </a:xfrm>
        </p:spPr>
        <p:txBody>
          <a:bodyPr>
            <a:normAutofit/>
          </a:bodyPr>
          <a:lstStyle/>
          <a:p>
            <a:r>
              <a:rPr lang="en-US" sz="3200" b="1" dirty="0">
                <a:solidFill>
                  <a:schemeClr val="accent1"/>
                </a:solidFill>
              </a:rPr>
              <a:t>Specification of different services for children with special needs - Rehabilitation, Habilitation and Early Intervention</a:t>
            </a:r>
            <a:endParaRPr lang="en-GB" sz="32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552760" y="1706141"/>
            <a:ext cx="10664449" cy="4118261"/>
          </a:xfrm>
        </p:spPr>
        <p:txBody>
          <a:bodyPr>
            <a:normAutofit fontScale="92500" lnSpcReduction="20000"/>
          </a:bodyPr>
          <a:lstStyle/>
          <a:p>
            <a:r>
              <a:rPr lang="en-US" sz="2400" b="1" dirty="0"/>
              <a:t>Rehabilitation</a:t>
            </a:r>
            <a:r>
              <a:rPr lang="en-US" sz="2400" dirty="0"/>
              <a:t> - Special healthcare services that help a person regain physical, mental, and/or cognitive abilities lost or impaired due to disease, injury, or treatment. </a:t>
            </a:r>
          </a:p>
          <a:p>
            <a:pPr marL="0" indent="0" algn="ctr">
              <a:buNone/>
            </a:pPr>
            <a:r>
              <a:rPr lang="en-US" sz="2400" b="1" dirty="0">
                <a:solidFill>
                  <a:srgbClr val="C00000"/>
                </a:solidFill>
              </a:rPr>
              <a:t>Rehabilitation – regaining lost skills or functioning</a:t>
            </a:r>
            <a:r>
              <a:rPr lang="en-US" sz="2400" b="1" dirty="0">
                <a:solidFill>
                  <a:srgbClr val="FFC000"/>
                </a:solidFill>
              </a:rPr>
              <a:t> </a:t>
            </a:r>
          </a:p>
          <a:p>
            <a:endParaRPr lang="en-US" sz="2400" b="1" dirty="0"/>
          </a:p>
          <a:p>
            <a:r>
              <a:rPr lang="en-US" sz="2400" b="1" dirty="0"/>
              <a:t>Habilitation -</a:t>
            </a:r>
            <a:r>
              <a:rPr lang="en-US" sz="2400" dirty="0"/>
              <a:t> refers to services for those who may not have developed the skill or function yet, as it is expected for the particular biological age. Such as a child who is not talking as expected at his or her age.</a:t>
            </a:r>
          </a:p>
          <a:p>
            <a:pPr marL="0" indent="0" algn="ctr">
              <a:buNone/>
            </a:pPr>
            <a:r>
              <a:rPr lang="en-US" sz="2400" b="1" dirty="0">
                <a:solidFill>
                  <a:srgbClr val="C00000"/>
                </a:solidFill>
              </a:rPr>
              <a:t>Habilitation – acquisition of not existed skills or functions </a:t>
            </a:r>
          </a:p>
          <a:p>
            <a:endParaRPr lang="en-US" sz="2400" dirty="0"/>
          </a:p>
          <a:p>
            <a:r>
              <a:rPr lang="en-US" sz="2000" b="1" dirty="0"/>
              <a:t>Early Intervention - </a:t>
            </a:r>
            <a:r>
              <a:rPr lang="en-US" sz="2400" dirty="0"/>
              <a:t>Designed to eliminate the identified risk factors of child development. Promotes a child's holistic and functional development</a:t>
            </a:r>
            <a:r>
              <a:rPr lang="en-US" sz="2000" b="1" dirty="0">
                <a:solidFill>
                  <a:schemeClr val="accent4">
                    <a:lumMod val="50000"/>
                  </a:schemeClr>
                </a:solidFill>
              </a:rPr>
              <a:t>.</a:t>
            </a:r>
          </a:p>
          <a:p>
            <a:pPr marL="0" indent="0" algn="ctr">
              <a:buNone/>
            </a:pPr>
            <a:r>
              <a:rPr lang="en-US" sz="2000" b="1" dirty="0">
                <a:solidFill>
                  <a:srgbClr val="C00000"/>
                </a:solidFill>
              </a:rPr>
              <a:t>Early Intervention – holistic development of a child through family strengthening</a:t>
            </a:r>
          </a:p>
          <a:p>
            <a:pPr marL="0" indent="0">
              <a:buNone/>
            </a:pPr>
            <a:endParaRPr lang="en-US" sz="2400" dirty="0"/>
          </a:p>
        </p:txBody>
      </p:sp>
      <p:sp>
        <p:nvSpPr>
          <p:cNvPr id="2" name="Slide Number Placeholder 1">
            <a:extLst>
              <a:ext uri="{FF2B5EF4-FFF2-40B4-BE49-F238E27FC236}">
                <a16:creationId xmlns:a16="http://schemas.microsoft.com/office/drawing/2014/main" id="{2A43504C-6F6E-974D-8CFD-5E1CB336AC3B}"/>
              </a:ext>
            </a:extLst>
          </p:cNvPr>
          <p:cNvSpPr>
            <a:spLocks noGrp="1"/>
          </p:cNvSpPr>
          <p:nvPr>
            <p:ph type="sldNum" sz="quarter" idx="12"/>
          </p:nvPr>
        </p:nvSpPr>
        <p:spPr/>
        <p:txBody>
          <a:bodyPr/>
          <a:lstStyle/>
          <a:p>
            <a:fld id="{26A003D0-92C7-48A9-9E81-4C2AD6C12F89}" type="slidenum">
              <a:rPr lang="en-BE" smtClean="0"/>
              <a:t>28</a:t>
            </a:fld>
            <a:endParaRPr lang="en-BE"/>
          </a:p>
        </p:txBody>
      </p:sp>
    </p:spTree>
    <p:extLst>
      <p:ext uri="{BB962C8B-B14F-4D97-AF65-F5344CB8AC3E}">
        <p14:creationId xmlns:p14="http://schemas.microsoft.com/office/powerpoint/2010/main" val="279059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395405"/>
            <a:ext cx="2121149" cy="1499726"/>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481781" y="446904"/>
            <a:ext cx="10567219" cy="998372"/>
          </a:xfrm>
        </p:spPr>
        <p:txBody>
          <a:bodyPr>
            <a:noAutofit/>
          </a:bodyPr>
          <a:lstStyle/>
          <a:p>
            <a:r>
              <a:rPr lang="en-US" sz="3600" b="1" dirty="0">
                <a:solidFill>
                  <a:schemeClr val="accent1"/>
                </a:solidFill>
              </a:rPr>
              <a:t>Outcomes of Early Childhood Intervention in Georgia</a:t>
            </a:r>
            <a:endParaRPr lang="en-GB" sz="3600" b="1" dirty="0">
              <a:solidFill>
                <a:schemeClr val="accent1"/>
              </a:solidFill>
            </a:endParaRPr>
          </a:p>
        </p:txBody>
      </p:sp>
      <p:sp>
        <p:nvSpPr>
          <p:cNvPr id="10" name="Content Placeholder 2">
            <a:extLst>
              <a:ext uri="{FF2B5EF4-FFF2-40B4-BE49-F238E27FC236}">
                <a16:creationId xmlns:a16="http://schemas.microsoft.com/office/drawing/2014/main" id="{9A5BBA7E-737B-4840-B141-1F0BCDC54EB3}"/>
              </a:ext>
            </a:extLst>
          </p:cNvPr>
          <p:cNvSpPr>
            <a:spLocks noGrp="1"/>
          </p:cNvSpPr>
          <p:nvPr>
            <p:ph idx="1"/>
          </p:nvPr>
        </p:nvSpPr>
        <p:spPr>
          <a:xfrm>
            <a:off x="440924" y="1514206"/>
            <a:ext cx="6010467" cy="4920580"/>
          </a:xfrm>
        </p:spPr>
        <p:txBody>
          <a:bodyPr>
            <a:normAutofit/>
          </a:bodyPr>
          <a:lstStyle/>
          <a:p>
            <a:pPr marL="0" indent="0">
              <a:buNone/>
            </a:pPr>
            <a:r>
              <a:rPr lang="en-US" sz="2400" dirty="0"/>
              <a:t>Is Based on Developmental and Ecological Approaches, Consequently, it Leads to Complex Results:</a:t>
            </a:r>
          </a:p>
          <a:p>
            <a:pPr marL="0" indent="0">
              <a:buNone/>
            </a:pPr>
            <a:endParaRPr lang="ka-GE" sz="2000" b="1" i="1" dirty="0">
              <a:solidFill>
                <a:srgbClr val="C00000"/>
              </a:solidFill>
            </a:endParaRPr>
          </a:p>
          <a:p>
            <a:r>
              <a:rPr lang="en-US" sz="2000" b="1" i="1" dirty="0">
                <a:solidFill>
                  <a:srgbClr val="C00000"/>
                </a:solidFill>
              </a:rPr>
              <a:t>Adaptation of Parents to Child’s Diagnoses </a:t>
            </a:r>
            <a:endParaRPr lang="ka-GE" sz="2000" b="1" i="1" dirty="0">
              <a:solidFill>
                <a:srgbClr val="C00000"/>
              </a:solidFill>
            </a:endParaRPr>
          </a:p>
          <a:p>
            <a:r>
              <a:rPr lang="en-US" sz="2000" b="1" i="1" dirty="0">
                <a:solidFill>
                  <a:srgbClr val="C00000"/>
                </a:solidFill>
              </a:rPr>
              <a:t>Parent-Child Secure Attachment</a:t>
            </a:r>
            <a:endParaRPr lang="ka-GE" sz="2000" b="1" i="1" dirty="0">
              <a:solidFill>
                <a:srgbClr val="C00000"/>
              </a:solidFill>
            </a:endParaRPr>
          </a:p>
          <a:p>
            <a:r>
              <a:rPr lang="en-US" sz="2000" b="1" i="1" dirty="0">
                <a:solidFill>
                  <a:srgbClr val="C00000"/>
                </a:solidFill>
              </a:rPr>
              <a:t>Development of Child’s Full Potential</a:t>
            </a:r>
            <a:endParaRPr lang="ka-GE" sz="2000" b="1" i="1" dirty="0">
              <a:solidFill>
                <a:srgbClr val="C00000"/>
              </a:solidFill>
            </a:endParaRPr>
          </a:p>
          <a:p>
            <a:r>
              <a:rPr lang="en-US" sz="2000" b="1" i="1" dirty="0">
                <a:solidFill>
                  <a:srgbClr val="C00000"/>
                </a:solidFill>
              </a:rPr>
              <a:t>Intellectual and Academic Achievements </a:t>
            </a:r>
            <a:endParaRPr lang="ka-GE" sz="2000" b="1" i="1" dirty="0">
              <a:solidFill>
                <a:srgbClr val="C00000"/>
              </a:solidFill>
            </a:endParaRPr>
          </a:p>
          <a:p>
            <a:r>
              <a:rPr lang="en-US" sz="2000" b="1" i="1" dirty="0">
                <a:solidFill>
                  <a:srgbClr val="C00000"/>
                </a:solidFill>
              </a:rPr>
              <a:t>Behavioral Adaptation</a:t>
            </a:r>
            <a:endParaRPr lang="ka-GE" sz="2000" b="1" i="1" dirty="0">
              <a:solidFill>
                <a:srgbClr val="C00000"/>
              </a:solidFill>
            </a:endParaRPr>
          </a:p>
          <a:p>
            <a:r>
              <a:rPr lang="en-GB" sz="2000" b="1" i="1" dirty="0">
                <a:solidFill>
                  <a:srgbClr val="C00000"/>
                </a:solidFill>
              </a:rPr>
              <a:t>Better Quality of Life of Entire Family</a:t>
            </a:r>
            <a:endParaRPr lang="ka-GE" sz="2000" b="1" i="1" dirty="0">
              <a:solidFill>
                <a:srgbClr val="C00000"/>
              </a:solidFill>
            </a:endParaRPr>
          </a:p>
          <a:p>
            <a:pPr marL="0" indent="0">
              <a:buNone/>
            </a:pPr>
            <a:endParaRPr lang="ka-GE" dirty="0"/>
          </a:p>
        </p:txBody>
      </p:sp>
      <p:sp>
        <p:nvSpPr>
          <p:cNvPr id="11" name="Content Placeholder 2">
            <a:extLst>
              <a:ext uri="{FF2B5EF4-FFF2-40B4-BE49-F238E27FC236}">
                <a16:creationId xmlns:a16="http://schemas.microsoft.com/office/drawing/2014/main" id="{BF837A98-D8BA-485E-B1AB-612868514AAE}"/>
              </a:ext>
            </a:extLst>
          </p:cNvPr>
          <p:cNvSpPr txBox="1">
            <a:spLocks/>
          </p:cNvSpPr>
          <p:nvPr/>
        </p:nvSpPr>
        <p:spPr>
          <a:xfrm>
            <a:off x="6357607" y="1619305"/>
            <a:ext cx="5565157" cy="4702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Early Intervention Prevents:</a:t>
            </a:r>
          </a:p>
          <a:p>
            <a:pPr marL="0" indent="0">
              <a:buFont typeface="Arial" panose="020B0604020202020204" pitchFamily="34" charset="0"/>
              <a:buNone/>
            </a:pPr>
            <a:endParaRPr lang="en-US" sz="2400" dirty="0"/>
          </a:p>
          <a:p>
            <a:r>
              <a:rPr lang="en-US" sz="2000" b="1" i="1" dirty="0">
                <a:solidFill>
                  <a:srgbClr val="C00000"/>
                </a:solidFill>
              </a:rPr>
              <a:t>Child’s Separation</a:t>
            </a:r>
          </a:p>
          <a:p>
            <a:r>
              <a:rPr lang="en-US" sz="2000" b="1" i="1" dirty="0">
                <a:solidFill>
                  <a:srgbClr val="C00000"/>
                </a:solidFill>
              </a:rPr>
              <a:t>Couple's Separation</a:t>
            </a:r>
          </a:p>
          <a:p>
            <a:r>
              <a:rPr lang="en-US" sz="2000" b="1" i="1" dirty="0">
                <a:solidFill>
                  <a:srgbClr val="C00000"/>
                </a:solidFill>
              </a:rPr>
              <a:t>Family Dysfunction</a:t>
            </a:r>
          </a:p>
          <a:p>
            <a:r>
              <a:rPr lang="en-US" sz="2000" b="1" i="1" dirty="0">
                <a:solidFill>
                  <a:srgbClr val="C00000"/>
                </a:solidFill>
              </a:rPr>
              <a:t>Disability Status</a:t>
            </a:r>
          </a:p>
          <a:p>
            <a:r>
              <a:rPr lang="en-US" sz="2000" b="1" i="1" dirty="0">
                <a:solidFill>
                  <a:srgbClr val="C00000"/>
                </a:solidFill>
              </a:rPr>
              <a:t>Health Problems </a:t>
            </a:r>
          </a:p>
          <a:p>
            <a:r>
              <a:rPr lang="en-US" sz="2000" b="1" i="1" dirty="0">
                <a:solidFill>
                  <a:srgbClr val="C00000"/>
                </a:solidFill>
              </a:rPr>
              <a:t>Social and Criminal Issues</a:t>
            </a:r>
          </a:p>
          <a:p>
            <a:r>
              <a:rPr lang="en-US" sz="2000" b="1" i="1" dirty="0">
                <a:solidFill>
                  <a:srgbClr val="C00000"/>
                </a:solidFill>
              </a:rPr>
              <a:t>Family Economical Issues</a:t>
            </a:r>
          </a:p>
          <a:p>
            <a:r>
              <a:rPr lang="en-US" sz="2000" b="1" i="1" dirty="0">
                <a:solidFill>
                  <a:srgbClr val="C00000"/>
                </a:solidFill>
              </a:rPr>
              <a:t>Parental Incompetence</a:t>
            </a: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en-US" sz="2000" b="1" i="1" dirty="0">
              <a:solidFill>
                <a:srgbClr val="C00000"/>
              </a:solidFill>
            </a:endParaRPr>
          </a:p>
          <a:p>
            <a:pPr marL="0" indent="0">
              <a:buNone/>
            </a:pPr>
            <a:endParaRPr lang="ka-GE" sz="2000" b="1" i="1" dirty="0">
              <a:solidFill>
                <a:srgbClr val="C00000"/>
              </a:solidFill>
            </a:endParaRPr>
          </a:p>
          <a:p>
            <a:pPr marL="0" indent="0">
              <a:buFont typeface="Arial" panose="020B0604020202020204" pitchFamily="34" charset="0"/>
              <a:buNone/>
            </a:pPr>
            <a:endParaRPr lang="ka-GE" sz="2400" dirty="0"/>
          </a:p>
        </p:txBody>
      </p:sp>
      <p:sp>
        <p:nvSpPr>
          <p:cNvPr id="2" name="Slide Number Placeholder 1">
            <a:extLst>
              <a:ext uri="{FF2B5EF4-FFF2-40B4-BE49-F238E27FC236}">
                <a16:creationId xmlns:a16="http://schemas.microsoft.com/office/drawing/2014/main" id="{47437E7D-3B7D-B641-807C-E1A3023282D0}"/>
              </a:ext>
            </a:extLst>
          </p:cNvPr>
          <p:cNvSpPr>
            <a:spLocks noGrp="1"/>
          </p:cNvSpPr>
          <p:nvPr>
            <p:ph type="sldNum" sz="quarter" idx="12"/>
          </p:nvPr>
        </p:nvSpPr>
        <p:spPr/>
        <p:txBody>
          <a:bodyPr/>
          <a:lstStyle/>
          <a:p>
            <a:fld id="{26A003D0-92C7-48A9-9E81-4C2AD6C12F89}" type="slidenum">
              <a:rPr lang="en-BE" smtClean="0"/>
              <a:t>29</a:t>
            </a:fld>
            <a:endParaRPr lang="en-BE"/>
          </a:p>
        </p:txBody>
      </p:sp>
    </p:spTree>
    <p:extLst>
      <p:ext uri="{BB962C8B-B14F-4D97-AF65-F5344CB8AC3E}">
        <p14:creationId xmlns:p14="http://schemas.microsoft.com/office/powerpoint/2010/main" val="287020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61318"/>
            <a:ext cx="2503993" cy="594698"/>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676" y="-219490"/>
            <a:ext cx="2103006" cy="148787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5"/>
          <a:stretch>
            <a:fillRect/>
          </a:stretch>
        </p:blipFill>
        <p:spPr>
          <a:xfrm>
            <a:off x="4037834" y="-1"/>
            <a:ext cx="2503993" cy="441351"/>
          </a:xfrm>
          <a:prstGeom prst="rect">
            <a:avLst/>
          </a:prstGeom>
        </p:spPr>
      </p:pic>
      <p:sp>
        <p:nvSpPr>
          <p:cNvPr id="13" name="Τίτλος 2">
            <a:extLst>
              <a:ext uri="{FF2B5EF4-FFF2-40B4-BE49-F238E27FC236}">
                <a16:creationId xmlns:a16="http://schemas.microsoft.com/office/drawing/2014/main" id="{7488065F-B24A-4959-974E-BFEBB3648ED0}"/>
              </a:ext>
            </a:extLst>
          </p:cNvPr>
          <p:cNvSpPr>
            <a:spLocks noGrp="1"/>
          </p:cNvSpPr>
          <p:nvPr>
            <p:ph type="title"/>
          </p:nvPr>
        </p:nvSpPr>
        <p:spPr>
          <a:xfrm>
            <a:off x="4160118" y="2320413"/>
            <a:ext cx="7746747" cy="1985035"/>
          </a:xfrm>
        </p:spPr>
        <p:txBody>
          <a:bodyPr>
            <a:normAutofit fontScale="90000"/>
          </a:bodyPr>
          <a:lstStyle/>
          <a:p>
            <a:r>
              <a:rPr lang="en-US" sz="5300" b="1" dirty="0">
                <a:solidFill>
                  <a:schemeClr val="accent1"/>
                </a:solidFill>
              </a:rPr>
              <a:t>Chapter 1</a:t>
            </a:r>
            <a:br>
              <a:rPr lang="en-US" sz="5300" b="1" dirty="0">
                <a:solidFill>
                  <a:schemeClr val="accent1"/>
                </a:solidFill>
              </a:rPr>
            </a:br>
            <a:r>
              <a:rPr lang="en-US" sz="5300" b="1" dirty="0">
                <a:solidFill>
                  <a:schemeClr val="accent1"/>
                </a:solidFill>
              </a:rPr>
              <a:t>Early Childhood Intervention Country models </a:t>
            </a:r>
            <a:br>
              <a:rPr lang="en-US" dirty="0">
                <a:solidFill>
                  <a:srgbClr val="002060"/>
                </a:solidFill>
              </a:rPr>
            </a:br>
            <a:endParaRPr lang="en-US" dirty="0">
              <a:solidFill>
                <a:schemeClr val="accent1"/>
              </a:solidFill>
            </a:endParaRPr>
          </a:p>
        </p:txBody>
      </p:sp>
      <p:sp>
        <p:nvSpPr>
          <p:cNvPr id="2" name="Slide Number Placeholder 1">
            <a:extLst>
              <a:ext uri="{FF2B5EF4-FFF2-40B4-BE49-F238E27FC236}">
                <a16:creationId xmlns:a16="http://schemas.microsoft.com/office/drawing/2014/main" id="{81A312E9-6DBE-1A4B-A574-C5FEB93C6D8E}"/>
              </a:ext>
            </a:extLst>
          </p:cNvPr>
          <p:cNvSpPr>
            <a:spLocks noGrp="1"/>
          </p:cNvSpPr>
          <p:nvPr>
            <p:ph type="sldNum" sz="quarter" idx="12"/>
          </p:nvPr>
        </p:nvSpPr>
        <p:spPr/>
        <p:txBody>
          <a:bodyPr/>
          <a:lstStyle/>
          <a:p>
            <a:fld id="{26A003D0-92C7-48A9-9E81-4C2AD6C12F89}" type="slidenum">
              <a:rPr lang="en-BE" smtClean="0"/>
              <a:t>3</a:t>
            </a:fld>
            <a:endParaRPr lang="en-BE"/>
          </a:p>
        </p:txBody>
      </p:sp>
    </p:spTree>
    <p:extLst>
      <p:ext uri="{BB962C8B-B14F-4D97-AF65-F5344CB8AC3E}">
        <p14:creationId xmlns:p14="http://schemas.microsoft.com/office/powerpoint/2010/main" val="5956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0676" y="5525215"/>
            <a:ext cx="2071407" cy="1464557"/>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174215"/>
            <a:ext cx="10515600" cy="1325563"/>
          </a:xfrm>
        </p:spPr>
        <p:txBody>
          <a:bodyPr>
            <a:normAutofit/>
          </a:bodyPr>
          <a:lstStyle/>
          <a:p>
            <a:r>
              <a:rPr lang="en-US" sz="4000" b="1" dirty="0">
                <a:solidFill>
                  <a:schemeClr val="accent1"/>
                </a:solidFill>
              </a:rPr>
              <a:t>Results of Advocacy and awareness building</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369869"/>
            <a:ext cx="10664449" cy="4118261"/>
          </a:xfrm>
        </p:spPr>
        <p:txBody>
          <a:bodyPr>
            <a:normAutofit/>
          </a:bodyPr>
          <a:lstStyle/>
          <a:p>
            <a:pPr marL="0" indent="0">
              <a:buNone/>
            </a:pPr>
            <a:r>
              <a:rPr lang="en-US" sz="2600" b="1" dirty="0">
                <a:solidFill>
                  <a:schemeClr val="accent1"/>
                </a:solidFill>
              </a:rPr>
              <a:t>Enrollment of Children with Special Needs in Preschool Education System</a:t>
            </a:r>
          </a:p>
          <a:p>
            <a:pPr marL="0" indent="0">
              <a:buNone/>
            </a:pPr>
            <a:r>
              <a:rPr lang="en-US" sz="2400" dirty="0"/>
              <a:t>One of the aims of ECI organizations in Georgia</a:t>
            </a:r>
            <a:r>
              <a:rPr lang="ka-GE" sz="2400" dirty="0"/>
              <a:t> </a:t>
            </a:r>
            <a:r>
              <a:rPr lang="en-US" sz="2400" dirty="0"/>
              <a:t>is strengthening the capacity of preschool teachers in supporting children with special needs:</a:t>
            </a:r>
          </a:p>
          <a:p>
            <a:pPr marL="0" indent="0">
              <a:buNone/>
            </a:pPr>
            <a:r>
              <a:rPr lang="en-US" sz="2400" dirty="0"/>
              <a:t>Training and Individual Counseling of Teachers</a:t>
            </a:r>
          </a:p>
          <a:p>
            <a:pPr marL="0" indent="0">
              <a:buNone/>
            </a:pPr>
            <a:r>
              <a:rPr lang="en-US" sz="2400" dirty="0"/>
              <a:t>Working with children together with the teachers to assess the needs of children and set Individual Goals.</a:t>
            </a:r>
          </a:p>
          <a:p>
            <a:pPr marL="0" indent="0">
              <a:buNone/>
            </a:pPr>
            <a:r>
              <a:rPr lang="en-US" sz="2400" dirty="0"/>
              <a:t>Teachers underlined that ECI specialists equipped them with practical knowledge, decreased their concerns about how to address the needs of children with disabilities and behavioral problems</a:t>
            </a:r>
          </a:p>
          <a:p>
            <a:pPr marL="0" indent="0">
              <a:buNone/>
            </a:pPr>
            <a:r>
              <a:rPr lang="en-GB" sz="2400" i="1" dirty="0">
                <a:solidFill>
                  <a:srgbClr val="C00000"/>
                </a:solidFill>
              </a:rPr>
              <a:t>ECI plays a unique role in the transition of children into mainstream education. </a:t>
            </a:r>
            <a:endParaRPr lang="en-US" sz="2400" dirty="0"/>
          </a:p>
          <a:p>
            <a:pPr marL="0" indent="0">
              <a:buNone/>
            </a:pPr>
            <a:endParaRPr lang="en-US" sz="24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1159C818-0B3F-1540-8305-B911640207C7}"/>
              </a:ext>
            </a:extLst>
          </p:cNvPr>
          <p:cNvSpPr>
            <a:spLocks noGrp="1"/>
          </p:cNvSpPr>
          <p:nvPr>
            <p:ph type="sldNum" sz="quarter" idx="12"/>
          </p:nvPr>
        </p:nvSpPr>
        <p:spPr/>
        <p:txBody>
          <a:bodyPr/>
          <a:lstStyle/>
          <a:p>
            <a:fld id="{26A003D0-92C7-48A9-9E81-4C2AD6C12F89}" type="slidenum">
              <a:rPr lang="en-BE" smtClean="0"/>
              <a:t>30</a:t>
            </a:fld>
            <a:endParaRPr lang="en-BE"/>
          </a:p>
        </p:txBody>
      </p:sp>
    </p:spTree>
    <p:extLst>
      <p:ext uri="{BB962C8B-B14F-4D97-AF65-F5344CB8AC3E}">
        <p14:creationId xmlns:p14="http://schemas.microsoft.com/office/powerpoint/2010/main" val="3139522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688" y="278829"/>
            <a:ext cx="11388771" cy="1200926"/>
          </a:xfrm>
        </p:spPr>
        <p:txBody>
          <a:bodyPr>
            <a:noAutofit/>
          </a:bodyPr>
          <a:lstStyle/>
          <a:p>
            <a:r>
              <a:rPr lang="en-US" sz="2800" b="1" dirty="0">
                <a:solidFill>
                  <a:schemeClr val="accent1"/>
                </a:solidFill>
              </a:rPr>
              <a:t>Preschool Teachers opinion regarding children with special needs and their parents who have been involved in ECI services</a:t>
            </a:r>
            <a:endParaRPr lang="ka-GE" sz="2800" b="1" dirty="0">
              <a:solidFill>
                <a:schemeClr val="accent1"/>
              </a:solidFill>
            </a:endParaRPr>
          </a:p>
        </p:txBody>
      </p:sp>
      <p:sp>
        <p:nvSpPr>
          <p:cNvPr id="4" name="Вертикальный свиток 3"/>
          <p:cNvSpPr/>
          <p:nvPr/>
        </p:nvSpPr>
        <p:spPr>
          <a:xfrm>
            <a:off x="243487" y="2064193"/>
            <a:ext cx="5844440" cy="380217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Children are more independent, are functionally and socially in a higher level. Their academic skills are more developed</a:t>
            </a:r>
            <a:endParaRPr lang="ka-GE" sz="2800" b="1" dirty="0"/>
          </a:p>
        </p:txBody>
      </p:sp>
      <p:sp>
        <p:nvSpPr>
          <p:cNvPr id="5" name="Вертикальный свиток 4"/>
          <p:cNvSpPr/>
          <p:nvPr/>
        </p:nvSpPr>
        <p:spPr>
          <a:xfrm>
            <a:off x="6104074" y="1780355"/>
            <a:ext cx="5995072" cy="436984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Parents are familiar with their children’s abilities: strengths and difficulties </a:t>
            </a:r>
            <a:endParaRPr lang="ka-GE" sz="2200" b="1" dirty="0"/>
          </a:p>
          <a:p>
            <a:pPr algn="ctr"/>
            <a:endParaRPr lang="ka-GE" sz="2200" b="1" dirty="0"/>
          </a:p>
          <a:p>
            <a:pPr algn="ctr"/>
            <a:r>
              <a:rPr lang="en-US" sz="2200" b="1" dirty="0"/>
              <a:t>Parents are informed about their children’s rights, inclusive education and individual approaches</a:t>
            </a:r>
          </a:p>
          <a:p>
            <a:pPr algn="ctr"/>
            <a:endParaRPr lang="ka-GE" sz="2200" b="1" dirty="0"/>
          </a:p>
          <a:p>
            <a:pPr algn="ctr"/>
            <a:r>
              <a:rPr lang="en-US" sz="2200" b="1" dirty="0"/>
              <a:t>They have appropriate expectations</a:t>
            </a:r>
            <a:r>
              <a:rPr lang="ka-GE" sz="2200" b="1" dirty="0"/>
              <a:t>...</a:t>
            </a:r>
          </a:p>
        </p:txBody>
      </p:sp>
      <p:sp>
        <p:nvSpPr>
          <p:cNvPr id="3" name="Slide Number Placeholder 2">
            <a:extLst>
              <a:ext uri="{FF2B5EF4-FFF2-40B4-BE49-F238E27FC236}">
                <a16:creationId xmlns:a16="http://schemas.microsoft.com/office/drawing/2014/main" id="{846150BD-C2ED-0848-A02D-66F43B182FA2}"/>
              </a:ext>
            </a:extLst>
          </p:cNvPr>
          <p:cNvSpPr>
            <a:spLocks noGrp="1"/>
          </p:cNvSpPr>
          <p:nvPr>
            <p:ph type="sldNum" sz="quarter" idx="12"/>
          </p:nvPr>
        </p:nvSpPr>
        <p:spPr/>
        <p:txBody>
          <a:bodyPr/>
          <a:lstStyle/>
          <a:p>
            <a:fld id="{26A003D0-92C7-48A9-9E81-4C2AD6C12F89}" type="slidenum">
              <a:rPr lang="en-BE" smtClean="0"/>
              <a:t>31</a:t>
            </a:fld>
            <a:endParaRPr lang="en-BE"/>
          </a:p>
        </p:txBody>
      </p:sp>
    </p:spTree>
    <p:extLst>
      <p:ext uri="{BB962C8B-B14F-4D97-AF65-F5344CB8AC3E}">
        <p14:creationId xmlns:p14="http://schemas.microsoft.com/office/powerpoint/2010/main" val="19585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7402" y="5370143"/>
            <a:ext cx="2192216" cy="154997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03001" y="301022"/>
            <a:ext cx="10515600" cy="1325563"/>
          </a:xfrm>
        </p:spPr>
        <p:txBody>
          <a:bodyPr>
            <a:normAutofit/>
          </a:bodyPr>
          <a:lstStyle/>
          <a:p>
            <a:r>
              <a:rPr lang="en-US" sz="4000" b="1" dirty="0">
                <a:solidFill>
                  <a:schemeClr val="accent1"/>
                </a:solidFill>
              </a:rPr>
              <a:t>Empowering of Parents</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426376"/>
            <a:ext cx="10664449" cy="4118261"/>
          </a:xfrm>
        </p:spPr>
        <p:txBody>
          <a:bodyPr>
            <a:normAutofit fontScale="92500" lnSpcReduction="10000"/>
          </a:bodyPr>
          <a:lstStyle/>
          <a:p>
            <a:pPr marL="0" indent="0" algn="just">
              <a:buNone/>
            </a:pPr>
            <a:r>
              <a:rPr lang="en-US" sz="2600" dirty="0">
                <a:latin typeface="Calibri" panose="020F0502020204030204" pitchFamily="34" charset="0"/>
                <a:cs typeface="Calibri" panose="020F0502020204030204" pitchFamily="34" charset="0"/>
              </a:rPr>
              <a:t>Families having children with disabilities face higher risks for divorce, unemployment, and poverty. In many cases</a:t>
            </a:r>
            <a:r>
              <a:rPr lang="ka-GE" sz="2600" dirty="0">
                <a:latin typeface="Times New Roman" pitchFamily="18" charset="0"/>
                <a:cs typeface="Calibri" panose="020F0502020204030204" pitchFamily="34" charset="0"/>
              </a:rPr>
              <a:t>,</a:t>
            </a:r>
            <a:r>
              <a:rPr lang="en-US" sz="2600" dirty="0">
                <a:latin typeface="Calibri" panose="020F0502020204030204" pitchFamily="34" charset="0"/>
                <a:cs typeface="Calibri" panose="020F0502020204030204" pitchFamily="34" charset="0"/>
              </a:rPr>
              <a:t> parents avoid </a:t>
            </a:r>
            <a:r>
              <a:rPr lang="ka-GE" sz="2600" dirty="0">
                <a:latin typeface="Times New Roman" pitchFamily="18" charset="0"/>
                <a:cs typeface="Calibri" panose="020F0502020204030204" pitchFamily="34" charset="0"/>
              </a:rPr>
              <a:t>h</a:t>
            </a:r>
            <a:r>
              <a:rPr lang="en-US" sz="2600" dirty="0">
                <a:latin typeface="Calibri" panose="020F0502020204030204" pitchFamily="34" charset="0"/>
                <a:cs typeface="Calibri" panose="020F0502020204030204" pitchFamily="34" charset="0"/>
              </a:rPr>
              <a:t>a</a:t>
            </a:r>
            <a:r>
              <a:rPr lang="ka-GE" sz="2600" dirty="0">
                <a:latin typeface="Times New Roman" pitchFamily="18" charset="0"/>
                <a:cs typeface="Calibri" panose="020F0502020204030204" pitchFamily="34" charset="0"/>
              </a:rPr>
              <a:t>v</a:t>
            </a:r>
            <a:r>
              <a:rPr lang="en-US" sz="2600" dirty="0" err="1">
                <a:latin typeface="Calibri" panose="020F0502020204030204" pitchFamily="34" charset="0"/>
                <a:cs typeface="Calibri" panose="020F0502020204030204" pitchFamily="34" charset="0"/>
              </a:rPr>
              <a:t>i</a:t>
            </a:r>
            <a:r>
              <a:rPr lang="ka-GE" sz="2600" dirty="0">
                <a:latin typeface="Times New Roman" pitchFamily="18" charset="0"/>
                <a:cs typeface="Calibri" panose="020F0502020204030204" pitchFamily="34" charset="0"/>
              </a:rPr>
              <a:t>n</a:t>
            </a:r>
            <a:r>
              <a:rPr lang="en-US" sz="2600" dirty="0">
                <a:latin typeface="Calibri" panose="020F0502020204030204" pitchFamily="34" charset="0"/>
                <a:cs typeface="Calibri" panose="020F0502020204030204" pitchFamily="34" charset="0"/>
              </a:rPr>
              <a:t>g a second child.</a:t>
            </a:r>
          </a:p>
          <a:p>
            <a:pPr marL="0" indent="0">
              <a:buNone/>
            </a:pPr>
            <a:endParaRPr lang="en-US" sz="2600" b="1" u="sng" dirty="0">
              <a:latin typeface="Calibri" panose="020F0502020204030204" pitchFamily="34" charset="0"/>
              <a:cs typeface="Calibri" panose="020F0502020204030204" pitchFamily="34" charset="0"/>
            </a:endParaRPr>
          </a:p>
          <a:p>
            <a:pPr marL="0" indent="0">
              <a:buNone/>
            </a:pPr>
            <a:r>
              <a:rPr lang="en-US" sz="2600" b="1" u="sng" dirty="0">
                <a:latin typeface="Calibri" panose="020F0502020204030204" pitchFamily="34" charset="0"/>
                <a:cs typeface="Calibri" panose="020F0502020204030204" pitchFamily="34" charset="0"/>
              </a:rPr>
              <a:t>Early Childhood Intervention helps families to: </a:t>
            </a:r>
          </a:p>
          <a:p>
            <a:r>
              <a:rPr lang="en-US" sz="2600" dirty="0">
                <a:latin typeface="Calibri" panose="020F0502020204030204" pitchFamily="34" charset="0"/>
                <a:cs typeface="Calibri" panose="020F0502020204030204" pitchFamily="34" charset="0"/>
              </a:rPr>
              <a:t>See strengths and a future for their children </a:t>
            </a:r>
          </a:p>
          <a:p>
            <a:r>
              <a:rPr lang="en-US" sz="2600" dirty="0">
                <a:latin typeface="Calibri" panose="020F0502020204030204" pitchFamily="34" charset="0"/>
                <a:cs typeface="Calibri" panose="020F0502020204030204" pitchFamily="34" charset="0"/>
              </a:rPr>
              <a:t>Deal with obstacles and concerns together</a:t>
            </a:r>
          </a:p>
          <a:p>
            <a:r>
              <a:rPr lang="en-US" sz="2600" dirty="0">
                <a:latin typeface="Calibri" panose="020F0502020204030204" pitchFamily="34" charset="0"/>
                <a:cs typeface="Calibri" panose="020F0502020204030204" pitchFamily="34" charset="0"/>
              </a:rPr>
              <a:t>Remain or Become employed</a:t>
            </a:r>
            <a:endParaRPr lang="ka-GE" sz="2600" dirty="0">
              <a:latin typeface="Times New Roman" pitchFamily="18" charset="0"/>
              <a:cs typeface="Calibri" panose="020F0502020204030204" pitchFamily="34" charset="0"/>
            </a:endParaRPr>
          </a:p>
          <a:p>
            <a:r>
              <a:rPr lang="en-US" sz="2600" dirty="0">
                <a:latin typeface="Calibri" panose="020F0502020204030204" pitchFamily="34" charset="0"/>
                <a:cs typeface="Calibri" panose="020F0502020204030204" pitchFamily="34" charset="0"/>
              </a:rPr>
              <a:t>Keep their social lives</a:t>
            </a:r>
          </a:p>
          <a:p>
            <a:r>
              <a:rPr lang="en-US" sz="2600" dirty="0">
                <a:latin typeface="Calibri" panose="020F0502020204030204" pitchFamily="34" charset="0"/>
                <a:cs typeface="Calibri" panose="020F0502020204030204" pitchFamily="34" charset="0"/>
              </a:rPr>
              <a:t>Have more children</a:t>
            </a:r>
          </a:p>
          <a:p>
            <a:r>
              <a:rPr lang="en-US" sz="2600" dirty="0">
                <a:latin typeface="Calibri" panose="020F0502020204030204" pitchFamily="34" charset="0"/>
                <a:cs typeface="Calibri" panose="020F0502020204030204" pitchFamily="34" charset="0"/>
              </a:rPr>
              <a:t>Empower other parents</a:t>
            </a:r>
            <a:endParaRPr lang="en-US" sz="24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39344EF-DB6C-D047-A48E-96EC74CA960D}"/>
              </a:ext>
            </a:extLst>
          </p:cNvPr>
          <p:cNvSpPr>
            <a:spLocks noGrp="1"/>
          </p:cNvSpPr>
          <p:nvPr>
            <p:ph type="sldNum" sz="quarter" idx="12"/>
          </p:nvPr>
        </p:nvSpPr>
        <p:spPr/>
        <p:txBody>
          <a:bodyPr/>
          <a:lstStyle/>
          <a:p>
            <a:fld id="{26A003D0-92C7-48A9-9E81-4C2AD6C12F89}" type="slidenum">
              <a:rPr lang="en-BE" smtClean="0"/>
              <a:t>32</a:t>
            </a:fld>
            <a:endParaRPr lang="en-BE"/>
          </a:p>
        </p:txBody>
      </p:sp>
    </p:spTree>
    <p:extLst>
      <p:ext uri="{BB962C8B-B14F-4D97-AF65-F5344CB8AC3E}">
        <p14:creationId xmlns:p14="http://schemas.microsoft.com/office/powerpoint/2010/main" val="2140848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115" y="5234605"/>
            <a:ext cx="2283866" cy="161477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44306"/>
            <a:ext cx="10515600" cy="1325563"/>
          </a:xfrm>
        </p:spPr>
        <p:txBody>
          <a:bodyPr>
            <a:normAutofit/>
          </a:bodyPr>
          <a:lstStyle/>
          <a:p>
            <a:pPr algn="ctr"/>
            <a:r>
              <a:rPr lang="en-US" sz="4000" b="1" dirty="0">
                <a:solidFill>
                  <a:schemeClr val="accent1"/>
                </a:solidFill>
              </a:rPr>
              <a:t>Awareness raising and Outreach Activities </a:t>
            </a:r>
          </a:p>
        </p:txBody>
      </p:sp>
      <p:sp>
        <p:nvSpPr>
          <p:cNvPr id="9" name="Content Placeholder 2">
            <a:extLst>
              <a:ext uri="{FF2B5EF4-FFF2-40B4-BE49-F238E27FC236}">
                <a16:creationId xmlns:a16="http://schemas.microsoft.com/office/drawing/2014/main" id="{DB6130FB-D9CE-4974-B5C4-D33736EA30F4}"/>
              </a:ext>
            </a:extLst>
          </p:cNvPr>
          <p:cNvSpPr txBox="1">
            <a:spLocks/>
          </p:cNvSpPr>
          <p:nvPr/>
        </p:nvSpPr>
        <p:spPr>
          <a:xfrm>
            <a:off x="3024991" y="4637921"/>
            <a:ext cx="4040914" cy="17559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ka-GE" b="1" dirty="0">
              <a:solidFill>
                <a:srgbClr val="C00000"/>
              </a:solidFill>
            </a:endParaRPr>
          </a:p>
          <a:p>
            <a:pPr marL="0" indent="0">
              <a:buFont typeface="Arial" panose="020B0604020202020204" pitchFamily="34" charset="0"/>
              <a:buNone/>
            </a:pPr>
            <a:r>
              <a:rPr lang="en-US" b="1" dirty="0">
                <a:solidFill>
                  <a:srgbClr val="C00000"/>
                </a:solidFill>
              </a:rPr>
              <a:t>Parents’ Box</a:t>
            </a:r>
            <a:r>
              <a:rPr lang="ka-GE" b="1" dirty="0">
                <a:solidFill>
                  <a:srgbClr val="C00000"/>
                </a:solidFill>
              </a:rPr>
              <a:t> </a:t>
            </a:r>
            <a:endParaRPr lang="ka-GE" dirty="0"/>
          </a:p>
          <a:p>
            <a:pPr marL="0" indent="0">
              <a:buFont typeface="Arial" panose="020B0604020202020204" pitchFamily="34" charset="0"/>
              <a:buNone/>
            </a:pPr>
            <a:r>
              <a:rPr lang="en-US" sz="3200" b="1" dirty="0">
                <a:solidFill>
                  <a:schemeClr val="accent6">
                    <a:lumMod val="75000"/>
                  </a:schemeClr>
                </a:solidFill>
              </a:rPr>
              <a:t>www.adreuli.ge</a:t>
            </a:r>
            <a:endParaRPr lang="ka-GE" sz="3200" b="1" dirty="0">
              <a:solidFill>
                <a:schemeClr val="accent6">
                  <a:lumMod val="75000"/>
                </a:schemeClr>
              </a:solidFill>
            </a:endParaRPr>
          </a:p>
          <a:p>
            <a:pPr marL="0" indent="0">
              <a:buFont typeface="Arial" panose="020B0604020202020204" pitchFamily="34" charset="0"/>
              <a:buNone/>
            </a:pPr>
            <a:r>
              <a:rPr lang="en-US" b="1" dirty="0">
                <a:solidFill>
                  <a:srgbClr val="7030A0"/>
                </a:solidFill>
              </a:rPr>
              <a:t>Georgian application for child development screening</a:t>
            </a:r>
            <a:br>
              <a:rPr lang="en-US" dirty="0"/>
            </a:br>
            <a:endParaRPr lang="en-US" sz="1900" dirty="0"/>
          </a:p>
        </p:txBody>
      </p:sp>
      <p:sp>
        <p:nvSpPr>
          <p:cNvPr id="10" name="Content Placeholder 2">
            <a:extLst>
              <a:ext uri="{FF2B5EF4-FFF2-40B4-BE49-F238E27FC236}">
                <a16:creationId xmlns:a16="http://schemas.microsoft.com/office/drawing/2014/main" id="{7C4CDE5F-DCA1-42BC-B17F-F85BA88A2BDF}"/>
              </a:ext>
            </a:extLst>
          </p:cNvPr>
          <p:cNvSpPr txBox="1">
            <a:spLocks/>
          </p:cNvSpPr>
          <p:nvPr/>
        </p:nvSpPr>
        <p:spPr>
          <a:xfrm>
            <a:off x="327887" y="1623395"/>
            <a:ext cx="5722764" cy="2662988"/>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defTabSz="914400">
              <a:buNone/>
            </a:pPr>
            <a:r>
              <a:rPr lang="en-US" sz="2200" b="1" dirty="0"/>
              <a:t>Community Mobilization Activities:</a:t>
            </a:r>
          </a:p>
          <a:p>
            <a:pPr defTabSz="914400">
              <a:buFont typeface="Arial" panose="020B0604020202020204" pitchFamily="34" charset="0"/>
              <a:buChar char="•"/>
            </a:pPr>
            <a:r>
              <a:rPr lang="en-US" sz="2200" dirty="0"/>
              <a:t>Free developmental screening in regions</a:t>
            </a:r>
          </a:p>
          <a:p>
            <a:pPr defTabSz="914400">
              <a:buFont typeface="Arial" panose="020B0604020202020204" pitchFamily="34" charset="0"/>
              <a:buChar char="•"/>
            </a:pPr>
            <a:r>
              <a:rPr lang="en-US" sz="2200" dirty="0"/>
              <a:t>Workshops with parents, state social workers, medical and kindergarten personal</a:t>
            </a:r>
          </a:p>
          <a:p>
            <a:pPr defTabSz="914400">
              <a:buFont typeface="Arial" panose="020B0604020202020204" pitchFamily="34" charset="0"/>
              <a:buChar char="•"/>
            </a:pPr>
            <a:r>
              <a:rPr lang="en-US" sz="2200" dirty="0"/>
              <a:t>Media programs/videos/clips </a:t>
            </a:r>
          </a:p>
        </p:txBody>
      </p:sp>
      <p:pic>
        <p:nvPicPr>
          <p:cNvPr id="14" name="Picture 13">
            <a:extLst>
              <a:ext uri="{FF2B5EF4-FFF2-40B4-BE49-F238E27FC236}">
                <a16:creationId xmlns:a16="http://schemas.microsoft.com/office/drawing/2014/main" id="{916C4AA4-974A-4B75-8DD1-45A820FE83BA}"/>
              </a:ext>
            </a:extLst>
          </p:cNvPr>
          <p:cNvPicPr>
            <a:picLocks noChangeAspect="1"/>
          </p:cNvPicPr>
          <p:nvPr/>
        </p:nvPicPr>
        <p:blipFill>
          <a:blip r:embed="rId6"/>
          <a:stretch>
            <a:fillRect/>
          </a:stretch>
        </p:blipFill>
        <p:spPr>
          <a:xfrm>
            <a:off x="9198543" y="1362512"/>
            <a:ext cx="2620221" cy="3006998"/>
          </a:xfrm>
          <a:prstGeom prst="rect">
            <a:avLst/>
          </a:prstGeom>
        </p:spPr>
      </p:pic>
      <p:pic>
        <p:nvPicPr>
          <p:cNvPr id="15" name="Picture 14">
            <a:extLst>
              <a:ext uri="{FF2B5EF4-FFF2-40B4-BE49-F238E27FC236}">
                <a16:creationId xmlns:a16="http://schemas.microsoft.com/office/drawing/2014/main" id="{75B1BC12-3897-4257-81CD-BD7FE5867EF6}"/>
              </a:ext>
            </a:extLst>
          </p:cNvPr>
          <p:cNvPicPr>
            <a:picLocks noChangeAspect="1"/>
          </p:cNvPicPr>
          <p:nvPr/>
        </p:nvPicPr>
        <p:blipFill>
          <a:blip r:embed="rId7"/>
          <a:stretch>
            <a:fillRect/>
          </a:stretch>
        </p:blipFill>
        <p:spPr>
          <a:xfrm>
            <a:off x="7827145" y="1403059"/>
            <a:ext cx="2620221" cy="5108330"/>
          </a:xfrm>
          <a:prstGeom prst="rect">
            <a:avLst/>
          </a:prstGeom>
        </p:spPr>
      </p:pic>
      <p:pic>
        <p:nvPicPr>
          <p:cNvPr id="16" name="Picture 15">
            <a:extLst>
              <a:ext uri="{FF2B5EF4-FFF2-40B4-BE49-F238E27FC236}">
                <a16:creationId xmlns:a16="http://schemas.microsoft.com/office/drawing/2014/main" id="{3A0F2F49-F06D-4C33-BFB2-AEF351174489}"/>
              </a:ext>
            </a:extLst>
          </p:cNvPr>
          <p:cNvPicPr>
            <a:picLocks noChangeAspect="1"/>
          </p:cNvPicPr>
          <p:nvPr/>
        </p:nvPicPr>
        <p:blipFill>
          <a:blip r:embed="rId8"/>
          <a:stretch>
            <a:fillRect/>
          </a:stretch>
        </p:blipFill>
        <p:spPr>
          <a:xfrm>
            <a:off x="6716549" y="1721407"/>
            <a:ext cx="2302470" cy="4856867"/>
          </a:xfrm>
          <a:prstGeom prst="rect">
            <a:avLst/>
          </a:prstGeom>
        </p:spPr>
      </p:pic>
      <p:sp>
        <p:nvSpPr>
          <p:cNvPr id="2" name="Slide Number Placeholder 1">
            <a:extLst>
              <a:ext uri="{FF2B5EF4-FFF2-40B4-BE49-F238E27FC236}">
                <a16:creationId xmlns:a16="http://schemas.microsoft.com/office/drawing/2014/main" id="{C2FAE95D-CDF5-304E-AA87-D697C856A636}"/>
              </a:ext>
            </a:extLst>
          </p:cNvPr>
          <p:cNvSpPr>
            <a:spLocks noGrp="1"/>
          </p:cNvSpPr>
          <p:nvPr>
            <p:ph type="sldNum" sz="quarter" idx="12"/>
          </p:nvPr>
        </p:nvSpPr>
        <p:spPr/>
        <p:txBody>
          <a:bodyPr/>
          <a:lstStyle/>
          <a:p>
            <a:fld id="{26A003D0-92C7-48A9-9E81-4C2AD6C12F89}" type="slidenum">
              <a:rPr lang="en-BE" smtClean="0"/>
              <a:t>33</a:t>
            </a:fld>
            <a:endParaRPr lang="en-BE"/>
          </a:p>
        </p:txBody>
      </p:sp>
    </p:spTree>
    <p:extLst>
      <p:ext uri="{BB962C8B-B14F-4D97-AF65-F5344CB8AC3E}">
        <p14:creationId xmlns:p14="http://schemas.microsoft.com/office/powerpoint/2010/main" val="510299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4123" y="5431477"/>
            <a:ext cx="2253794" cy="1593511"/>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380895"/>
            <a:ext cx="9399071" cy="1325563"/>
          </a:xfrm>
        </p:spPr>
        <p:txBody>
          <a:bodyPr>
            <a:normAutofit/>
          </a:bodyPr>
          <a:lstStyle/>
          <a:p>
            <a:r>
              <a:rPr lang="en-US" sz="4000" b="1" dirty="0">
                <a:solidFill>
                  <a:schemeClr val="accent1"/>
                </a:solidFill>
              </a:rPr>
              <a:t>Factors that influenced ECI system development in Georgia</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671052" y="1836734"/>
            <a:ext cx="10664449" cy="4118261"/>
          </a:xfrm>
        </p:spPr>
        <p:txBody>
          <a:bodyPr>
            <a:normAutofit/>
          </a:bodyPr>
          <a:lstStyle/>
          <a:p>
            <a:r>
              <a:rPr lang="en-US" sz="2400" b="1" dirty="0"/>
              <a:t>The National Child Care Reform (2006 – 2014):</a:t>
            </a:r>
          </a:p>
          <a:p>
            <a:pPr marL="0" indent="0">
              <a:buNone/>
            </a:pPr>
            <a:r>
              <a:rPr lang="en-US" sz="2000" dirty="0"/>
              <a:t>     - </a:t>
            </a:r>
            <a:r>
              <a:rPr lang="en-US" sz="2400" dirty="0"/>
              <a:t>From Medical to Social Model </a:t>
            </a:r>
            <a:endParaRPr lang="en-GB" sz="2400" dirty="0"/>
          </a:p>
          <a:p>
            <a:pPr marL="0" indent="0">
              <a:buNone/>
            </a:pPr>
            <a:r>
              <a:rPr lang="en-US" sz="2400" dirty="0"/>
              <a:t>      - From Institutional Care to Family Type Care and Parent’s Strengthening </a:t>
            </a:r>
          </a:p>
          <a:p>
            <a:r>
              <a:rPr lang="en-US" sz="2400" b="1" dirty="0"/>
              <a:t>Low Budget Early Intervention Service Model has been proposed to the government (2012)</a:t>
            </a:r>
            <a:endParaRPr lang="ka-GE" sz="2400" b="1" dirty="0"/>
          </a:p>
          <a:p>
            <a:r>
              <a:rPr lang="en-GB" sz="2400" b="1" dirty="0"/>
              <a:t>ECI State Concept Approved by Parliament with Obligation of Strategic Planning:</a:t>
            </a:r>
          </a:p>
          <a:p>
            <a:pPr marL="0" indent="0">
              <a:buNone/>
            </a:pPr>
            <a:r>
              <a:rPr lang="en-US" sz="2000" dirty="0"/>
              <a:t> - </a:t>
            </a:r>
            <a:r>
              <a:rPr lang="en-US" sz="2400" dirty="0"/>
              <a:t>Three Years National Action Plan (2018 – 2021) of ECI System Development has been developed and started implementation</a:t>
            </a:r>
            <a:endParaRPr lang="ka-GE" sz="2000" dirty="0"/>
          </a:p>
          <a:p>
            <a:r>
              <a:rPr lang="en-US" sz="2400" b="1" dirty="0"/>
              <a:t>Strong Nongovernmental Sector and Support of International Organizations</a:t>
            </a:r>
          </a:p>
          <a:p>
            <a:pPr marL="0" indent="0">
              <a:buNone/>
            </a:pPr>
            <a:endParaRPr lang="en-US" sz="2400"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A9FAD665-D65C-3E4E-95BA-61AD15677423}"/>
              </a:ext>
            </a:extLst>
          </p:cNvPr>
          <p:cNvSpPr>
            <a:spLocks noGrp="1"/>
          </p:cNvSpPr>
          <p:nvPr>
            <p:ph type="sldNum" sz="quarter" idx="12"/>
          </p:nvPr>
        </p:nvSpPr>
        <p:spPr/>
        <p:txBody>
          <a:bodyPr/>
          <a:lstStyle/>
          <a:p>
            <a:fld id="{26A003D0-92C7-48A9-9E81-4C2AD6C12F89}" type="slidenum">
              <a:rPr lang="en-BE" smtClean="0"/>
              <a:t>34</a:t>
            </a:fld>
            <a:endParaRPr lang="en-BE"/>
          </a:p>
        </p:txBody>
      </p:sp>
    </p:spTree>
    <p:extLst>
      <p:ext uri="{BB962C8B-B14F-4D97-AF65-F5344CB8AC3E}">
        <p14:creationId xmlns:p14="http://schemas.microsoft.com/office/powerpoint/2010/main" val="324056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48" y="5274707"/>
            <a:ext cx="2323323" cy="1642670"/>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241453"/>
            <a:ext cx="10515600" cy="1325563"/>
          </a:xfrm>
        </p:spPr>
        <p:txBody>
          <a:bodyPr>
            <a:normAutofit/>
          </a:bodyPr>
          <a:lstStyle/>
          <a:p>
            <a:r>
              <a:rPr lang="en-US" sz="3200" b="1" dirty="0">
                <a:solidFill>
                  <a:schemeClr val="accent1"/>
                </a:solidFill>
              </a:rPr>
              <a:t>What the nongovernmental sector has done to create a national ECI system</a:t>
            </a:r>
            <a:endParaRPr lang="en-GB" sz="32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5346" y="1533993"/>
            <a:ext cx="10661308" cy="4067370"/>
          </a:xfrm>
        </p:spPr>
        <p:txBody>
          <a:bodyPr>
            <a:normAutofit fontScale="92500" lnSpcReduction="20000"/>
          </a:bodyPr>
          <a:lstStyle/>
          <a:p>
            <a:pPr>
              <a:lnSpc>
                <a:spcPct val="100000"/>
              </a:lnSpc>
            </a:pPr>
            <a:r>
              <a:rPr lang="en-US" sz="2400" dirty="0">
                <a:latin typeface="Calibri" panose="020F0502020204030204" pitchFamily="34" charset="0"/>
                <a:cs typeface="Calibri" panose="020F0502020204030204" pitchFamily="34" charset="0"/>
              </a:rPr>
              <a:t>Establishment of</a:t>
            </a:r>
            <a:r>
              <a:rPr lang="ka-GE" sz="2400" dirty="0">
                <a:latin typeface="Times New Roman" pitchFamily="18" charset="0"/>
                <a:cs typeface="Calibri" panose="020F0502020204030204" pitchFamily="34" charset="0"/>
              </a:rPr>
              <a:t> </a:t>
            </a:r>
            <a:r>
              <a:rPr lang="en-US" sz="2400" dirty="0">
                <a:latin typeface="Calibri" panose="020F0502020204030204" pitchFamily="34" charset="0"/>
                <a:cs typeface="Calibri" panose="020F0502020204030204" pitchFamily="34" charset="0"/>
              </a:rPr>
              <a:t>a</a:t>
            </a:r>
            <a:r>
              <a:rPr lang="ka-GE" sz="2400" dirty="0">
                <a:latin typeface="Times New Roman" pitchFamily="18" charset="0"/>
                <a:cs typeface="Calibri" panose="020F0502020204030204" pitchFamily="34" charset="0"/>
              </a:rPr>
              <a:t> </a:t>
            </a:r>
            <a:r>
              <a:rPr lang="en-US" sz="2400" dirty="0">
                <a:latin typeface="Calibri" panose="020F0502020204030204" pitchFamily="34" charset="0"/>
                <a:cs typeface="Calibri" panose="020F0502020204030204" pitchFamily="34" charset="0"/>
              </a:rPr>
              <a:t>coalition of ECI organizations </a:t>
            </a:r>
          </a:p>
          <a:p>
            <a:pPr>
              <a:lnSpc>
                <a:spcPct val="100000"/>
              </a:lnSpc>
            </a:pPr>
            <a:r>
              <a:rPr lang="en-US" sz="2400" dirty="0">
                <a:latin typeface="Calibri" panose="020F0502020204030204" pitchFamily="34" charset="0"/>
                <a:cs typeface="Calibri" panose="020F0502020204030204" pitchFamily="34" charset="0"/>
              </a:rPr>
              <a:t>ECI National Strategy and Action Plan </a:t>
            </a:r>
          </a:p>
          <a:p>
            <a:pPr>
              <a:lnSpc>
                <a:spcPct val="100000"/>
              </a:lnSpc>
            </a:pPr>
            <a:r>
              <a:rPr lang="en-US" sz="2400" dirty="0">
                <a:latin typeface="Calibri" panose="020F0502020204030204" pitchFamily="34" charset="0"/>
                <a:cs typeface="Calibri" panose="020F0502020204030204" pitchFamily="34" charset="0"/>
              </a:rPr>
              <a:t>ECI National Policy &amp; Procedure Document </a:t>
            </a:r>
          </a:p>
          <a:p>
            <a:pPr>
              <a:lnSpc>
                <a:spcPct val="100000"/>
              </a:lnSpc>
            </a:pPr>
            <a:r>
              <a:rPr lang="en-US" sz="2400" dirty="0">
                <a:latin typeface="Calibri" panose="020F0502020204030204" pitchFamily="34" charset="0"/>
                <a:cs typeface="Calibri" panose="020F0502020204030204" pitchFamily="34" charset="0"/>
              </a:rPr>
              <a:t>ECI service standards which </a:t>
            </a:r>
            <a:r>
              <a:rPr lang="ka-GE" sz="2400" dirty="0">
                <a:latin typeface="Times New Roman" pitchFamily="18" charset="0"/>
                <a:cs typeface="Calibri" panose="020F0502020204030204" pitchFamily="34" charset="0"/>
              </a:rPr>
              <a:t>w</a:t>
            </a:r>
            <a:r>
              <a:rPr lang="en-US" sz="2400" dirty="0">
                <a:latin typeface="Calibri" panose="020F0502020204030204" pitchFamily="34" charset="0"/>
                <a:cs typeface="Calibri" panose="020F0502020204030204" pitchFamily="34" charset="0"/>
              </a:rPr>
              <a:t>e</a:t>
            </a:r>
            <a:r>
              <a:rPr lang="ka-GE" sz="2400" dirty="0">
                <a:latin typeface="Times New Roman" pitchFamily="18" charset="0"/>
                <a:cs typeface="Calibri" panose="020F0502020204030204" pitchFamily="34" charset="0"/>
              </a:rPr>
              <a:t>r</a:t>
            </a:r>
            <a:r>
              <a:rPr lang="en-US" sz="2400" dirty="0">
                <a:latin typeface="Calibri" panose="020F0502020204030204" pitchFamily="34" charset="0"/>
                <a:cs typeface="Calibri" panose="020F0502020204030204" pitchFamily="34" charset="0"/>
              </a:rPr>
              <a:t>e later adopted by </a:t>
            </a:r>
            <a:r>
              <a:rPr lang="ka-GE" sz="2400" dirty="0">
                <a:latin typeface="Times New Roman" pitchFamily="18" charset="0"/>
                <a:cs typeface="Calibri" panose="020F0502020204030204" pitchFamily="34" charset="0"/>
              </a:rPr>
              <a:t>t</a:t>
            </a:r>
            <a:r>
              <a:rPr lang="en-US" sz="2400" dirty="0">
                <a:latin typeface="Calibri" panose="020F0502020204030204" pitchFamily="34" charset="0"/>
                <a:cs typeface="Calibri" panose="020F0502020204030204" pitchFamily="34" charset="0"/>
              </a:rPr>
              <a:t>h</a:t>
            </a:r>
            <a:r>
              <a:rPr lang="ka-GE" sz="2400" dirty="0">
                <a:latin typeface="Times New Roman" pitchFamily="18" charset="0"/>
                <a:cs typeface="Calibri" panose="020F0502020204030204" pitchFamily="34" charset="0"/>
              </a:rPr>
              <a:t>e </a:t>
            </a:r>
            <a:r>
              <a:rPr lang="en-US" sz="2400" dirty="0">
                <a:latin typeface="Calibri" panose="020F0502020204030204" pitchFamily="34" charset="0"/>
                <a:cs typeface="Calibri" panose="020F0502020204030204" pitchFamily="34" charset="0"/>
              </a:rPr>
              <a:t>government</a:t>
            </a:r>
          </a:p>
          <a:p>
            <a:pPr>
              <a:lnSpc>
                <a:spcPct val="100000"/>
              </a:lnSpc>
            </a:pPr>
            <a:r>
              <a:rPr lang="en-US" sz="2400" dirty="0">
                <a:latin typeface="Calibri" panose="020F0502020204030204" pitchFamily="34" charset="0"/>
                <a:cs typeface="Calibri" panose="020F0502020204030204" pitchFamily="34" charset="0"/>
              </a:rPr>
              <a:t>Developed Child Development Screening and Surveillance Protocol </a:t>
            </a:r>
          </a:p>
          <a:p>
            <a:pPr>
              <a:lnSpc>
                <a:spcPct val="100000"/>
              </a:lnSpc>
            </a:pPr>
            <a:r>
              <a:rPr lang="en-US" sz="2400" dirty="0">
                <a:latin typeface="Calibri" panose="020F0502020204030204" pitchFamily="34" charset="0"/>
                <a:cs typeface="Calibri" panose="020F0502020204030204" pitchFamily="34" charset="0"/>
              </a:rPr>
              <a:t>Advocacy work of NGOs, parents organizations, and  Individuals to adopt ECI concept note based on ECI national strategy by parliament</a:t>
            </a:r>
          </a:p>
          <a:p>
            <a:pPr>
              <a:lnSpc>
                <a:spcPct val="100000"/>
              </a:lnSpc>
            </a:pPr>
            <a:r>
              <a:rPr lang="en-US" sz="2400" dirty="0">
                <a:latin typeface="Calibri" panose="020F0502020204030204" pitchFamily="34" charset="0"/>
                <a:cs typeface="Calibri" panose="020F0502020204030204" pitchFamily="34" charset="0"/>
              </a:rPr>
              <a:t>Development of ECI model for mountainous and remote regions </a:t>
            </a:r>
          </a:p>
          <a:p>
            <a:pPr>
              <a:lnSpc>
                <a:spcPct val="100000"/>
              </a:lnSpc>
            </a:pPr>
            <a:r>
              <a:rPr lang="en-US" sz="2400" dirty="0">
                <a:latin typeface="Calibri" panose="020F0502020204030204" pitchFamily="34" charset="0"/>
                <a:cs typeface="Calibri" panose="020F0502020204030204" pitchFamily="34" charset="0"/>
              </a:rPr>
              <a:t>Development of methodologies and tools to support inclusive preschool education</a:t>
            </a:r>
          </a:p>
          <a:p>
            <a:pPr>
              <a:lnSpc>
                <a:spcPct val="100000"/>
              </a:lnSpc>
            </a:pPr>
            <a:r>
              <a:rPr lang="en-US" sz="2400" dirty="0">
                <a:latin typeface="Calibri" panose="020F0502020204030204" pitchFamily="34" charset="0"/>
                <a:cs typeface="Calibri" panose="020F0502020204030204" pitchFamily="34" charset="0"/>
              </a:rPr>
              <a:t>Certified courses for ECI Specialists</a:t>
            </a:r>
          </a:p>
          <a:p>
            <a:endParaRPr lang="en-US" sz="24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A908CB3-F615-E741-98C6-DB7AE313DEF9}"/>
              </a:ext>
            </a:extLst>
          </p:cNvPr>
          <p:cNvSpPr>
            <a:spLocks noGrp="1"/>
          </p:cNvSpPr>
          <p:nvPr>
            <p:ph type="sldNum" sz="quarter" idx="12"/>
          </p:nvPr>
        </p:nvSpPr>
        <p:spPr/>
        <p:txBody>
          <a:bodyPr/>
          <a:lstStyle/>
          <a:p>
            <a:fld id="{26A003D0-92C7-48A9-9E81-4C2AD6C12F89}" type="slidenum">
              <a:rPr lang="en-BE" smtClean="0"/>
              <a:t>35</a:t>
            </a:fld>
            <a:endParaRPr lang="en-BE"/>
          </a:p>
        </p:txBody>
      </p:sp>
    </p:spTree>
    <p:extLst>
      <p:ext uri="{BB962C8B-B14F-4D97-AF65-F5344CB8AC3E}">
        <p14:creationId xmlns:p14="http://schemas.microsoft.com/office/powerpoint/2010/main" val="1207904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7908" y="5257597"/>
            <a:ext cx="2251347" cy="1591781"/>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414011"/>
            <a:ext cx="10515600" cy="1325563"/>
          </a:xfrm>
        </p:spPr>
        <p:txBody>
          <a:bodyPr>
            <a:normAutofit/>
          </a:bodyPr>
          <a:lstStyle/>
          <a:p>
            <a:r>
              <a:rPr lang="en-US" sz="4000" b="1" dirty="0">
                <a:solidFill>
                  <a:schemeClr val="accent1"/>
                </a:solidFill>
              </a:rPr>
              <a:t>Frequent Challenges in ECI system </a:t>
            </a:r>
            <a:br>
              <a:rPr lang="en-US" sz="3200" b="1" dirty="0">
                <a:solidFill>
                  <a:schemeClr val="accent1"/>
                </a:solidFill>
              </a:rPr>
            </a:br>
            <a:r>
              <a:rPr lang="en-US" sz="2800" b="1" i="1" dirty="0">
                <a:solidFill>
                  <a:schemeClr val="accent1"/>
                </a:solidFill>
              </a:rPr>
              <a:t>Better to be considered ahead</a:t>
            </a:r>
            <a:endParaRPr lang="en-GB" sz="3200" b="1" i="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662946"/>
            <a:ext cx="10664449" cy="4118261"/>
          </a:xfrm>
        </p:spPr>
        <p:txBody>
          <a:bodyPr>
            <a:normAutofit/>
          </a:bodyPr>
          <a:lstStyle/>
          <a:p>
            <a:r>
              <a:rPr lang="en-US" sz="2000" dirty="0"/>
              <a:t>Flexible, diverse, and coordinated funding scheme for ECI state program</a:t>
            </a:r>
          </a:p>
          <a:p>
            <a:r>
              <a:rPr lang="en-US" sz="2000" dirty="0"/>
              <a:t> Intergraded system and coordination between primary healthcare, social services, educational programs - </a:t>
            </a:r>
            <a:r>
              <a:rPr lang="en-GB" sz="2000" dirty="0"/>
              <a:t>lack of continuous and effective communication with primary care providers and preschool facilities</a:t>
            </a:r>
          </a:p>
          <a:p>
            <a:r>
              <a:rPr lang="en-US" sz="2000" dirty="0"/>
              <a:t> Early Identification and timely referral by Primer Health Care system</a:t>
            </a:r>
          </a:p>
          <a:p>
            <a:r>
              <a:rPr lang="en-US" sz="2000" dirty="0"/>
              <a:t> Engagement of Children with complex special needs in mainstream education</a:t>
            </a:r>
          </a:p>
          <a:p>
            <a:r>
              <a:rPr lang="en-US" sz="2000" dirty="0"/>
              <a:t> The limited availability and supply of human resources for ECI system at the national level (in every region)</a:t>
            </a:r>
          </a:p>
          <a:p>
            <a:r>
              <a:rPr lang="en-GB" sz="2000" dirty="0"/>
              <a:t> ECI specialist profession’s formal establishment</a:t>
            </a:r>
          </a:p>
          <a:p>
            <a:r>
              <a:rPr lang="en-GB" sz="2000" dirty="0"/>
              <a:t> High-quality University level education programs, pre and in-service training</a:t>
            </a:r>
          </a:p>
        </p:txBody>
      </p:sp>
      <p:sp>
        <p:nvSpPr>
          <p:cNvPr id="2" name="Slide Number Placeholder 1">
            <a:extLst>
              <a:ext uri="{FF2B5EF4-FFF2-40B4-BE49-F238E27FC236}">
                <a16:creationId xmlns:a16="http://schemas.microsoft.com/office/drawing/2014/main" id="{BF51C74B-B291-0242-ABB5-66BC2B8BF2BB}"/>
              </a:ext>
            </a:extLst>
          </p:cNvPr>
          <p:cNvSpPr>
            <a:spLocks noGrp="1"/>
          </p:cNvSpPr>
          <p:nvPr>
            <p:ph type="sldNum" sz="quarter" idx="12"/>
          </p:nvPr>
        </p:nvSpPr>
        <p:spPr/>
        <p:txBody>
          <a:bodyPr/>
          <a:lstStyle/>
          <a:p>
            <a:fld id="{26A003D0-92C7-48A9-9E81-4C2AD6C12F89}" type="slidenum">
              <a:rPr lang="en-BE" smtClean="0"/>
              <a:t>36</a:t>
            </a:fld>
            <a:endParaRPr lang="en-BE"/>
          </a:p>
        </p:txBody>
      </p:sp>
    </p:spTree>
    <p:extLst>
      <p:ext uri="{BB962C8B-B14F-4D97-AF65-F5344CB8AC3E}">
        <p14:creationId xmlns:p14="http://schemas.microsoft.com/office/powerpoint/2010/main" val="372084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508" y="5406288"/>
            <a:ext cx="2098431" cy="1483664"/>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389655"/>
            <a:ext cx="10515600" cy="1325563"/>
          </a:xfrm>
        </p:spPr>
        <p:txBody>
          <a:bodyPr>
            <a:normAutofit/>
          </a:bodyPr>
          <a:lstStyle/>
          <a:p>
            <a:r>
              <a:rPr lang="en-US" sz="4000" b="1" dirty="0">
                <a:solidFill>
                  <a:schemeClr val="accent1"/>
                </a:solidFill>
              </a:rPr>
              <a:t>General Recommendations for High Quality ECI System Development</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715218"/>
            <a:ext cx="10664449" cy="4118261"/>
          </a:xfrm>
        </p:spPr>
        <p:txBody>
          <a:bodyPr>
            <a:normAutofit/>
          </a:bodyPr>
          <a:lstStyle/>
          <a:p>
            <a:r>
              <a:rPr lang="en-US" sz="2000" dirty="0"/>
              <a:t>Ensure the highest level of Government commitment for the development and full implementation of ECI services</a:t>
            </a:r>
          </a:p>
          <a:p>
            <a:r>
              <a:rPr lang="en-US" sz="2000" dirty="0"/>
              <a:t>Ensure support at the municipal/community level for ECI services</a:t>
            </a:r>
          </a:p>
          <a:p>
            <a:r>
              <a:rPr lang="en-GB" sz="2000" dirty="0"/>
              <a:t>Develop appropriate costing and budgeting system for ECI service</a:t>
            </a:r>
            <a:r>
              <a:rPr lang="en-US" sz="2000" dirty="0"/>
              <a:t>s - diversification of funds</a:t>
            </a:r>
            <a:endParaRPr lang="en-GB" sz="2000" dirty="0"/>
          </a:p>
          <a:p>
            <a:r>
              <a:rPr lang="en-GB" sz="2000" dirty="0"/>
              <a:t>Maintain and strengthen collaboration with international partners to ensure technical and financial support for ECI program development</a:t>
            </a:r>
            <a:endParaRPr lang="en-US" sz="2000" dirty="0"/>
          </a:p>
          <a:p>
            <a:r>
              <a:rPr lang="en-US" sz="2000" dirty="0"/>
              <a:t>Develop an appropriate regulatory framework for ECI national services</a:t>
            </a:r>
          </a:p>
          <a:p>
            <a:r>
              <a:rPr lang="en-US" sz="2000" dirty="0"/>
              <a:t>Develop National ECI strategy and the Operational Plan</a:t>
            </a:r>
          </a:p>
          <a:p>
            <a:r>
              <a:rPr lang="en-US" sz="2000" dirty="0"/>
              <a:t>Develop nationwide surveillance and screening preferably at the Primary Health Care level,</a:t>
            </a:r>
          </a:p>
          <a:p>
            <a:r>
              <a:rPr lang="en-US" sz="2000" dirty="0"/>
              <a:t>Develop a strong system of referral and transition</a:t>
            </a:r>
          </a:p>
        </p:txBody>
      </p:sp>
      <p:sp>
        <p:nvSpPr>
          <p:cNvPr id="8" name="Rectangle 7">
            <a:extLst>
              <a:ext uri="{FF2B5EF4-FFF2-40B4-BE49-F238E27FC236}">
                <a16:creationId xmlns:a16="http://schemas.microsoft.com/office/drawing/2014/main" id="{A6F872CE-0586-4123-862D-7CDCFDC81F64}"/>
              </a:ext>
            </a:extLst>
          </p:cNvPr>
          <p:cNvSpPr/>
          <p:nvPr/>
        </p:nvSpPr>
        <p:spPr>
          <a:xfrm>
            <a:off x="4303125" y="5699852"/>
            <a:ext cx="6375946" cy="267253"/>
          </a:xfrm>
          <a:prstGeom prst="rect">
            <a:avLst/>
          </a:prstGeom>
        </p:spPr>
        <p:txBody>
          <a:bodyPr wrap="square">
            <a:spAutoFit/>
          </a:bodyPr>
          <a:lstStyle/>
          <a:p>
            <a:pPr>
              <a:lnSpc>
                <a:spcPct val="115000"/>
              </a:lnSpc>
              <a:spcAft>
                <a:spcPts val="1000"/>
              </a:spcAft>
            </a:pPr>
            <a:r>
              <a:rPr lang="en-US" sz="1050" b="1" i="1" dirty="0">
                <a:latin typeface="Calibri" panose="020F0502020204030204" pitchFamily="34" charset="0"/>
                <a:ea typeface="Calibri" panose="020F0502020204030204" pitchFamily="34" charset="0"/>
                <a:cs typeface="Times New Roman" panose="02020603050405020304" pitchFamily="18" charset="0"/>
              </a:rPr>
              <a:t>Working team on ECI national strategy development 2015, Georgia; lead by Emily Vargas-Baron </a:t>
            </a:r>
            <a:endParaRPr lang="ka-GE" sz="2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CCA4F64-385D-1B40-82CA-EB0BE8BE41A7}"/>
              </a:ext>
            </a:extLst>
          </p:cNvPr>
          <p:cNvSpPr>
            <a:spLocks noGrp="1"/>
          </p:cNvSpPr>
          <p:nvPr>
            <p:ph type="sldNum" sz="quarter" idx="12"/>
          </p:nvPr>
        </p:nvSpPr>
        <p:spPr/>
        <p:txBody>
          <a:bodyPr/>
          <a:lstStyle/>
          <a:p>
            <a:fld id="{26A003D0-92C7-48A9-9E81-4C2AD6C12F89}" type="slidenum">
              <a:rPr lang="en-BE" smtClean="0"/>
              <a:t>37</a:t>
            </a:fld>
            <a:endParaRPr lang="en-BE"/>
          </a:p>
        </p:txBody>
      </p:sp>
    </p:spTree>
    <p:extLst>
      <p:ext uri="{BB962C8B-B14F-4D97-AF65-F5344CB8AC3E}">
        <p14:creationId xmlns:p14="http://schemas.microsoft.com/office/powerpoint/2010/main" val="3794110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8127" y="5640871"/>
            <a:ext cx="1803803" cy="1275352"/>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59329" y="385193"/>
            <a:ext cx="10515600" cy="1325563"/>
          </a:xfrm>
        </p:spPr>
        <p:txBody>
          <a:bodyPr>
            <a:normAutofit/>
          </a:bodyPr>
          <a:lstStyle/>
          <a:p>
            <a:r>
              <a:rPr lang="en-US" sz="4000" b="1" dirty="0">
                <a:solidFill>
                  <a:schemeClr val="accent1"/>
                </a:solidFill>
              </a:rPr>
              <a:t>General Recommendations for High Quality ECI System Development</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4" y="1791826"/>
            <a:ext cx="10664449" cy="4118261"/>
          </a:xfrm>
        </p:spPr>
        <p:txBody>
          <a:bodyPr>
            <a:normAutofit fontScale="92500" lnSpcReduction="20000"/>
          </a:bodyPr>
          <a:lstStyle/>
          <a:p>
            <a:r>
              <a:rPr lang="en-US" sz="2400" dirty="0"/>
              <a:t>Create Policies and Procedures for ECI services as the guiding document of ECI service provision (Service provision standards, Professional standards, etc.)</a:t>
            </a:r>
          </a:p>
          <a:p>
            <a:r>
              <a:rPr lang="en-US" sz="2400" dirty="0"/>
              <a:t>Develop eligibility criteria according to biological, psychological, and social risks to developmental delay.  Create relevant evaluation tools for identification and measurement of social or psychological risks</a:t>
            </a:r>
          </a:p>
          <a:p>
            <a:r>
              <a:rPr lang="en-US" sz="2400" dirty="0"/>
              <a:t>Ensure the existence of services for early age children requiring intensive and individualized interventions for malnutrition, chronic illnesses, disabilities, atypical behaviors, rehabilitation, or any other intensive interventions.</a:t>
            </a:r>
          </a:p>
          <a:p>
            <a:r>
              <a:rPr lang="en-US" sz="2400" dirty="0"/>
              <a:t>Develop short-term and long-term educational programs to prepare and supply professionals for the ECI system.</a:t>
            </a:r>
            <a:r>
              <a:rPr lang="ka-GE" sz="2400" dirty="0"/>
              <a:t> </a:t>
            </a:r>
            <a:endParaRPr lang="en-US" sz="2400" dirty="0"/>
          </a:p>
          <a:p>
            <a:r>
              <a:rPr lang="en-US" sz="2400" dirty="0"/>
              <a:t>Develop Early Intervention as a specialization requiring BA and/or MA level education</a:t>
            </a:r>
          </a:p>
          <a:p>
            <a:r>
              <a:rPr lang="en-GB" sz="2400" dirty="0"/>
              <a:t>Develop national M&amp;E system, targeted at continuous quality monitoring and improvement</a:t>
            </a:r>
          </a:p>
          <a:p>
            <a:endParaRPr lang="en-US" sz="2400" dirty="0"/>
          </a:p>
        </p:txBody>
      </p:sp>
      <p:sp>
        <p:nvSpPr>
          <p:cNvPr id="8" name="Rectangle 7">
            <a:extLst>
              <a:ext uri="{FF2B5EF4-FFF2-40B4-BE49-F238E27FC236}">
                <a16:creationId xmlns:a16="http://schemas.microsoft.com/office/drawing/2014/main" id="{A6F872CE-0586-4123-862D-7CDCFDC81F64}"/>
              </a:ext>
            </a:extLst>
          </p:cNvPr>
          <p:cNvSpPr/>
          <p:nvPr/>
        </p:nvSpPr>
        <p:spPr>
          <a:xfrm>
            <a:off x="4798983" y="5710995"/>
            <a:ext cx="6375946" cy="258917"/>
          </a:xfrm>
          <a:prstGeom prst="rect">
            <a:avLst/>
          </a:prstGeom>
        </p:spPr>
        <p:txBody>
          <a:bodyPr wrap="square">
            <a:spAutoFit/>
          </a:bodyPr>
          <a:lstStyle/>
          <a:p>
            <a:pPr>
              <a:lnSpc>
                <a:spcPct val="115000"/>
              </a:lnSpc>
              <a:spcAft>
                <a:spcPts val="1000"/>
              </a:spcAft>
            </a:pPr>
            <a:r>
              <a:rPr lang="en-US" sz="1000" b="1" i="1" dirty="0">
                <a:latin typeface="Calibri" panose="020F0502020204030204" pitchFamily="34" charset="0"/>
                <a:ea typeface="Calibri" panose="020F0502020204030204" pitchFamily="34" charset="0"/>
                <a:cs typeface="Times New Roman" panose="02020603050405020304" pitchFamily="18" charset="0"/>
              </a:rPr>
              <a:t>Working team on ECI national strategy development 2015, Georgia; lead by Emily Vargas-Baron </a:t>
            </a:r>
            <a:endParaRPr lang="ka-GE"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EC755C6-AC84-084C-A080-5CF3D1C5FDE9}"/>
              </a:ext>
            </a:extLst>
          </p:cNvPr>
          <p:cNvSpPr>
            <a:spLocks noGrp="1"/>
          </p:cNvSpPr>
          <p:nvPr>
            <p:ph type="sldNum" sz="quarter" idx="12"/>
          </p:nvPr>
        </p:nvSpPr>
        <p:spPr/>
        <p:txBody>
          <a:bodyPr/>
          <a:lstStyle/>
          <a:p>
            <a:fld id="{26A003D0-92C7-48A9-9E81-4C2AD6C12F89}" type="slidenum">
              <a:rPr lang="en-BE" smtClean="0"/>
              <a:t>38</a:t>
            </a:fld>
            <a:endParaRPr lang="en-BE"/>
          </a:p>
        </p:txBody>
      </p:sp>
    </p:spTree>
    <p:extLst>
      <p:ext uri="{BB962C8B-B14F-4D97-AF65-F5344CB8AC3E}">
        <p14:creationId xmlns:p14="http://schemas.microsoft.com/office/powerpoint/2010/main" val="3668313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23569174"/>
              </p:ext>
            </p:extLst>
          </p:nvPr>
        </p:nvGraphicFramePr>
        <p:xfrm>
          <a:off x="540327" y="1225595"/>
          <a:ext cx="11111345" cy="488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type="title"/>
          </p:nvPr>
        </p:nvSpPr>
        <p:spPr>
          <a:xfrm>
            <a:off x="2311592" y="6373245"/>
            <a:ext cx="7781249" cy="263044"/>
          </a:xfrm>
        </p:spPr>
        <p:txBody>
          <a:bodyPr>
            <a:noAutofit/>
          </a:bodyPr>
          <a:lstStyle/>
          <a:p>
            <a:pPr algn="ctr"/>
            <a:r>
              <a:rPr lang="en-US" sz="3200" b="1" dirty="0"/>
              <a:t>Benefits of Early Intervention</a:t>
            </a:r>
            <a:endParaRPr lang="en-GB" sz="3200" b="1" dirty="0"/>
          </a:p>
        </p:txBody>
      </p:sp>
      <p:graphicFrame>
        <p:nvGraphicFramePr>
          <p:cNvPr id="6" name="Diagram 5"/>
          <p:cNvGraphicFramePr/>
          <p:nvPr>
            <p:extLst>
              <p:ext uri="{D42A27DB-BD31-4B8C-83A1-F6EECF244321}">
                <p14:modId xmlns:p14="http://schemas.microsoft.com/office/powerpoint/2010/main" val="1735723588"/>
              </p:ext>
            </p:extLst>
          </p:nvPr>
        </p:nvGraphicFramePr>
        <p:xfrm>
          <a:off x="646545" y="0"/>
          <a:ext cx="11111345" cy="1574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a:extLst>
              <a:ext uri="{FF2B5EF4-FFF2-40B4-BE49-F238E27FC236}">
                <a16:creationId xmlns:a16="http://schemas.microsoft.com/office/drawing/2014/main" id="{59EB89B8-618E-9449-B6F1-09FD1BCD90CB}"/>
              </a:ext>
            </a:extLst>
          </p:cNvPr>
          <p:cNvSpPr>
            <a:spLocks noGrp="1"/>
          </p:cNvSpPr>
          <p:nvPr>
            <p:ph type="sldNum" sz="quarter" idx="12"/>
          </p:nvPr>
        </p:nvSpPr>
        <p:spPr/>
        <p:txBody>
          <a:bodyPr/>
          <a:lstStyle/>
          <a:p>
            <a:fld id="{26A003D0-92C7-48A9-9E81-4C2AD6C12F89}" type="slidenum">
              <a:rPr lang="en-BE" smtClean="0"/>
              <a:t>39</a:t>
            </a:fld>
            <a:endParaRPr lang="en-BE"/>
          </a:p>
        </p:txBody>
      </p:sp>
    </p:spTree>
    <p:extLst>
      <p:ext uri="{BB962C8B-B14F-4D97-AF65-F5344CB8AC3E}">
        <p14:creationId xmlns:p14="http://schemas.microsoft.com/office/powerpoint/2010/main" val="318507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p:txBody>
          <a:bodyPr/>
          <a:lstStyle/>
          <a:p>
            <a:r>
              <a:rPr lang="en-US" b="1" dirty="0">
                <a:solidFill>
                  <a:schemeClr val="accent1"/>
                </a:solidFill>
              </a:rPr>
              <a:t>Questions for reflection</a:t>
            </a:r>
            <a:endParaRPr lang="en-GB"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973122" y="1535288"/>
            <a:ext cx="10380677" cy="4165601"/>
          </a:xfrm>
        </p:spPr>
        <p:txBody>
          <a:bodyPr>
            <a:normAutofit/>
          </a:bodyPr>
          <a:lstStyle/>
          <a:p>
            <a:pPr>
              <a:lnSpc>
                <a:spcPct val="150000"/>
              </a:lnSpc>
            </a:pPr>
            <a:endParaRPr lang="en-US" sz="2400" dirty="0"/>
          </a:p>
          <a:p>
            <a:pPr>
              <a:lnSpc>
                <a:spcPct val="150000"/>
              </a:lnSpc>
            </a:pPr>
            <a:r>
              <a:rPr lang="en-US" sz="2400" dirty="0"/>
              <a:t>Why does each country need to have an effective ECI system and services? </a:t>
            </a:r>
          </a:p>
          <a:p>
            <a:pPr>
              <a:lnSpc>
                <a:spcPct val="150000"/>
              </a:lnSpc>
            </a:pPr>
            <a:r>
              <a:rPr lang="en-US" sz="2400" dirty="0"/>
              <a:t>What kind of ECI services do you need at this stage?</a:t>
            </a:r>
          </a:p>
          <a:p>
            <a:pPr>
              <a:lnSpc>
                <a:spcPct val="150000"/>
              </a:lnSpc>
            </a:pPr>
            <a:r>
              <a:rPr lang="en-US" sz="2400" dirty="0"/>
              <a:t>What are the children’s and families' urgent needs? </a:t>
            </a:r>
            <a:endParaRPr lang="en-GB" dirty="0"/>
          </a:p>
        </p:txBody>
      </p:sp>
      <p:sp>
        <p:nvSpPr>
          <p:cNvPr id="2" name="Slide Number Placeholder 1">
            <a:extLst>
              <a:ext uri="{FF2B5EF4-FFF2-40B4-BE49-F238E27FC236}">
                <a16:creationId xmlns:a16="http://schemas.microsoft.com/office/drawing/2014/main" id="{372E2198-44C3-624C-8AF4-A213CCCE1B5F}"/>
              </a:ext>
            </a:extLst>
          </p:cNvPr>
          <p:cNvSpPr>
            <a:spLocks noGrp="1"/>
          </p:cNvSpPr>
          <p:nvPr>
            <p:ph type="sldNum" sz="quarter" idx="12"/>
          </p:nvPr>
        </p:nvSpPr>
        <p:spPr/>
        <p:txBody>
          <a:bodyPr/>
          <a:lstStyle/>
          <a:p>
            <a:fld id="{26A003D0-92C7-48A9-9E81-4C2AD6C12F89}" type="slidenum">
              <a:rPr lang="en-BE" smtClean="0"/>
              <a:t>4</a:t>
            </a:fld>
            <a:endParaRPr lang="en-BE"/>
          </a:p>
        </p:txBody>
      </p:sp>
    </p:spTree>
    <p:extLst>
      <p:ext uri="{BB962C8B-B14F-4D97-AF65-F5344CB8AC3E}">
        <p14:creationId xmlns:p14="http://schemas.microsoft.com/office/powerpoint/2010/main" val="662530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61318"/>
            <a:ext cx="2503993" cy="594698"/>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676" y="-219490"/>
            <a:ext cx="2103006" cy="148787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5"/>
          <a:stretch>
            <a:fillRect/>
          </a:stretch>
        </p:blipFill>
        <p:spPr>
          <a:xfrm>
            <a:off x="4037834" y="-1"/>
            <a:ext cx="2503993" cy="441351"/>
          </a:xfrm>
          <a:prstGeom prst="rect">
            <a:avLst/>
          </a:prstGeom>
        </p:spPr>
      </p:pic>
      <p:sp>
        <p:nvSpPr>
          <p:cNvPr id="13" name="Τίτλος 2">
            <a:extLst>
              <a:ext uri="{FF2B5EF4-FFF2-40B4-BE49-F238E27FC236}">
                <a16:creationId xmlns:a16="http://schemas.microsoft.com/office/drawing/2014/main" id="{7488065F-B24A-4959-974E-BFEBB3648ED0}"/>
              </a:ext>
            </a:extLst>
          </p:cNvPr>
          <p:cNvSpPr>
            <a:spLocks noGrp="1"/>
          </p:cNvSpPr>
          <p:nvPr>
            <p:ph type="title"/>
          </p:nvPr>
        </p:nvSpPr>
        <p:spPr>
          <a:xfrm>
            <a:off x="4160118" y="2320413"/>
            <a:ext cx="7746747" cy="1985035"/>
          </a:xfrm>
        </p:spPr>
        <p:txBody>
          <a:bodyPr>
            <a:normAutofit fontScale="90000"/>
          </a:bodyPr>
          <a:lstStyle/>
          <a:p>
            <a:r>
              <a:rPr lang="en-US" sz="5300" b="1" dirty="0">
                <a:solidFill>
                  <a:schemeClr val="accent1"/>
                </a:solidFill>
              </a:rPr>
              <a:t>Chapter 2</a:t>
            </a:r>
            <a:br>
              <a:rPr lang="en-US" sz="5300" b="1" dirty="0">
                <a:solidFill>
                  <a:schemeClr val="accent1"/>
                </a:solidFill>
              </a:rPr>
            </a:br>
            <a:r>
              <a:rPr lang="en-US" sz="5300" b="1" dirty="0">
                <a:solidFill>
                  <a:schemeClr val="accent1"/>
                </a:solidFill>
              </a:rPr>
              <a:t>Early Childhood Intervention Program Provision</a:t>
            </a:r>
            <a:br>
              <a:rPr lang="en-US" dirty="0">
                <a:solidFill>
                  <a:srgbClr val="002060"/>
                </a:solidFill>
              </a:rPr>
            </a:br>
            <a:endParaRPr lang="en-US" dirty="0">
              <a:solidFill>
                <a:schemeClr val="accent1"/>
              </a:solidFill>
            </a:endParaRPr>
          </a:p>
        </p:txBody>
      </p:sp>
      <p:sp>
        <p:nvSpPr>
          <p:cNvPr id="2" name="Slide Number Placeholder 1">
            <a:extLst>
              <a:ext uri="{FF2B5EF4-FFF2-40B4-BE49-F238E27FC236}">
                <a16:creationId xmlns:a16="http://schemas.microsoft.com/office/drawing/2014/main" id="{0B584956-EBF6-F245-B3F8-B76F8745B398}"/>
              </a:ext>
            </a:extLst>
          </p:cNvPr>
          <p:cNvSpPr>
            <a:spLocks noGrp="1"/>
          </p:cNvSpPr>
          <p:nvPr>
            <p:ph type="sldNum" sz="quarter" idx="12"/>
          </p:nvPr>
        </p:nvSpPr>
        <p:spPr/>
        <p:txBody>
          <a:bodyPr/>
          <a:lstStyle/>
          <a:p>
            <a:fld id="{26A003D0-92C7-48A9-9E81-4C2AD6C12F89}" type="slidenum">
              <a:rPr lang="en-BE" smtClean="0"/>
              <a:t>40</a:t>
            </a:fld>
            <a:endParaRPr lang="en-BE"/>
          </a:p>
        </p:txBody>
      </p:sp>
    </p:spTree>
    <p:extLst>
      <p:ext uri="{BB962C8B-B14F-4D97-AF65-F5344CB8AC3E}">
        <p14:creationId xmlns:p14="http://schemas.microsoft.com/office/powerpoint/2010/main" val="401084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269" y="4646582"/>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44306"/>
            <a:ext cx="10515600" cy="1325563"/>
          </a:xfrm>
        </p:spPr>
        <p:txBody>
          <a:bodyPr>
            <a:normAutofit/>
          </a:bodyPr>
          <a:lstStyle/>
          <a:p>
            <a:pPr algn="ctr"/>
            <a:r>
              <a:rPr lang="en-US" sz="4000" dirty="0">
                <a:solidFill>
                  <a:schemeClr val="accent1"/>
                </a:solidFill>
              </a:rPr>
              <a:t>ECI Service Cycle</a:t>
            </a:r>
            <a:endParaRPr lang="en-GB" sz="4000" dirty="0">
              <a:solidFill>
                <a:schemeClr val="accent1"/>
              </a:solidFill>
            </a:endParaRPr>
          </a:p>
        </p:txBody>
      </p:sp>
      <p:sp>
        <p:nvSpPr>
          <p:cNvPr id="10" name="Content Placeholder 2">
            <a:extLst>
              <a:ext uri="{FF2B5EF4-FFF2-40B4-BE49-F238E27FC236}">
                <a16:creationId xmlns:a16="http://schemas.microsoft.com/office/drawing/2014/main" id="{A4222F91-526E-4ABB-ACE7-10142D29FCC3}"/>
              </a:ext>
            </a:extLst>
          </p:cNvPr>
          <p:cNvSpPr txBox="1">
            <a:spLocks/>
          </p:cNvSpPr>
          <p:nvPr/>
        </p:nvSpPr>
        <p:spPr>
          <a:xfrm>
            <a:off x="155269" y="6273116"/>
            <a:ext cx="9306170" cy="576262"/>
          </a:xfrm>
          <a:prstGeom prst="rect">
            <a:avLst/>
          </a:prstGeom>
        </p:spPr>
        <p:txBody>
          <a:bodyPr>
            <a:normAutofit/>
          </a:bodyPr>
          <a:lstStyle/>
          <a:p>
            <a:pPr marL="457200" indent="-457200" fontAlgn="auto">
              <a:spcBef>
                <a:spcPts val="1800"/>
              </a:spcBef>
              <a:spcAft>
                <a:spcPts val="0"/>
              </a:spcAft>
              <a:buClr>
                <a:schemeClr val="accent1"/>
              </a:buClr>
              <a:buSzPct val="80000"/>
              <a:defRPr/>
            </a:pPr>
            <a:r>
              <a:rPr lang="en-US" sz="2000" b="1" i="1" dirty="0">
                <a:solidFill>
                  <a:srgbClr val="C00000"/>
                </a:solidFill>
                <a:latin typeface="Garamond" pitchFamily="18" charset="0"/>
              </a:rPr>
              <a:t>Progress monitoring is conducted in every 6 month</a:t>
            </a:r>
            <a:endParaRPr lang="ka-GE" i="1" dirty="0">
              <a:solidFill>
                <a:srgbClr val="C00000"/>
              </a:solidFill>
              <a:latin typeface="Garamond" pitchFamily="18" charset="0"/>
            </a:endParaRPr>
          </a:p>
        </p:txBody>
      </p:sp>
      <p:sp>
        <p:nvSpPr>
          <p:cNvPr id="2" name="Slide Number Placeholder 1">
            <a:extLst>
              <a:ext uri="{FF2B5EF4-FFF2-40B4-BE49-F238E27FC236}">
                <a16:creationId xmlns:a16="http://schemas.microsoft.com/office/drawing/2014/main" id="{2500D5FA-805D-5748-B1FC-64041306E52D}"/>
              </a:ext>
            </a:extLst>
          </p:cNvPr>
          <p:cNvSpPr>
            <a:spLocks noGrp="1"/>
          </p:cNvSpPr>
          <p:nvPr>
            <p:ph type="sldNum" sz="quarter" idx="12"/>
          </p:nvPr>
        </p:nvSpPr>
        <p:spPr/>
        <p:txBody>
          <a:bodyPr/>
          <a:lstStyle/>
          <a:p>
            <a:fld id="{26A003D0-92C7-48A9-9E81-4C2AD6C12F89}" type="slidenum">
              <a:rPr lang="en-BE" smtClean="0"/>
              <a:t>41</a:t>
            </a:fld>
            <a:endParaRPr lang="en-BE"/>
          </a:p>
        </p:txBody>
      </p:sp>
      <p:graphicFrame>
        <p:nvGraphicFramePr>
          <p:cNvPr id="14" name="Content Placeholder 3">
            <a:extLst>
              <a:ext uri="{FF2B5EF4-FFF2-40B4-BE49-F238E27FC236}">
                <a16:creationId xmlns:a16="http://schemas.microsoft.com/office/drawing/2014/main" id="{2AED09BB-9FBB-0646-A179-DC648C25AB97}"/>
              </a:ext>
            </a:extLst>
          </p:cNvPr>
          <p:cNvGraphicFramePr>
            <a:graphicFrameLocks/>
          </p:cNvGraphicFramePr>
          <p:nvPr>
            <p:extLst>
              <p:ext uri="{D42A27DB-BD31-4B8C-83A1-F6EECF244321}">
                <p14:modId xmlns:p14="http://schemas.microsoft.com/office/powerpoint/2010/main" val="538057397"/>
              </p:ext>
            </p:extLst>
          </p:nvPr>
        </p:nvGraphicFramePr>
        <p:xfrm>
          <a:off x="330200" y="1183788"/>
          <a:ext cx="11531600" cy="47940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06610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1015" y="5334000"/>
            <a:ext cx="2386438" cy="1687295"/>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59329" y="302213"/>
            <a:ext cx="10515600" cy="1325563"/>
          </a:xfrm>
        </p:spPr>
        <p:txBody>
          <a:bodyPr>
            <a:normAutofit/>
          </a:bodyPr>
          <a:lstStyle/>
          <a:p>
            <a:pPr algn="ctr"/>
            <a:r>
              <a:rPr lang="en-US" sz="4000" b="1" dirty="0">
                <a:solidFill>
                  <a:schemeClr val="accent1"/>
                </a:solidFill>
              </a:rPr>
              <a:t>Child detection and referral to ECI state program</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627776"/>
            <a:ext cx="10664449" cy="4118261"/>
          </a:xfrm>
        </p:spPr>
        <p:txBody>
          <a:bodyPr>
            <a:normAutofit/>
          </a:bodyPr>
          <a:lstStyle/>
          <a:p>
            <a:r>
              <a:rPr lang="en-US" sz="2400" dirty="0"/>
              <a:t>Primary health is free for children residing in Georgia  </a:t>
            </a:r>
          </a:p>
          <a:p>
            <a:r>
              <a:rPr lang="en-US" sz="2400" dirty="0"/>
              <a:t>The health check is mandatory at maternity house and at 2, 6, 12, 18, 24, 36 months</a:t>
            </a:r>
          </a:p>
          <a:p>
            <a:endParaRPr lang="en-US" sz="2400" dirty="0"/>
          </a:p>
          <a:p>
            <a:r>
              <a:rPr lang="en-US" sz="2400" dirty="0"/>
              <a:t>According to the protocol of  Neuro-Developmental surveillance pediatrician have to conduct social-emotional screening along with developmental screening (ASQ-3; ASQ – ES) (need to add MCHAT)</a:t>
            </a:r>
          </a:p>
          <a:p>
            <a:endParaRPr lang="en-US" sz="2400" dirty="0"/>
          </a:p>
          <a:p>
            <a:r>
              <a:rPr lang="en-US" sz="2400" dirty="0"/>
              <a:t>If the problem is detected the pediatrician should  act according to the neurodevelopmental screening and evaluation algorithm</a:t>
            </a:r>
            <a:endParaRPr lang="ka-GE" sz="2400" dirty="0"/>
          </a:p>
          <a:p>
            <a:endParaRPr lang="en-US" sz="2400" dirty="0"/>
          </a:p>
        </p:txBody>
      </p:sp>
      <p:sp>
        <p:nvSpPr>
          <p:cNvPr id="2" name="Slide Number Placeholder 1">
            <a:extLst>
              <a:ext uri="{FF2B5EF4-FFF2-40B4-BE49-F238E27FC236}">
                <a16:creationId xmlns:a16="http://schemas.microsoft.com/office/drawing/2014/main" id="{D3D6CA04-BC17-BE4C-8172-889186429D02}"/>
              </a:ext>
            </a:extLst>
          </p:cNvPr>
          <p:cNvSpPr>
            <a:spLocks noGrp="1"/>
          </p:cNvSpPr>
          <p:nvPr>
            <p:ph type="sldNum" sz="quarter" idx="12"/>
          </p:nvPr>
        </p:nvSpPr>
        <p:spPr/>
        <p:txBody>
          <a:bodyPr/>
          <a:lstStyle/>
          <a:p>
            <a:fld id="{26A003D0-92C7-48A9-9E81-4C2AD6C12F89}" type="slidenum">
              <a:rPr lang="en-BE" smtClean="0"/>
              <a:t>42</a:t>
            </a:fld>
            <a:endParaRPr lang="en-BE"/>
          </a:p>
        </p:txBody>
      </p:sp>
    </p:spTree>
    <p:extLst>
      <p:ext uri="{BB962C8B-B14F-4D97-AF65-F5344CB8AC3E}">
        <p14:creationId xmlns:p14="http://schemas.microsoft.com/office/powerpoint/2010/main" val="3350062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28" y="146638"/>
            <a:ext cx="1741364" cy="6330261"/>
          </a:xfrm>
        </p:spPr>
        <p:txBody>
          <a:bodyPr vert="vert270">
            <a:normAutofit/>
          </a:bodyPr>
          <a:lstStyle/>
          <a:p>
            <a:r>
              <a:rPr lang="en-US" sz="3600" b="1" dirty="0">
                <a:solidFill>
                  <a:srgbClr val="0070C0"/>
                </a:solidFill>
              </a:rPr>
              <a:t>Established Neuro – Developmental screening and evaluation algorithm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14" y="475727"/>
            <a:ext cx="9078873" cy="629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A0FDE007-A12F-0747-88E2-93EA4FEEB955}"/>
              </a:ext>
            </a:extLst>
          </p:cNvPr>
          <p:cNvSpPr>
            <a:spLocks noGrp="1"/>
          </p:cNvSpPr>
          <p:nvPr>
            <p:ph type="sldNum" sz="quarter" idx="12"/>
          </p:nvPr>
        </p:nvSpPr>
        <p:spPr/>
        <p:txBody>
          <a:bodyPr/>
          <a:lstStyle/>
          <a:p>
            <a:fld id="{26A003D0-92C7-48A9-9E81-4C2AD6C12F89}" type="slidenum">
              <a:rPr lang="en-BE" smtClean="0"/>
              <a:t>43</a:t>
            </a:fld>
            <a:endParaRPr lang="en-BE"/>
          </a:p>
        </p:txBody>
      </p:sp>
    </p:spTree>
    <p:extLst>
      <p:ext uri="{BB962C8B-B14F-4D97-AF65-F5344CB8AC3E}">
        <p14:creationId xmlns:p14="http://schemas.microsoft.com/office/powerpoint/2010/main" val="461238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3137" y="5384306"/>
            <a:ext cx="2021666" cy="1429388"/>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68594" y="278091"/>
            <a:ext cx="10518058" cy="909423"/>
          </a:xfrm>
        </p:spPr>
        <p:txBody>
          <a:bodyPr>
            <a:normAutofit/>
          </a:bodyPr>
          <a:lstStyle/>
          <a:p>
            <a:pPr algn="ctr"/>
            <a:r>
              <a:rPr lang="en-US" sz="4000" b="1" dirty="0">
                <a:solidFill>
                  <a:schemeClr val="accent1"/>
                </a:solidFill>
              </a:rPr>
              <a:t>Developmental Screening</a:t>
            </a:r>
            <a:endParaRPr lang="en-GB" sz="4000" b="1" dirty="0">
              <a:solidFill>
                <a:schemeClr val="accent1"/>
              </a:solidFill>
            </a:endParaRPr>
          </a:p>
        </p:txBody>
      </p:sp>
      <p:sp>
        <p:nvSpPr>
          <p:cNvPr id="8" name="Content Placeholder 7">
            <a:extLst>
              <a:ext uri="{FF2B5EF4-FFF2-40B4-BE49-F238E27FC236}">
                <a16:creationId xmlns:a16="http://schemas.microsoft.com/office/drawing/2014/main" id="{94A73EE2-62B4-4E22-A7EC-B7B8B432279F}"/>
              </a:ext>
            </a:extLst>
          </p:cNvPr>
          <p:cNvSpPr>
            <a:spLocks noGrp="1"/>
          </p:cNvSpPr>
          <p:nvPr>
            <p:ph idx="1"/>
          </p:nvPr>
        </p:nvSpPr>
        <p:spPr>
          <a:xfrm>
            <a:off x="668594" y="1135833"/>
            <a:ext cx="10759819" cy="980846"/>
          </a:xfrm>
          <a:prstGeom prst="rect">
            <a:avLst/>
          </a:prstGeom>
        </p:spPr>
        <p:txBody>
          <a:bodyPr wrap="square">
            <a:spAutoFit/>
          </a:bodyPr>
          <a:lstStyle/>
          <a:p>
            <a:r>
              <a:rPr lang="en-US" sz="2400" b="1" i="1" dirty="0">
                <a:solidFill>
                  <a:srgbClr val="FF6600"/>
                </a:solidFill>
              </a:rPr>
              <a:t>Important:</a:t>
            </a:r>
            <a:r>
              <a:rPr lang="en-US" sz="2400" b="1" i="1" dirty="0">
                <a:solidFill>
                  <a:srgbClr val="333333"/>
                </a:solidFill>
              </a:rPr>
              <a:t> </a:t>
            </a:r>
            <a:r>
              <a:rPr lang="en-US" sz="2000" dirty="0"/>
              <a:t>Screening instruments may be used ONLY to determine if a child should be referred for professional assessment and evaluation. Screening results may not be used to determine a child’s level of development or if the child qualifies for special education services. </a:t>
            </a:r>
            <a:endParaRPr lang="ka-GE" sz="2000" dirty="0"/>
          </a:p>
        </p:txBody>
      </p:sp>
      <p:sp>
        <p:nvSpPr>
          <p:cNvPr id="9" name="Content Placeholder 2">
            <a:extLst>
              <a:ext uri="{FF2B5EF4-FFF2-40B4-BE49-F238E27FC236}">
                <a16:creationId xmlns:a16="http://schemas.microsoft.com/office/drawing/2014/main" id="{EC569FAE-4AA8-4978-9B4C-3BE45107CDC7}"/>
              </a:ext>
            </a:extLst>
          </p:cNvPr>
          <p:cNvSpPr txBox="1">
            <a:spLocks/>
          </p:cNvSpPr>
          <p:nvPr/>
        </p:nvSpPr>
        <p:spPr>
          <a:xfrm>
            <a:off x="1820851" y="2371642"/>
            <a:ext cx="5938355" cy="424819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1" dirty="0">
                <a:solidFill>
                  <a:srgbClr val="002060"/>
                </a:solidFill>
              </a:rPr>
              <a:t>Standardized Screening Tools</a:t>
            </a:r>
          </a:p>
          <a:p>
            <a:pPr>
              <a:lnSpc>
                <a:spcPct val="150000"/>
              </a:lnSpc>
            </a:pPr>
            <a:r>
              <a:rPr lang="en-US" sz="2300" dirty="0"/>
              <a:t>The Ages &amp; Stages Questionnaires</a:t>
            </a:r>
            <a:r>
              <a:rPr lang="en-US" sz="2300" baseline="30000" dirty="0"/>
              <a:t>®</a:t>
            </a:r>
            <a:r>
              <a:rPr lang="en-US" sz="2300" dirty="0"/>
              <a:t>, Third Edition (ASQ</a:t>
            </a:r>
            <a:r>
              <a:rPr lang="en-US" sz="2300" baseline="30000" dirty="0"/>
              <a:t>®</a:t>
            </a:r>
            <a:r>
              <a:rPr lang="en-US" sz="2300" dirty="0"/>
              <a:t>-3) – 2 – 66 month</a:t>
            </a:r>
          </a:p>
          <a:p>
            <a:pPr>
              <a:lnSpc>
                <a:spcPct val="150000"/>
              </a:lnSpc>
            </a:pPr>
            <a:r>
              <a:rPr lang="fr-FR" sz="2300" dirty="0"/>
              <a:t>Ages &amp; Stages Questionnaires</a:t>
            </a:r>
            <a:r>
              <a:rPr lang="fr-FR" sz="2300" baseline="30000" dirty="0"/>
              <a:t>®</a:t>
            </a:r>
            <a:r>
              <a:rPr lang="fr-FR" sz="2300" dirty="0"/>
              <a:t>: Social-</a:t>
            </a:r>
            <a:r>
              <a:rPr lang="fr-FR" sz="2300" dirty="0" err="1"/>
              <a:t>emotional</a:t>
            </a:r>
            <a:r>
              <a:rPr lang="fr-FR" sz="2300" dirty="0"/>
              <a:t>, Second Edition (ASQ</a:t>
            </a:r>
            <a:r>
              <a:rPr lang="fr-FR" sz="2300" baseline="30000" dirty="0"/>
              <a:t>®</a:t>
            </a:r>
            <a:r>
              <a:rPr lang="fr-FR" sz="2300" dirty="0"/>
              <a:t>:SE-2)</a:t>
            </a:r>
            <a:endParaRPr lang="en-US" sz="2300" dirty="0"/>
          </a:p>
          <a:p>
            <a:pPr>
              <a:lnSpc>
                <a:spcPct val="150000"/>
              </a:lnSpc>
            </a:pPr>
            <a:r>
              <a:rPr lang="en-US" sz="2300" dirty="0"/>
              <a:t>MCHAT – The modified checklist of Autism in Toddlers – 16  - 30 month, assessment risk of ASD</a:t>
            </a:r>
            <a:endParaRPr lang="ka-GE" sz="2300" dirty="0"/>
          </a:p>
          <a:p>
            <a:pPr>
              <a:lnSpc>
                <a:spcPct val="150000"/>
              </a:lnSpc>
            </a:pPr>
            <a:r>
              <a:rPr lang="en-US" sz="2300" dirty="0"/>
              <a:t>LAP (learning accomplishment </a:t>
            </a:r>
            <a:r>
              <a:rPr lang="en-US" sz="2300" dirty="0" err="1"/>
              <a:t>Profil</a:t>
            </a:r>
            <a:r>
              <a:rPr lang="en-US" sz="2300" dirty="0"/>
              <a:t>) – D Screens – 3,4,5 years </a:t>
            </a:r>
          </a:p>
          <a:p>
            <a:pPr>
              <a:lnSpc>
                <a:spcPct val="150000"/>
              </a:lnSpc>
            </a:pPr>
            <a:endParaRPr lang="en-US" dirty="0"/>
          </a:p>
          <a:p>
            <a:pPr marL="0" indent="0">
              <a:buFont typeface="Arial" panose="020B0604020202020204" pitchFamily="34" charset="0"/>
              <a:buNone/>
            </a:pPr>
            <a:endParaRPr lang="ka-GE" dirty="0"/>
          </a:p>
        </p:txBody>
      </p:sp>
      <p:pic>
        <p:nvPicPr>
          <p:cNvPr id="10" name="Picture 7" descr="Developmental Milestones - Living Health Clinic">
            <a:extLst>
              <a:ext uri="{FF2B5EF4-FFF2-40B4-BE49-F238E27FC236}">
                <a16:creationId xmlns:a16="http://schemas.microsoft.com/office/drawing/2014/main" id="{A2453DF4-D0FB-4648-B29C-71F4CA5EE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7457" y="2513681"/>
            <a:ext cx="3776847" cy="365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EBEFF56-0BB0-4B48-8F98-13BD25FD7C45}"/>
              </a:ext>
            </a:extLst>
          </p:cNvPr>
          <p:cNvSpPr>
            <a:spLocks noGrp="1"/>
          </p:cNvSpPr>
          <p:nvPr>
            <p:ph type="sldNum" sz="quarter" idx="12"/>
          </p:nvPr>
        </p:nvSpPr>
        <p:spPr/>
        <p:txBody>
          <a:bodyPr/>
          <a:lstStyle/>
          <a:p>
            <a:fld id="{26A003D0-92C7-48A9-9E81-4C2AD6C12F89}" type="slidenum">
              <a:rPr lang="en-BE" smtClean="0"/>
              <a:t>44</a:t>
            </a:fld>
            <a:endParaRPr lang="en-BE"/>
          </a:p>
        </p:txBody>
      </p:sp>
    </p:spTree>
    <p:extLst>
      <p:ext uri="{BB962C8B-B14F-4D97-AF65-F5344CB8AC3E}">
        <p14:creationId xmlns:p14="http://schemas.microsoft.com/office/powerpoint/2010/main" val="749711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228565"/>
            <a:ext cx="10515600" cy="1325563"/>
          </a:xfrm>
        </p:spPr>
        <p:txBody>
          <a:bodyPr>
            <a:normAutofit/>
          </a:bodyPr>
          <a:lstStyle/>
          <a:p>
            <a:pPr algn="ctr"/>
            <a:r>
              <a:rPr lang="en-US" sz="3600" b="1" dirty="0">
                <a:solidFill>
                  <a:schemeClr val="accent1"/>
                </a:solidFill>
              </a:rPr>
              <a:t>Process of identification of eligible children and referral to ECI services</a:t>
            </a:r>
            <a:endParaRPr lang="en-GB" sz="3600" b="1" dirty="0">
              <a:solidFill>
                <a:schemeClr val="accent1"/>
              </a:solidFill>
            </a:endParaRPr>
          </a:p>
        </p:txBody>
      </p:sp>
      <p:graphicFrame>
        <p:nvGraphicFramePr>
          <p:cNvPr id="8" name="Content Placeholder 3">
            <a:extLst>
              <a:ext uri="{FF2B5EF4-FFF2-40B4-BE49-F238E27FC236}">
                <a16:creationId xmlns:a16="http://schemas.microsoft.com/office/drawing/2014/main" id="{75886785-7131-47B6-A8FB-FA5E3174A297}"/>
              </a:ext>
            </a:extLst>
          </p:cNvPr>
          <p:cNvGraphicFramePr>
            <a:graphicFrameLocks noGrp="1"/>
          </p:cNvGraphicFramePr>
          <p:nvPr>
            <p:ph sz="quarter" idx="1"/>
            <p:extLst>
              <p:ext uri="{D42A27DB-BD31-4B8C-83A1-F6EECF244321}">
                <p14:modId xmlns:p14="http://schemas.microsoft.com/office/powerpoint/2010/main" val="1272664158"/>
              </p:ext>
            </p:extLst>
          </p:nvPr>
        </p:nvGraphicFramePr>
        <p:xfrm>
          <a:off x="611811" y="1657811"/>
          <a:ext cx="11318240" cy="5155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a:extLst>
              <a:ext uri="{FF2B5EF4-FFF2-40B4-BE49-F238E27FC236}">
                <a16:creationId xmlns:a16="http://schemas.microsoft.com/office/drawing/2014/main" id="{9DC89431-AE8E-564B-945C-C7DD03043BFB}"/>
              </a:ext>
            </a:extLst>
          </p:cNvPr>
          <p:cNvSpPr>
            <a:spLocks noGrp="1"/>
          </p:cNvSpPr>
          <p:nvPr>
            <p:ph type="sldNum" sz="quarter" idx="12"/>
          </p:nvPr>
        </p:nvSpPr>
        <p:spPr/>
        <p:txBody>
          <a:bodyPr/>
          <a:lstStyle/>
          <a:p>
            <a:fld id="{26A003D0-92C7-48A9-9E81-4C2AD6C12F89}" type="slidenum">
              <a:rPr lang="en-BE" smtClean="0"/>
              <a:t>45</a:t>
            </a:fld>
            <a:endParaRPr lang="en-BE"/>
          </a:p>
        </p:txBody>
      </p:sp>
    </p:spTree>
    <p:extLst>
      <p:ext uri="{BB962C8B-B14F-4D97-AF65-F5344CB8AC3E}">
        <p14:creationId xmlns:p14="http://schemas.microsoft.com/office/powerpoint/2010/main" val="3598332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429571"/>
            <a:ext cx="2020309" cy="142842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63774" y="343264"/>
            <a:ext cx="10422877" cy="811100"/>
          </a:xfrm>
        </p:spPr>
        <p:txBody>
          <a:bodyPr>
            <a:normAutofit/>
          </a:bodyPr>
          <a:lstStyle/>
          <a:p>
            <a:pPr algn="ctr"/>
            <a:r>
              <a:rPr lang="en-US" sz="4000" b="1" dirty="0">
                <a:solidFill>
                  <a:schemeClr val="accent1"/>
                </a:solidFill>
              </a:rPr>
              <a:t>Sources of Referral To ECI providers</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636127" y="1297002"/>
            <a:ext cx="10678172" cy="4263995"/>
          </a:xfrm>
        </p:spPr>
        <p:txBody>
          <a:bodyPr>
            <a:normAutofit fontScale="85000" lnSpcReduction="20000"/>
          </a:bodyPr>
          <a:lstStyle/>
          <a:p>
            <a:pPr marL="0" indent="0">
              <a:lnSpc>
                <a:spcPct val="100000"/>
              </a:lnSpc>
              <a:buNone/>
            </a:pPr>
            <a:r>
              <a:rPr lang="en-US" sz="2400" b="1" dirty="0">
                <a:solidFill>
                  <a:schemeClr val="accent5">
                    <a:lumMod val="50000"/>
                  </a:schemeClr>
                </a:solidFill>
              </a:rPr>
              <a:t>It is important to gather data from where the referral comes from and have a collaborate with the active and potential referral sources:</a:t>
            </a:r>
          </a:p>
          <a:p>
            <a:pPr>
              <a:lnSpc>
                <a:spcPct val="120000"/>
              </a:lnSpc>
            </a:pPr>
            <a:r>
              <a:rPr lang="en-US" sz="2400" dirty="0"/>
              <a:t>State Social Service Agency </a:t>
            </a:r>
            <a:r>
              <a:rPr lang="ka-GE" sz="2400" dirty="0"/>
              <a:t>– </a:t>
            </a:r>
            <a:r>
              <a:rPr lang="en-US" sz="2400" dirty="0"/>
              <a:t>more then 50%</a:t>
            </a:r>
          </a:p>
          <a:p>
            <a:pPr>
              <a:lnSpc>
                <a:spcPct val="120000"/>
              </a:lnSpc>
            </a:pPr>
            <a:r>
              <a:rPr lang="en-US" sz="2400" dirty="0"/>
              <a:t>Maternity Hospitals </a:t>
            </a:r>
            <a:r>
              <a:rPr lang="ka-GE" sz="2400" dirty="0"/>
              <a:t> - 1%</a:t>
            </a:r>
            <a:endParaRPr lang="en-US" sz="2400" dirty="0"/>
          </a:p>
          <a:p>
            <a:pPr>
              <a:lnSpc>
                <a:spcPct val="120000"/>
              </a:lnSpc>
            </a:pPr>
            <a:r>
              <a:rPr lang="en-US" sz="2400" dirty="0"/>
              <a:t>Primary Health Care Doctors – 5%</a:t>
            </a:r>
          </a:p>
          <a:p>
            <a:pPr>
              <a:lnSpc>
                <a:spcPct val="120000"/>
              </a:lnSpc>
            </a:pPr>
            <a:r>
              <a:rPr lang="en-US" sz="2400" dirty="0"/>
              <a:t>Child Neurologists from different Clinics – 10%</a:t>
            </a:r>
            <a:endParaRPr lang="ru-RU" sz="2400" dirty="0"/>
          </a:p>
          <a:p>
            <a:pPr>
              <a:lnSpc>
                <a:spcPct val="120000"/>
              </a:lnSpc>
            </a:pPr>
            <a:r>
              <a:rPr lang="en-US" sz="2400" dirty="0"/>
              <a:t>Neuropsychological Clinics – 5%</a:t>
            </a:r>
          </a:p>
          <a:p>
            <a:pPr>
              <a:lnSpc>
                <a:spcPct val="120000"/>
              </a:lnSpc>
            </a:pPr>
            <a:r>
              <a:rPr lang="en-US" sz="2400" dirty="0"/>
              <a:t> Self Referral (informed by other Parents, information in media) – 20%</a:t>
            </a:r>
          </a:p>
          <a:p>
            <a:pPr>
              <a:lnSpc>
                <a:spcPct val="120000"/>
              </a:lnSpc>
            </a:pPr>
            <a:r>
              <a:rPr lang="en-US" sz="2400" dirty="0"/>
              <a:t>Kindergarten – 5%</a:t>
            </a:r>
          </a:p>
          <a:p>
            <a:pPr>
              <a:lnSpc>
                <a:spcPct val="120000"/>
              </a:lnSpc>
            </a:pPr>
            <a:r>
              <a:rPr lang="en-US" sz="2400" dirty="0"/>
              <a:t>Other/unknown sources – 4%</a:t>
            </a:r>
          </a:p>
          <a:p>
            <a:pPr marL="0" indent="0">
              <a:buNone/>
            </a:pPr>
            <a:endParaRPr lang="en-US" sz="2400" dirty="0"/>
          </a:p>
        </p:txBody>
      </p:sp>
      <p:sp>
        <p:nvSpPr>
          <p:cNvPr id="2" name="Slide Number Placeholder 1">
            <a:extLst>
              <a:ext uri="{FF2B5EF4-FFF2-40B4-BE49-F238E27FC236}">
                <a16:creationId xmlns:a16="http://schemas.microsoft.com/office/drawing/2014/main" id="{613E051B-DF90-0847-85F3-D329AB9DD429}"/>
              </a:ext>
            </a:extLst>
          </p:cNvPr>
          <p:cNvSpPr>
            <a:spLocks noGrp="1"/>
          </p:cNvSpPr>
          <p:nvPr>
            <p:ph type="sldNum" sz="quarter" idx="12"/>
          </p:nvPr>
        </p:nvSpPr>
        <p:spPr/>
        <p:txBody>
          <a:bodyPr/>
          <a:lstStyle/>
          <a:p>
            <a:fld id="{26A003D0-92C7-48A9-9E81-4C2AD6C12F89}" type="slidenum">
              <a:rPr lang="en-BE" smtClean="0"/>
              <a:t>46</a:t>
            </a:fld>
            <a:endParaRPr lang="en-BE"/>
          </a:p>
        </p:txBody>
      </p:sp>
    </p:spTree>
    <p:extLst>
      <p:ext uri="{BB962C8B-B14F-4D97-AF65-F5344CB8AC3E}">
        <p14:creationId xmlns:p14="http://schemas.microsoft.com/office/powerpoint/2010/main" val="4163311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1353" y="5472111"/>
            <a:ext cx="2239108" cy="1583127"/>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597087" y="1783030"/>
            <a:ext cx="10664449" cy="4118261"/>
          </a:xfrm>
        </p:spPr>
        <p:txBody>
          <a:bodyPr>
            <a:noAutofit/>
          </a:bodyPr>
          <a:lstStyle/>
          <a:p>
            <a:pPr lvl="1">
              <a:buFont typeface="Wingdings" panose="05000000000000000000" pitchFamily="2" charset="2"/>
              <a:buChar char="Ø"/>
            </a:pPr>
            <a:r>
              <a:rPr lang="en-US" sz="1800" b="1" dirty="0"/>
              <a:t>Child is at risk of Developmental Delay </a:t>
            </a:r>
            <a:r>
              <a:rPr lang="en-US" sz="1800" dirty="0"/>
              <a:t>- According to ICD – 10 - R62.9 Lack of expected normal physiological development, unspecified</a:t>
            </a:r>
          </a:p>
          <a:p>
            <a:pPr lvl="1">
              <a:buFont typeface="Wingdings" panose="05000000000000000000" pitchFamily="2" charset="2"/>
              <a:buChar char="Ø"/>
            </a:pPr>
            <a:endParaRPr lang="en-US" sz="1800" dirty="0"/>
          </a:p>
          <a:p>
            <a:pPr lvl="1">
              <a:buFont typeface="Wingdings" panose="05000000000000000000" pitchFamily="2" charset="2"/>
              <a:buChar char="Ø"/>
            </a:pPr>
            <a:r>
              <a:rPr lang="en-US" sz="1800" b="1" dirty="0"/>
              <a:t>Delay in one or more developmental areas: </a:t>
            </a:r>
            <a:r>
              <a:rPr lang="en-US" sz="1800" dirty="0"/>
              <a:t>Gross Motor, Fine Motor, Communication, Cognition (problem-solving), Social-Emotional. According to ICD – 10 - R62.9, Lack of expected normal physiological development, unspecified</a:t>
            </a:r>
          </a:p>
          <a:p>
            <a:pPr lvl="1">
              <a:buFont typeface="Wingdings" panose="05000000000000000000" pitchFamily="2" charset="2"/>
              <a:buChar char="Ø"/>
            </a:pPr>
            <a:endParaRPr lang="en-US" sz="1800" dirty="0"/>
          </a:p>
          <a:p>
            <a:pPr lvl="1">
              <a:buFont typeface="Wingdings" panose="05000000000000000000" pitchFamily="2" charset="2"/>
              <a:buChar char="Ø"/>
            </a:pPr>
            <a:r>
              <a:rPr lang="en-US" sz="1800" b="1" dirty="0"/>
              <a:t>Intellectual or Physical Disability, Genetic and Chromosome Disorders, Inborn error metabolism, Neurological Disorders</a:t>
            </a:r>
          </a:p>
          <a:p>
            <a:pPr lvl="1">
              <a:buFont typeface="Wingdings" panose="05000000000000000000" pitchFamily="2" charset="2"/>
              <a:buChar char="Ø"/>
            </a:pPr>
            <a:endParaRPr lang="en-US" sz="1800" dirty="0"/>
          </a:p>
          <a:p>
            <a:pPr lvl="1">
              <a:buFont typeface="Wingdings" panose="05000000000000000000" pitchFamily="2" charset="2"/>
              <a:buChar char="Ø"/>
            </a:pPr>
            <a:r>
              <a:rPr lang="en-US" sz="1800" b="1" dirty="0"/>
              <a:t>Neurobiological Disorders, Low Birth Weight, Acute Toxic conditions </a:t>
            </a:r>
          </a:p>
          <a:p>
            <a:pPr marL="128016" lvl="1" indent="0">
              <a:buNone/>
            </a:pPr>
            <a:endParaRPr lang="en-US" sz="1800" dirty="0"/>
          </a:p>
          <a:p>
            <a:pPr marL="128016" lvl="1" indent="0">
              <a:buNone/>
            </a:pPr>
            <a:r>
              <a:rPr lang="en-US" sz="1800" dirty="0"/>
              <a:t>A medical doctor is making a diagnosis according to ICD-10 (International Classification of Diseases) and indicates in health condition form #100 </a:t>
            </a:r>
          </a:p>
          <a:p>
            <a:pPr marL="0" indent="0">
              <a:buNone/>
            </a:pPr>
            <a:endParaRPr lang="en-US" sz="1800" dirty="0"/>
          </a:p>
        </p:txBody>
      </p:sp>
      <p:sp>
        <p:nvSpPr>
          <p:cNvPr id="8" name="Title 1">
            <a:extLst>
              <a:ext uri="{FF2B5EF4-FFF2-40B4-BE49-F238E27FC236}">
                <a16:creationId xmlns:a16="http://schemas.microsoft.com/office/drawing/2014/main" id="{477AAE42-8E83-4F26-A78D-543C055A307E}"/>
              </a:ext>
            </a:extLst>
          </p:cNvPr>
          <p:cNvSpPr>
            <a:spLocks noGrp="1"/>
          </p:cNvSpPr>
          <p:nvPr>
            <p:ph type="title"/>
          </p:nvPr>
        </p:nvSpPr>
        <p:spPr>
          <a:xfrm>
            <a:off x="671512" y="343455"/>
            <a:ext cx="10515600" cy="1325563"/>
          </a:xfrm>
        </p:spPr>
        <p:txBody>
          <a:bodyPr>
            <a:noAutofit/>
          </a:bodyPr>
          <a:lstStyle/>
          <a:p>
            <a:pPr algn="ctr"/>
            <a:r>
              <a:rPr lang="en-US" sz="3600" b="1" dirty="0">
                <a:solidFill>
                  <a:schemeClr val="accent1"/>
                </a:solidFill>
              </a:rPr>
              <a:t>To be Enrolled in the Georgian ECI state program child should meet eligibility criteria: </a:t>
            </a:r>
          </a:p>
        </p:txBody>
      </p:sp>
      <p:sp>
        <p:nvSpPr>
          <p:cNvPr id="2" name="Slide Number Placeholder 1">
            <a:extLst>
              <a:ext uri="{FF2B5EF4-FFF2-40B4-BE49-F238E27FC236}">
                <a16:creationId xmlns:a16="http://schemas.microsoft.com/office/drawing/2014/main" id="{1B3C4730-AB03-6540-A925-6914806491AD}"/>
              </a:ext>
            </a:extLst>
          </p:cNvPr>
          <p:cNvSpPr>
            <a:spLocks noGrp="1"/>
          </p:cNvSpPr>
          <p:nvPr>
            <p:ph type="sldNum" sz="quarter" idx="12"/>
          </p:nvPr>
        </p:nvSpPr>
        <p:spPr/>
        <p:txBody>
          <a:bodyPr/>
          <a:lstStyle/>
          <a:p>
            <a:fld id="{26A003D0-92C7-48A9-9E81-4C2AD6C12F89}" type="slidenum">
              <a:rPr lang="en-BE" smtClean="0"/>
              <a:t>47</a:t>
            </a:fld>
            <a:endParaRPr lang="en-BE"/>
          </a:p>
        </p:txBody>
      </p:sp>
    </p:spTree>
    <p:extLst>
      <p:ext uri="{BB962C8B-B14F-4D97-AF65-F5344CB8AC3E}">
        <p14:creationId xmlns:p14="http://schemas.microsoft.com/office/powerpoint/2010/main" val="64731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488130"/>
            <a:ext cx="2018373" cy="1427060"/>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10480" y="483093"/>
            <a:ext cx="10537723" cy="860262"/>
          </a:xfrm>
        </p:spPr>
        <p:txBody>
          <a:bodyPr>
            <a:normAutofit fontScale="90000"/>
          </a:bodyPr>
          <a:lstStyle/>
          <a:p>
            <a:pPr algn="ctr"/>
            <a:r>
              <a:rPr lang="en-US" sz="4000" b="1" dirty="0">
                <a:solidFill>
                  <a:schemeClr val="accent1"/>
                </a:solidFill>
              </a:rPr>
              <a:t>Early identification and timely referral should be improved</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671156"/>
            <a:ext cx="10664449" cy="4118261"/>
          </a:xfrm>
        </p:spPr>
        <p:txBody>
          <a:bodyPr>
            <a:normAutofit fontScale="85000" lnSpcReduction="20000"/>
          </a:bodyPr>
          <a:lstStyle/>
          <a:p>
            <a:pPr marL="0" indent="0">
              <a:buNone/>
            </a:pPr>
            <a:r>
              <a:rPr lang="en-US" sz="2400" b="1" dirty="0">
                <a:solidFill>
                  <a:schemeClr val="accent2">
                    <a:lumMod val="75000"/>
                  </a:schemeClr>
                </a:solidFill>
              </a:rPr>
              <a:t>Current need </a:t>
            </a:r>
            <a:r>
              <a:rPr lang="en-US" sz="2400" dirty="0"/>
              <a:t>– strong system of developmental screening and referral to ECI services of children under 3 years</a:t>
            </a:r>
          </a:p>
          <a:p>
            <a:pPr lvl="0"/>
            <a:r>
              <a:rPr lang="en-GB" sz="2400" dirty="0"/>
              <a:t>Lower attendance of children from 0-2 Years (20%) compared with children from 3-6 years old (80%)</a:t>
            </a:r>
            <a:endParaRPr lang="ka-GE" sz="2400" dirty="0"/>
          </a:p>
          <a:p>
            <a:pPr marL="0" indent="0">
              <a:buNone/>
            </a:pPr>
            <a:endParaRPr lang="en-US" sz="2400" dirty="0">
              <a:solidFill>
                <a:schemeClr val="accent2">
                  <a:lumMod val="75000"/>
                </a:schemeClr>
              </a:solidFill>
            </a:endParaRPr>
          </a:p>
          <a:p>
            <a:pPr marL="0" indent="0">
              <a:buNone/>
            </a:pPr>
            <a:r>
              <a:rPr lang="en-US" sz="2400" b="1" dirty="0">
                <a:solidFill>
                  <a:schemeClr val="accent2">
                    <a:lumMod val="75000"/>
                  </a:schemeClr>
                </a:solidFill>
              </a:rPr>
              <a:t>Current need </a:t>
            </a:r>
            <a:r>
              <a:rPr lang="en-US" sz="2400" dirty="0"/>
              <a:t>–</a:t>
            </a:r>
            <a:r>
              <a:rPr lang="en-US" sz="2400" dirty="0">
                <a:solidFill>
                  <a:schemeClr val="accent2">
                    <a:lumMod val="75000"/>
                  </a:schemeClr>
                </a:solidFill>
              </a:rPr>
              <a:t> </a:t>
            </a:r>
            <a:r>
              <a:rPr lang="en-US" sz="2400" dirty="0">
                <a:solidFill>
                  <a:schemeClr val="tx1">
                    <a:lumMod val="95000"/>
                    <a:lumOff val="5000"/>
                  </a:schemeClr>
                </a:solidFill>
              </a:rPr>
              <a:t>Premature and </a:t>
            </a:r>
            <a:r>
              <a:rPr lang="en-US" sz="2400" dirty="0"/>
              <a:t>Low Birth Weight</a:t>
            </a:r>
            <a:r>
              <a:rPr lang="en-US" sz="2400" dirty="0">
                <a:solidFill>
                  <a:schemeClr val="tx1">
                    <a:lumMod val="95000"/>
                    <a:lumOff val="5000"/>
                  </a:schemeClr>
                </a:solidFill>
              </a:rPr>
              <a:t> children should be assessed at maternity houses, children at risk of developmental delay or disability referred to ECI services </a:t>
            </a:r>
          </a:p>
          <a:p>
            <a:r>
              <a:rPr lang="en-US" sz="2400" dirty="0"/>
              <a:t>No or late referral to ECI services</a:t>
            </a:r>
          </a:p>
          <a:p>
            <a:pPr marL="0" indent="0">
              <a:buNone/>
            </a:pPr>
            <a:r>
              <a:rPr lang="en-US" sz="2400" dirty="0">
                <a:solidFill>
                  <a:schemeClr val="accent2">
                    <a:lumMod val="75000"/>
                  </a:schemeClr>
                </a:solidFill>
              </a:rPr>
              <a:t> </a:t>
            </a:r>
            <a:r>
              <a:rPr lang="en-US" sz="2400" dirty="0"/>
              <a:t> </a:t>
            </a:r>
          </a:p>
          <a:p>
            <a:pPr marL="0" lvl="0" indent="0">
              <a:buNone/>
            </a:pPr>
            <a:r>
              <a:rPr lang="en-US" sz="2400" b="1" dirty="0">
                <a:solidFill>
                  <a:schemeClr val="accent2">
                    <a:lumMod val="75000"/>
                  </a:schemeClr>
                </a:solidFill>
              </a:rPr>
              <a:t>Current need </a:t>
            </a:r>
            <a:r>
              <a:rPr lang="en-US" sz="2400" dirty="0"/>
              <a:t>–</a:t>
            </a:r>
            <a:r>
              <a:rPr lang="en-US" sz="2400" dirty="0">
                <a:solidFill>
                  <a:schemeClr val="accent2">
                    <a:lumMod val="75000"/>
                  </a:schemeClr>
                </a:solidFill>
              </a:rPr>
              <a:t> </a:t>
            </a:r>
            <a:r>
              <a:rPr lang="en-GB" sz="2400" dirty="0"/>
              <a:t>The children at high risk of developing delays or disabilities due to family or community environmental risks are left out of the ECI program.</a:t>
            </a:r>
          </a:p>
          <a:p>
            <a:r>
              <a:rPr lang="en-US" sz="2400" dirty="0"/>
              <a:t>Lack of detection tools and criteria</a:t>
            </a:r>
            <a:r>
              <a:rPr lang="en-GB" sz="2400" dirty="0"/>
              <a:t> </a:t>
            </a:r>
          </a:p>
          <a:p>
            <a:r>
              <a:rPr lang="en-GB" sz="2400" dirty="0"/>
              <a:t>Only 20% of children are involved in ECI who are at risk (environmental or biological risk)</a:t>
            </a:r>
            <a:endParaRPr lang="ka-GE" sz="2400" dirty="0"/>
          </a:p>
          <a:p>
            <a:pPr marL="0" indent="0">
              <a:buNone/>
            </a:pPr>
            <a:endParaRPr lang="en-US" sz="2400" dirty="0"/>
          </a:p>
        </p:txBody>
      </p:sp>
      <p:sp>
        <p:nvSpPr>
          <p:cNvPr id="2" name="Slide Number Placeholder 1">
            <a:extLst>
              <a:ext uri="{FF2B5EF4-FFF2-40B4-BE49-F238E27FC236}">
                <a16:creationId xmlns:a16="http://schemas.microsoft.com/office/drawing/2014/main" id="{C67DD1B0-E519-A84C-AB3F-27CB0501A558}"/>
              </a:ext>
            </a:extLst>
          </p:cNvPr>
          <p:cNvSpPr>
            <a:spLocks noGrp="1"/>
          </p:cNvSpPr>
          <p:nvPr>
            <p:ph type="sldNum" sz="quarter" idx="12"/>
          </p:nvPr>
        </p:nvSpPr>
        <p:spPr/>
        <p:txBody>
          <a:bodyPr/>
          <a:lstStyle/>
          <a:p>
            <a:fld id="{26A003D0-92C7-48A9-9E81-4C2AD6C12F89}" type="slidenum">
              <a:rPr lang="en-BE" smtClean="0"/>
              <a:t>48</a:t>
            </a:fld>
            <a:endParaRPr lang="en-BE"/>
          </a:p>
        </p:txBody>
      </p:sp>
    </p:spTree>
    <p:extLst>
      <p:ext uri="{BB962C8B-B14F-4D97-AF65-F5344CB8AC3E}">
        <p14:creationId xmlns:p14="http://schemas.microsoft.com/office/powerpoint/2010/main" val="1465629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44306"/>
            <a:ext cx="10515600" cy="1325563"/>
          </a:xfrm>
        </p:spPr>
        <p:txBody>
          <a:bodyPr>
            <a:normAutofit/>
          </a:bodyPr>
          <a:lstStyle/>
          <a:p>
            <a:pPr algn="ctr"/>
            <a:r>
              <a:rPr lang="en-US" sz="3600" b="1" dirty="0">
                <a:solidFill>
                  <a:schemeClr val="accent1"/>
                </a:solidFill>
              </a:rPr>
              <a:t>Risk Factors of Child Development</a:t>
            </a:r>
            <a:endParaRPr lang="en-GB" sz="3600" b="1" dirty="0">
              <a:solidFill>
                <a:schemeClr val="accent1"/>
              </a:solidFill>
            </a:endParaRPr>
          </a:p>
        </p:txBody>
      </p:sp>
      <p:graphicFrame>
        <p:nvGraphicFramePr>
          <p:cNvPr id="8" name="Content Placeholder 3">
            <a:extLst>
              <a:ext uri="{FF2B5EF4-FFF2-40B4-BE49-F238E27FC236}">
                <a16:creationId xmlns:a16="http://schemas.microsoft.com/office/drawing/2014/main" id="{431017FD-2F6C-446F-B290-1471B7FC5A10}"/>
              </a:ext>
            </a:extLst>
          </p:cNvPr>
          <p:cNvGraphicFramePr>
            <a:graphicFrameLocks noGrp="1"/>
          </p:cNvGraphicFramePr>
          <p:nvPr>
            <p:ph idx="1"/>
            <p:extLst>
              <p:ext uri="{D42A27DB-BD31-4B8C-83A1-F6EECF244321}">
                <p14:modId xmlns:p14="http://schemas.microsoft.com/office/powerpoint/2010/main" val="187683188"/>
              </p:ext>
            </p:extLst>
          </p:nvPr>
        </p:nvGraphicFramePr>
        <p:xfrm>
          <a:off x="763588" y="1370013"/>
          <a:ext cx="10664825" cy="43178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itle 1">
            <a:extLst>
              <a:ext uri="{FF2B5EF4-FFF2-40B4-BE49-F238E27FC236}">
                <a16:creationId xmlns:a16="http://schemas.microsoft.com/office/drawing/2014/main" id="{DE2BF2FB-66AA-479F-88A6-9F3EFF0E8CC7}"/>
              </a:ext>
            </a:extLst>
          </p:cNvPr>
          <p:cNvSpPr txBox="1">
            <a:spLocks/>
          </p:cNvSpPr>
          <p:nvPr/>
        </p:nvSpPr>
        <p:spPr>
          <a:xfrm>
            <a:off x="487680" y="6478747"/>
            <a:ext cx="10363200" cy="309562"/>
          </a:xfrm>
          <a:prstGeom prst="rect">
            <a:avLst/>
          </a:prstGeom>
        </p:spPr>
        <p:txBody>
          <a:bodyPr bIns="91440" anchor="b" anchorCtr="0">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en-US" sz="1200" i="1" dirty="0" err="1"/>
              <a:t>Guralnick</a:t>
            </a:r>
            <a:r>
              <a:rPr lang="en-US" sz="1200" i="1" dirty="0"/>
              <a:t>, M.J, PH.D. Effective Early Intervention, the developmental Systems Approach. University of Washington, Seattle, Washington</a:t>
            </a:r>
            <a:endParaRPr lang="ka-GE" sz="1200" i="1" dirty="0"/>
          </a:p>
        </p:txBody>
      </p:sp>
      <p:sp>
        <p:nvSpPr>
          <p:cNvPr id="2" name="Slide Number Placeholder 1">
            <a:extLst>
              <a:ext uri="{FF2B5EF4-FFF2-40B4-BE49-F238E27FC236}">
                <a16:creationId xmlns:a16="http://schemas.microsoft.com/office/drawing/2014/main" id="{0DA6DE97-EA7E-2849-BD40-8C152953EA32}"/>
              </a:ext>
            </a:extLst>
          </p:cNvPr>
          <p:cNvSpPr>
            <a:spLocks noGrp="1"/>
          </p:cNvSpPr>
          <p:nvPr>
            <p:ph type="sldNum" sz="quarter" idx="12"/>
          </p:nvPr>
        </p:nvSpPr>
        <p:spPr/>
        <p:txBody>
          <a:bodyPr/>
          <a:lstStyle/>
          <a:p>
            <a:fld id="{26A003D0-92C7-48A9-9E81-4C2AD6C12F89}" type="slidenum">
              <a:rPr lang="en-BE" smtClean="0"/>
              <a:t>49</a:t>
            </a:fld>
            <a:endParaRPr lang="en-BE"/>
          </a:p>
        </p:txBody>
      </p:sp>
    </p:spTree>
    <p:extLst>
      <p:ext uri="{BB962C8B-B14F-4D97-AF65-F5344CB8AC3E}">
        <p14:creationId xmlns:p14="http://schemas.microsoft.com/office/powerpoint/2010/main" val="416497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49286"/>
            <a:ext cx="2503993" cy="59469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4"/>
          <a:stretch>
            <a:fillRect/>
          </a:stretch>
        </p:blipFill>
        <p:spPr>
          <a:xfrm>
            <a:off x="4037834" y="-1"/>
            <a:ext cx="2503993" cy="441351"/>
          </a:xfrm>
          <a:prstGeom prst="rect">
            <a:avLst/>
          </a:prstGeom>
        </p:spPr>
      </p:pic>
      <p:graphicFrame>
        <p:nvGraphicFramePr>
          <p:cNvPr id="3" name="Table 2">
            <a:extLst>
              <a:ext uri="{FF2B5EF4-FFF2-40B4-BE49-F238E27FC236}">
                <a16:creationId xmlns:a16="http://schemas.microsoft.com/office/drawing/2014/main" id="{73B5F201-C9A5-4C36-BC9C-C25CB5311062}"/>
              </a:ext>
            </a:extLst>
          </p:cNvPr>
          <p:cNvGraphicFramePr>
            <a:graphicFrameLocks noGrp="1"/>
          </p:cNvGraphicFramePr>
          <p:nvPr>
            <p:extLst>
              <p:ext uri="{D42A27DB-BD31-4B8C-83A1-F6EECF244321}">
                <p14:modId xmlns:p14="http://schemas.microsoft.com/office/powerpoint/2010/main" val="702923918"/>
              </p:ext>
            </p:extLst>
          </p:nvPr>
        </p:nvGraphicFramePr>
        <p:xfrm>
          <a:off x="196645" y="220674"/>
          <a:ext cx="11798709" cy="6251930"/>
        </p:xfrm>
        <a:graphic>
          <a:graphicData uri="http://schemas.openxmlformats.org/drawingml/2006/table">
            <a:tbl>
              <a:tblPr firstRow="1" firstCol="1" bandRow="1">
                <a:tableStyleId>{5C22544A-7EE6-4342-B048-85BDC9FD1C3A}</a:tableStyleId>
              </a:tblPr>
              <a:tblGrid>
                <a:gridCol w="1494822">
                  <a:extLst>
                    <a:ext uri="{9D8B030D-6E8A-4147-A177-3AD203B41FA5}">
                      <a16:colId xmlns:a16="http://schemas.microsoft.com/office/drawing/2014/main" val="2454910902"/>
                    </a:ext>
                  </a:extLst>
                </a:gridCol>
                <a:gridCol w="2728214">
                  <a:extLst>
                    <a:ext uri="{9D8B030D-6E8A-4147-A177-3AD203B41FA5}">
                      <a16:colId xmlns:a16="http://schemas.microsoft.com/office/drawing/2014/main" val="1038302881"/>
                    </a:ext>
                  </a:extLst>
                </a:gridCol>
                <a:gridCol w="2450005">
                  <a:extLst>
                    <a:ext uri="{9D8B030D-6E8A-4147-A177-3AD203B41FA5}">
                      <a16:colId xmlns:a16="http://schemas.microsoft.com/office/drawing/2014/main" val="3657277574"/>
                    </a:ext>
                  </a:extLst>
                </a:gridCol>
                <a:gridCol w="2374785">
                  <a:extLst>
                    <a:ext uri="{9D8B030D-6E8A-4147-A177-3AD203B41FA5}">
                      <a16:colId xmlns:a16="http://schemas.microsoft.com/office/drawing/2014/main" val="1257750392"/>
                    </a:ext>
                  </a:extLst>
                </a:gridCol>
                <a:gridCol w="2750883">
                  <a:extLst>
                    <a:ext uri="{9D8B030D-6E8A-4147-A177-3AD203B41FA5}">
                      <a16:colId xmlns:a16="http://schemas.microsoft.com/office/drawing/2014/main" val="1043770132"/>
                    </a:ext>
                  </a:extLst>
                </a:gridCol>
              </a:tblGrid>
              <a:tr h="4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How long has ECI been implemented </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State agencies in charge and funding</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Standard policies and practice</a:t>
                      </a:r>
                      <a:endParaRPr lang="ka-GE"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Theoretical and conceptual framework</a:t>
                      </a:r>
                      <a:endParaRPr lang="ka-GE"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ECI Professionals and training requirements</a:t>
                      </a:r>
                    </a:p>
                  </a:txBody>
                  <a:tcPr>
                    <a:solidFill>
                      <a:srgbClr val="002060"/>
                    </a:solidFill>
                  </a:tcPr>
                </a:tc>
                <a:extLst>
                  <a:ext uri="{0D108BD9-81ED-4DB2-BD59-A6C34878D82A}">
                    <a16:rowId xmlns:a16="http://schemas.microsoft.com/office/drawing/2014/main" val="2041729507"/>
                  </a:ext>
                </a:extLst>
              </a:tr>
              <a:tr h="2868650">
                <a:tc>
                  <a:txBody>
                    <a:bodyPr/>
                    <a:lstStyle/>
                    <a:p>
                      <a:r>
                        <a:rPr lang="en-US" sz="1400" b="1" dirty="0">
                          <a:solidFill>
                            <a:schemeClr val="bg1"/>
                          </a:solidFill>
                        </a:rPr>
                        <a:t>US, Oregon</a:t>
                      </a:r>
                    </a:p>
                    <a:p>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latin typeface="+mn-lt"/>
                          <a:ea typeface="+mn-ea"/>
                          <a:cs typeface="+mn-cs"/>
                        </a:rPr>
                        <a:t>The late 1960s, early 1970s</a:t>
                      </a:r>
                      <a:endParaRPr lang="ka-GE" sz="1400" dirty="0">
                        <a:solidFill>
                          <a:schemeClr val="bg1"/>
                        </a:solidFill>
                      </a:endParaRPr>
                    </a:p>
                  </a:txBody>
                  <a:tcPr/>
                </a:tc>
                <a:tc>
                  <a:txBody>
                    <a:bodyPr/>
                    <a:lstStyle/>
                    <a:p>
                      <a:r>
                        <a:rPr lang="en-US" sz="1200" b="1" kern="1200" dirty="0">
                          <a:solidFill>
                            <a:schemeClr val="tx1"/>
                          </a:solidFill>
                          <a:effectLst/>
                          <a:latin typeface="+mn-lt"/>
                          <a:ea typeface="+mn-ea"/>
                          <a:cs typeface="+mn-cs"/>
                        </a:rPr>
                        <a:t>Service delivery: </a:t>
                      </a:r>
                      <a:r>
                        <a:rPr lang="en-US" sz="1200" b="0" kern="1200" dirty="0">
                          <a:solidFill>
                            <a:schemeClr val="tx1"/>
                          </a:solidFill>
                          <a:effectLst/>
                          <a:latin typeface="+mn-lt"/>
                          <a:ea typeface="+mn-ea"/>
                          <a:cs typeface="+mn-cs"/>
                        </a:rPr>
                        <a:t>Children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0 – 3 served by the Department of Education or The Department of Health or the Department of Human Services depending on State decision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to 5 years of age are served through the Department of Education in all states.  </a:t>
                      </a: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Funding: F</a:t>
                      </a:r>
                      <a:r>
                        <a:rPr lang="en-US" sz="1200" kern="1200" dirty="0">
                          <a:solidFill>
                            <a:schemeClr val="tx1"/>
                          </a:solidFill>
                          <a:effectLst/>
                          <a:latin typeface="+mn-lt"/>
                          <a:ea typeface="+mn-ea"/>
                          <a:cs typeface="+mn-cs"/>
                        </a:rPr>
                        <a:t>ederal funds are provided for all states (20-25% of the total costs).  The rest is funded by state public funds and public and private insurance reimbursements.</a:t>
                      </a:r>
                      <a:endParaRPr lang="ka-GE" sz="1200" kern="1200" dirty="0">
                        <a:solidFill>
                          <a:schemeClr val="tx1"/>
                        </a:solidFill>
                        <a:effectLst/>
                        <a:latin typeface="+mn-lt"/>
                        <a:ea typeface="+mn-ea"/>
                        <a:cs typeface="+mn-cs"/>
                      </a:endParaRPr>
                    </a:p>
                  </a:txBody>
                  <a:tcPr/>
                </a:tc>
                <a:tc>
                  <a:txBody>
                    <a:bodyPr/>
                    <a:lstStyle/>
                    <a:p>
                      <a:pPr marL="0" algn="l" defTabSz="914400" rtl="0" eaLnBrk="1" latinLnBrk="0" hangingPunct="1"/>
                      <a:r>
                        <a:rPr lang="en-US" sz="1200" kern="1200" dirty="0">
                          <a:solidFill>
                            <a:schemeClr val="tx1"/>
                          </a:solidFill>
                          <a:effectLst/>
                          <a:latin typeface="+mn-lt"/>
                          <a:ea typeface="+mn-ea"/>
                          <a:cs typeface="+mn-cs"/>
                        </a:rPr>
                        <a:t>The federal law called the IDEA (The Individuals with Disabilities Education ACT) which made special education</a:t>
                      </a:r>
                    </a:p>
                    <a:p>
                      <a:pPr marL="0" algn="l" defTabSz="914400" rtl="0" eaLnBrk="1" latinLnBrk="0" hangingPunct="1"/>
                      <a:endParaRPr lang="en-US" sz="1200" kern="1200" dirty="0">
                        <a:solidFill>
                          <a:schemeClr val="tx1"/>
                        </a:solidFill>
                        <a:effectLst/>
                        <a:latin typeface="+mn-lt"/>
                        <a:ea typeface="+mn-ea"/>
                        <a:cs typeface="+mn-cs"/>
                      </a:endParaRPr>
                    </a:p>
                    <a:p>
                      <a:pPr marL="0" algn="l" defTabSz="914400" rtl="0" eaLnBrk="1" latinLnBrk="0" hangingPunct="1"/>
                      <a:r>
                        <a:rPr lang="en-US" sz="1200" kern="1200" dirty="0">
                          <a:solidFill>
                            <a:schemeClr val="tx1"/>
                          </a:solidFill>
                          <a:effectLst/>
                          <a:latin typeface="+mn-lt"/>
                          <a:ea typeface="+mn-ea"/>
                          <a:cs typeface="+mn-cs"/>
                        </a:rPr>
                        <a:t>Federal laws and regulations and state laws and rules establish general standards that are consistent across all states. </a:t>
                      </a:r>
                    </a:p>
                    <a:p>
                      <a:pPr marL="0" algn="l" defTabSz="914400" rtl="0" eaLnBrk="1" latinLnBrk="0" hangingPunct="1"/>
                      <a:r>
                        <a:rPr lang="en-US" sz="1200" kern="1200" dirty="0">
                          <a:solidFill>
                            <a:schemeClr val="tx1"/>
                          </a:solidFill>
                          <a:effectLst/>
                          <a:latin typeface="+mn-lt"/>
                          <a:ea typeface="+mn-ea"/>
                          <a:cs typeface="+mn-cs"/>
                        </a:rPr>
                        <a:t>In addition, national professional organizations set more detailed quality standards</a:t>
                      </a:r>
                      <a:endParaRPr lang="en-US" sz="1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Research evidence from many different disciplines supports early intervention and various methodologies. </a:t>
                      </a:r>
                      <a:endParaRPr lang="ka-GE" sz="1400" kern="1200" dirty="0">
                        <a:solidFill>
                          <a:schemeClr val="tx1"/>
                        </a:solidFill>
                        <a:effectLst/>
                        <a:latin typeface="+mn-lt"/>
                        <a:ea typeface="+mn-ea"/>
                        <a:cs typeface="+mn-cs"/>
                      </a:endParaRPr>
                    </a:p>
                  </a:txBody>
                  <a:tcPr/>
                </a:tc>
                <a:tc>
                  <a:txBody>
                    <a:bodyPr/>
                    <a:lstStyle/>
                    <a:p>
                      <a:r>
                        <a:rPr lang="en-US" sz="1400" kern="1200" dirty="0">
                          <a:solidFill>
                            <a:schemeClr val="tx1"/>
                          </a:solidFill>
                          <a:effectLst/>
                          <a:latin typeface="+mn-lt"/>
                          <a:ea typeface="+mn-ea"/>
                          <a:cs typeface="+mn-cs"/>
                        </a:rPr>
                        <a:t>Early interventionists</a:t>
                      </a:r>
                      <a:endParaRPr lang="ka-GE"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Early Childhood Special Educators</a:t>
                      </a:r>
                      <a:endParaRPr lang="ka-GE"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Speech and language pathologists</a:t>
                      </a:r>
                      <a:endParaRPr lang="ka-GE"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Occupational therapist</a:t>
                      </a:r>
                      <a:endParaRPr lang="ka-GE"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Physical therapists</a:t>
                      </a:r>
                      <a:endParaRPr lang="ka-GE"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Autism specialists</a:t>
                      </a:r>
                      <a:endParaRPr lang="en-US" sz="2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ECI and Early Childhood Special Educators typically have one license, educator preparation.  Each of the other professions has national and state licensing requirements for their profession.</a:t>
                      </a:r>
                    </a:p>
                  </a:txBody>
                  <a:tcPr/>
                </a:tc>
                <a:extLst>
                  <a:ext uri="{0D108BD9-81ED-4DB2-BD59-A6C34878D82A}">
                    <a16:rowId xmlns:a16="http://schemas.microsoft.com/office/drawing/2014/main" val="988733798"/>
                  </a:ext>
                </a:extLst>
              </a:tr>
              <a:tr h="523634">
                <a:tc>
                  <a:txBody>
                    <a:bodyPr/>
                    <a:lstStyle/>
                    <a:p>
                      <a:r>
                        <a:rPr lang="en-US" sz="1400" b="1" kern="1200" dirty="0">
                          <a:solidFill>
                            <a:schemeClr val="bg1"/>
                          </a:solidFill>
                          <a:effectLst/>
                          <a:latin typeface="+mn-lt"/>
                          <a:ea typeface="+mn-ea"/>
                          <a:cs typeface="+mn-cs"/>
                        </a:rPr>
                        <a:t>Portugal</a:t>
                      </a:r>
                    </a:p>
                    <a:p>
                      <a:r>
                        <a:rPr lang="en-US" sz="1400" kern="1200" dirty="0">
                          <a:solidFill>
                            <a:schemeClr val="bg1"/>
                          </a:solidFill>
                          <a:effectLst/>
                        </a:rPr>
                        <a:t>Initially 1980-90</a:t>
                      </a:r>
                    </a:p>
                    <a:p>
                      <a:endParaRPr lang="en-US" sz="1400" kern="1200" dirty="0">
                        <a:solidFill>
                          <a:schemeClr val="bg1"/>
                        </a:solidFill>
                        <a:effectLst/>
                      </a:endParaRPr>
                    </a:p>
                    <a:p>
                      <a:r>
                        <a:rPr lang="en-US" sz="1400" kern="1200" dirty="0">
                          <a:solidFill>
                            <a:schemeClr val="bg1"/>
                          </a:solidFill>
                          <a:effectLst/>
                          <a:latin typeface="+mn-lt"/>
                          <a:ea typeface="+mn-ea"/>
                          <a:cs typeface="+mn-cs"/>
                        </a:rPr>
                        <a:t>2008 Special Needs Education Act created a National System for ECI</a:t>
                      </a:r>
                      <a:endParaRPr lang="ka-GE" sz="14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Service delivery: </a:t>
                      </a:r>
                      <a:r>
                        <a:rPr lang="en-US" sz="1200" b="0" kern="1200" dirty="0">
                          <a:solidFill>
                            <a:schemeClr val="tx1"/>
                          </a:solidFill>
                          <a:effectLst/>
                          <a:latin typeface="+mn-lt"/>
                          <a:ea typeface="+mn-ea"/>
                          <a:cs typeface="+mn-cs"/>
                        </a:rPr>
                        <a:t>ECI </a:t>
                      </a:r>
                      <a:r>
                        <a:rPr lang="en-US" sz="1200" kern="1200" dirty="0">
                          <a:solidFill>
                            <a:schemeClr val="tx1"/>
                          </a:solidFill>
                          <a:effectLst/>
                          <a:latin typeface="+mn-lt"/>
                          <a:ea typeface="+mn-ea"/>
                          <a:cs typeface="+mn-cs"/>
                        </a:rPr>
                        <a:t>professionals belong to Health, Social Security, and Education sectors. </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Funding:</a:t>
                      </a:r>
                      <a:r>
                        <a:rPr lang="en-US" sz="1400" b="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by Structural Funds in accordance with national and Community legislation applicable, in particular, the European Social Fund</a:t>
                      </a:r>
                      <a:endParaRPr lang="en-US" sz="1200" kern="1200" dirty="0">
                        <a:solidFill>
                          <a:schemeClr val="tx1"/>
                        </a:solidFill>
                        <a:effectLst/>
                      </a:endParaRPr>
                    </a:p>
                    <a:p>
                      <a:r>
                        <a:rPr lang="en-US" sz="1400" b="0" kern="1200" dirty="0">
                          <a:solidFill>
                            <a:schemeClr val="tx1"/>
                          </a:solidFill>
                          <a:effectLst/>
                          <a:latin typeface="+mn-lt"/>
                          <a:ea typeface="+mn-ea"/>
                          <a:cs typeface="+mn-cs"/>
                        </a:rPr>
                        <a:t>Free of charge</a:t>
                      </a:r>
                    </a:p>
                  </a:txBody>
                  <a:tcPr/>
                </a:tc>
                <a:tc>
                  <a:txBody>
                    <a:bodyPr/>
                    <a:lstStyle/>
                    <a:p>
                      <a:r>
                        <a:rPr lang="en-US" sz="1400" b="1" kern="1200" dirty="0">
                          <a:solidFill>
                            <a:schemeClr val="tx1"/>
                          </a:solidFill>
                          <a:effectLst/>
                          <a:latin typeface="+mn-lt"/>
                          <a:ea typeface="+mn-ea"/>
                          <a:cs typeface="+mn-cs"/>
                        </a:rPr>
                        <a:t>Guidelines for ECI have a national range.</a:t>
                      </a:r>
                    </a:p>
                    <a:p>
                      <a:r>
                        <a:rPr lang="en-US" sz="1400" b="1" kern="1200" dirty="0">
                          <a:solidFill>
                            <a:schemeClr val="tx1"/>
                          </a:solidFill>
                          <a:effectLst/>
                          <a:latin typeface="+mn-lt"/>
                          <a:ea typeface="+mn-ea"/>
                          <a:cs typeface="+mn-cs"/>
                        </a:rPr>
                        <a:t>ECI is based on an inter-sector relationship.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Each sector has its own competencies (health, social, education) and is defined in ECI law.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Individualized, comprehensive, family-centered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Parental involvement in the intervention process is an essential feature for the success of ECI service in Portugal</a:t>
                      </a:r>
                    </a:p>
                  </a:txBody>
                  <a:tcPr/>
                </a:tc>
                <a:tc>
                  <a:txBody>
                    <a:bodyPr/>
                    <a:lstStyle/>
                    <a:p>
                      <a:r>
                        <a:rPr lang="en-US" sz="1400" kern="1200" dirty="0">
                          <a:solidFill>
                            <a:schemeClr val="tx1"/>
                          </a:solidFill>
                          <a:effectLst/>
                          <a:latin typeface="+mn-lt"/>
                          <a:ea typeface="+mn-ea"/>
                          <a:cs typeface="+mn-cs"/>
                        </a:rPr>
                        <a:t>Early Childhood Intervention involves professionals such as Medical doctors; Nurses; Therapists; Social workers; Psychologists; Child </a:t>
                      </a:r>
                      <a:r>
                        <a:rPr lang="en-US" sz="1400" kern="1200" dirty="0" err="1">
                          <a:solidFill>
                            <a:schemeClr val="tx1"/>
                          </a:solidFill>
                          <a:effectLst/>
                          <a:latin typeface="+mn-lt"/>
                          <a:ea typeface="+mn-ea"/>
                          <a:cs typeface="+mn-cs"/>
                        </a:rPr>
                        <a:t>carers</a:t>
                      </a:r>
                      <a:r>
                        <a:rPr lang="en-US" sz="1400" kern="1200" dirty="0">
                          <a:solidFill>
                            <a:schemeClr val="tx1"/>
                          </a:solidFill>
                          <a:effectLst/>
                          <a:latin typeface="+mn-lt"/>
                          <a:ea typeface="+mn-ea"/>
                          <a:cs typeface="+mn-cs"/>
                        </a:rPr>
                        <a:t>, preschool teachers, specialized ECI Teachers.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In-service training is required for ECI specialists, provided by recognized professional organizations</a:t>
                      </a:r>
                    </a:p>
                  </a:txBody>
                  <a:tcPr/>
                </a:tc>
                <a:extLst>
                  <a:ext uri="{0D108BD9-81ED-4DB2-BD59-A6C34878D82A}">
                    <a16:rowId xmlns:a16="http://schemas.microsoft.com/office/drawing/2014/main" val="1066474924"/>
                  </a:ext>
                </a:extLst>
              </a:tr>
            </a:tbl>
          </a:graphicData>
        </a:graphic>
      </p:graphicFrame>
      <p:sp>
        <p:nvSpPr>
          <p:cNvPr id="2" name="Slide Number Placeholder 1">
            <a:extLst>
              <a:ext uri="{FF2B5EF4-FFF2-40B4-BE49-F238E27FC236}">
                <a16:creationId xmlns:a16="http://schemas.microsoft.com/office/drawing/2014/main" id="{9C975177-2455-8240-8330-6C4658D5347C}"/>
              </a:ext>
            </a:extLst>
          </p:cNvPr>
          <p:cNvSpPr>
            <a:spLocks noGrp="1"/>
          </p:cNvSpPr>
          <p:nvPr>
            <p:ph type="sldNum" sz="quarter" idx="12"/>
          </p:nvPr>
        </p:nvSpPr>
        <p:spPr/>
        <p:txBody>
          <a:bodyPr/>
          <a:lstStyle/>
          <a:p>
            <a:fld id="{26A003D0-92C7-48A9-9E81-4C2AD6C12F89}" type="slidenum">
              <a:rPr lang="en-BE" smtClean="0"/>
              <a:t>5</a:t>
            </a:fld>
            <a:endParaRPr lang="en-BE"/>
          </a:p>
        </p:txBody>
      </p:sp>
    </p:spTree>
    <p:extLst>
      <p:ext uri="{BB962C8B-B14F-4D97-AF65-F5344CB8AC3E}">
        <p14:creationId xmlns:p14="http://schemas.microsoft.com/office/powerpoint/2010/main" val="266468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08781" y="-181393"/>
            <a:ext cx="2355742" cy="1665592"/>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671052" y="297776"/>
            <a:ext cx="10515600" cy="1325563"/>
          </a:xfrm>
        </p:spPr>
        <p:txBody>
          <a:bodyPr>
            <a:normAutofit/>
          </a:bodyPr>
          <a:lstStyle/>
          <a:p>
            <a:pPr algn="ctr"/>
            <a:r>
              <a:rPr lang="en-US" sz="3600" b="1" dirty="0">
                <a:solidFill>
                  <a:schemeClr val="accent1"/>
                </a:solidFill>
              </a:rPr>
              <a:t>Best Practice</a:t>
            </a:r>
            <a:endParaRPr lang="en-GB" sz="36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692739"/>
            <a:ext cx="10664449" cy="4118261"/>
          </a:xfrm>
        </p:spPr>
        <p:txBody>
          <a:bodyPr>
            <a:normAutofit fontScale="92500" lnSpcReduction="10000"/>
          </a:bodyPr>
          <a:lstStyle/>
          <a:p>
            <a:pPr marL="0" indent="0">
              <a:spcBef>
                <a:spcPts val="0"/>
              </a:spcBef>
              <a:buNone/>
              <a:defRPr/>
            </a:pPr>
            <a:r>
              <a:rPr lang="en-US" sz="2400" dirty="0"/>
              <a:t>In Portugal Eligibility is made according to ICF-CY (International classification of functioning, disability,\ and health: children and youth)</a:t>
            </a:r>
          </a:p>
          <a:p>
            <a:pPr marL="0" lvl="0" indent="0">
              <a:lnSpc>
                <a:spcPct val="100000"/>
              </a:lnSpc>
              <a:spcBef>
                <a:spcPts val="0"/>
              </a:spcBef>
              <a:buNone/>
              <a:defRPr/>
            </a:pPr>
            <a:endParaRPr lang="en-US" sz="2400" b="1" dirty="0"/>
          </a:p>
          <a:p>
            <a:pPr marL="0" lvl="0" indent="0">
              <a:lnSpc>
                <a:spcPct val="100000"/>
              </a:lnSpc>
              <a:spcBef>
                <a:spcPts val="0"/>
              </a:spcBef>
              <a:buNone/>
              <a:defRPr/>
            </a:pPr>
            <a:r>
              <a:rPr lang="en-US" sz="2400" dirty="0"/>
              <a:t>Children aged 0 – 6 years old and respective families are eligible for support when they present the conditions included in the following groups:</a:t>
            </a:r>
          </a:p>
          <a:p>
            <a:pPr marL="0" lvl="0" indent="0">
              <a:lnSpc>
                <a:spcPct val="100000"/>
              </a:lnSpc>
              <a:spcBef>
                <a:spcPts val="0"/>
              </a:spcBef>
              <a:buNone/>
              <a:defRPr/>
            </a:pPr>
            <a:endParaRPr lang="en-US" sz="2400" dirty="0"/>
          </a:p>
          <a:p>
            <a:pPr marL="0" lvl="0" indent="0">
              <a:lnSpc>
                <a:spcPct val="100000"/>
              </a:lnSpc>
              <a:spcBef>
                <a:spcPts val="0"/>
              </a:spcBef>
              <a:buNone/>
              <a:defRPr/>
            </a:pPr>
            <a:r>
              <a:rPr lang="en-US" sz="2400" dirty="0"/>
              <a:t>1</a:t>
            </a:r>
            <a:r>
              <a:rPr lang="en-US" sz="2400" baseline="30000" dirty="0"/>
              <a:t>st</a:t>
            </a:r>
            <a:r>
              <a:rPr lang="en-US" sz="2400" dirty="0"/>
              <a:t> Group – “Changes of body function or structure” that limit the normal development and participation in typical activities, considering the appropriate development referential to respective ages and social context; </a:t>
            </a:r>
          </a:p>
          <a:p>
            <a:pPr marL="0" lvl="0" indent="0">
              <a:lnSpc>
                <a:spcPct val="100000"/>
              </a:lnSpc>
              <a:spcBef>
                <a:spcPts val="0"/>
              </a:spcBef>
              <a:buNone/>
              <a:defRPr/>
            </a:pPr>
            <a:endParaRPr lang="en-US" sz="2400" dirty="0"/>
          </a:p>
          <a:p>
            <a:pPr marL="0" lvl="0" indent="0">
              <a:lnSpc>
                <a:spcPct val="100000"/>
              </a:lnSpc>
              <a:spcBef>
                <a:spcPts val="0"/>
              </a:spcBef>
              <a:buNone/>
              <a:defRPr/>
            </a:pPr>
            <a:r>
              <a:rPr lang="en-US" sz="2400" dirty="0"/>
              <a:t>2</a:t>
            </a:r>
            <a:r>
              <a:rPr lang="en-US" sz="2400" baseline="30000" dirty="0"/>
              <a:t>nd</a:t>
            </a:r>
            <a:r>
              <a:rPr lang="en-US" sz="2400" dirty="0"/>
              <a:t> Group – “High-risk of developmental delay” due to the existence of biological, psycho-affective or environmental conditions which involve a high probability of relevant delays in child development. </a:t>
            </a:r>
          </a:p>
          <a:p>
            <a:pPr marL="0" indent="0">
              <a:buNone/>
            </a:pPr>
            <a:endParaRPr lang="en-US" sz="2400" dirty="0"/>
          </a:p>
        </p:txBody>
      </p:sp>
      <p:sp>
        <p:nvSpPr>
          <p:cNvPr id="8" name="Title 1">
            <a:extLst>
              <a:ext uri="{FF2B5EF4-FFF2-40B4-BE49-F238E27FC236}">
                <a16:creationId xmlns:a16="http://schemas.microsoft.com/office/drawing/2014/main" id="{87F5BA3B-EF47-42BF-AC9D-7938FD6682A3}"/>
              </a:ext>
            </a:extLst>
          </p:cNvPr>
          <p:cNvSpPr txBox="1">
            <a:spLocks/>
          </p:cNvSpPr>
          <p:nvPr/>
        </p:nvSpPr>
        <p:spPr>
          <a:xfrm>
            <a:off x="487680" y="6228080"/>
            <a:ext cx="10363200" cy="309562"/>
          </a:xfrm>
          <a:prstGeom prst="rect">
            <a:avLst/>
          </a:prstGeom>
        </p:spPr>
        <p:txBody>
          <a:bodyPr bIns="91440" anchor="b" anchorCtr="0">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en-US" sz="1400" i="1" dirty="0"/>
              <a:t>Recommended practices in Early Childhood Intervention: A Guidebook for Professionals. 2019 </a:t>
            </a:r>
            <a:r>
              <a:rPr lang="en-US" sz="1400" i="1" dirty="0" err="1"/>
              <a:t>Eurlyaid</a:t>
            </a:r>
            <a:endParaRPr lang="ka-GE" sz="1400" i="1" dirty="0"/>
          </a:p>
        </p:txBody>
      </p:sp>
      <p:sp>
        <p:nvSpPr>
          <p:cNvPr id="2" name="Slide Number Placeholder 1">
            <a:extLst>
              <a:ext uri="{FF2B5EF4-FFF2-40B4-BE49-F238E27FC236}">
                <a16:creationId xmlns:a16="http://schemas.microsoft.com/office/drawing/2014/main" id="{DCF0A57D-E0EE-8442-BD6B-31AE3DF4A275}"/>
              </a:ext>
            </a:extLst>
          </p:cNvPr>
          <p:cNvSpPr>
            <a:spLocks noGrp="1"/>
          </p:cNvSpPr>
          <p:nvPr>
            <p:ph type="sldNum" sz="quarter" idx="12"/>
          </p:nvPr>
        </p:nvSpPr>
        <p:spPr/>
        <p:txBody>
          <a:bodyPr/>
          <a:lstStyle/>
          <a:p>
            <a:fld id="{26A003D0-92C7-48A9-9E81-4C2AD6C12F89}" type="slidenum">
              <a:rPr lang="en-BE" smtClean="0"/>
              <a:t>50</a:t>
            </a:fld>
            <a:endParaRPr lang="en-BE"/>
          </a:p>
        </p:txBody>
      </p:sp>
    </p:spTree>
    <p:extLst>
      <p:ext uri="{BB962C8B-B14F-4D97-AF65-F5344CB8AC3E}">
        <p14:creationId xmlns:p14="http://schemas.microsoft.com/office/powerpoint/2010/main" val="2249863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474" y="5063971"/>
            <a:ext cx="2621379" cy="1853406"/>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63775" y="156372"/>
            <a:ext cx="10515600" cy="1325563"/>
          </a:xfrm>
        </p:spPr>
        <p:txBody>
          <a:bodyPr>
            <a:normAutofit/>
          </a:bodyPr>
          <a:lstStyle/>
          <a:p>
            <a:pPr algn="ctr"/>
            <a:r>
              <a:rPr lang="en-US" sz="3600" b="1" dirty="0">
                <a:solidFill>
                  <a:schemeClr val="accent1"/>
                </a:solidFill>
              </a:rPr>
              <a:t>Eligibility Criteria</a:t>
            </a:r>
            <a:endParaRPr lang="en-GB" sz="36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369869"/>
            <a:ext cx="10664449" cy="4118261"/>
          </a:xfrm>
        </p:spPr>
        <p:txBody>
          <a:bodyPr>
            <a:noAutofit/>
          </a:bodyPr>
          <a:lstStyle/>
          <a:p>
            <a:pPr marL="0" lvl="0" indent="0">
              <a:lnSpc>
                <a:spcPct val="100000"/>
              </a:lnSpc>
              <a:spcBef>
                <a:spcPts val="0"/>
              </a:spcBef>
              <a:buNone/>
              <a:defRPr/>
            </a:pPr>
            <a:r>
              <a:rPr lang="en-US" sz="1800" b="1" dirty="0">
                <a:solidFill>
                  <a:schemeClr val="accent2">
                    <a:lumMod val="75000"/>
                  </a:schemeClr>
                </a:solidFill>
              </a:rPr>
              <a:t>US</a:t>
            </a:r>
            <a:r>
              <a:rPr lang="ka-GE" sz="1800" b="1" dirty="0">
                <a:solidFill>
                  <a:schemeClr val="accent2">
                    <a:lumMod val="75000"/>
                  </a:schemeClr>
                </a:solidFill>
              </a:rPr>
              <a:t>, </a:t>
            </a:r>
            <a:r>
              <a:rPr lang="en-US" sz="1800" b="1" dirty="0">
                <a:solidFill>
                  <a:schemeClr val="accent2">
                    <a:lumMod val="75000"/>
                  </a:schemeClr>
                </a:solidFill>
              </a:rPr>
              <a:t>Oregon: </a:t>
            </a:r>
            <a:endParaRPr lang="en-US" sz="1800" b="1" dirty="0"/>
          </a:p>
          <a:p>
            <a:pPr marL="0" lvl="0" indent="0">
              <a:lnSpc>
                <a:spcPct val="100000"/>
              </a:lnSpc>
              <a:spcBef>
                <a:spcPts val="0"/>
              </a:spcBef>
              <a:buNone/>
              <a:defRPr/>
            </a:pPr>
            <a:r>
              <a:rPr lang="en-US" sz="1800" b="1" dirty="0"/>
              <a:t>Children with developmental delay: </a:t>
            </a:r>
            <a:r>
              <a:rPr lang="en-US" sz="1800" dirty="0"/>
              <a:t>2 standard deviations delayed in one or more areas of development or 1.5 standard deviations delayed in two or more areas of development.  </a:t>
            </a:r>
          </a:p>
          <a:p>
            <a:pPr marL="0" lvl="0" indent="0">
              <a:lnSpc>
                <a:spcPct val="100000"/>
              </a:lnSpc>
              <a:spcBef>
                <a:spcPts val="0"/>
              </a:spcBef>
              <a:buNone/>
              <a:defRPr/>
            </a:pPr>
            <a:endParaRPr lang="en-US" sz="1800" dirty="0"/>
          </a:p>
          <a:p>
            <a:pPr marL="0" lvl="0" indent="0">
              <a:lnSpc>
                <a:spcPct val="100000"/>
              </a:lnSpc>
              <a:spcBef>
                <a:spcPts val="0"/>
              </a:spcBef>
              <a:buNone/>
              <a:defRPr/>
            </a:pPr>
            <a:r>
              <a:rPr lang="en-US" sz="1800" b="1" dirty="0"/>
              <a:t>Children with Biological risks: </a:t>
            </a:r>
            <a:r>
              <a:rPr lang="en-US" sz="1800" dirty="0"/>
              <a:t>A child born with a diagnosed condition that is likely to result in a delay such as very low birth weight, drug and/or alcohol addiction, a genetic disorder, autism, spina bifida, etc. </a:t>
            </a:r>
          </a:p>
          <a:p>
            <a:pPr marL="0" lvl="0" indent="0">
              <a:lnSpc>
                <a:spcPct val="100000"/>
              </a:lnSpc>
              <a:spcBef>
                <a:spcPts val="0"/>
              </a:spcBef>
              <a:buNone/>
              <a:defRPr/>
            </a:pPr>
            <a:endParaRPr lang="en-US" sz="1800" dirty="0"/>
          </a:p>
          <a:p>
            <a:pPr marL="0" lvl="0" indent="0">
              <a:lnSpc>
                <a:spcPct val="100000"/>
              </a:lnSpc>
              <a:spcBef>
                <a:spcPts val="0"/>
              </a:spcBef>
              <a:buNone/>
              <a:defRPr/>
            </a:pPr>
            <a:r>
              <a:rPr lang="en-US" sz="1800" b="1" dirty="0"/>
              <a:t>Established Disability</a:t>
            </a:r>
            <a:r>
              <a:rPr lang="en-US" sz="1800" dirty="0"/>
              <a:t>: autism, communication disorder, hearing impaired, vision impaired, orthopedically impaired, cognitively impaired, deaf and blind, traumatic brain injured, health impaired, learning disabled, emotionally disturbed.</a:t>
            </a:r>
          </a:p>
          <a:p>
            <a:pPr marL="0" lvl="0" indent="0">
              <a:lnSpc>
                <a:spcPct val="100000"/>
              </a:lnSpc>
              <a:spcBef>
                <a:spcPts val="0"/>
              </a:spcBef>
              <a:buNone/>
              <a:defRPr/>
            </a:pPr>
            <a:endParaRPr lang="en-US" sz="1800" dirty="0"/>
          </a:p>
          <a:p>
            <a:pPr marL="0" lvl="0" indent="0">
              <a:lnSpc>
                <a:spcPct val="100000"/>
              </a:lnSpc>
              <a:spcBef>
                <a:spcPts val="0"/>
              </a:spcBef>
              <a:buNone/>
              <a:defRPr/>
            </a:pPr>
            <a:r>
              <a:rPr lang="en-US" sz="1800" b="1" dirty="0">
                <a:solidFill>
                  <a:schemeClr val="accent2">
                    <a:lumMod val="75000"/>
                  </a:schemeClr>
                </a:solidFill>
              </a:rPr>
              <a:t>Spain:</a:t>
            </a:r>
            <a:r>
              <a:rPr lang="en-US" sz="1800" dirty="0"/>
              <a:t> </a:t>
            </a:r>
          </a:p>
          <a:p>
            <a:pPr marL="0" lvl="0" indent="0">
              <a:lnSpc>
                <a:spcPct val="100000"/>
              </a:lnSpc>
              <a:spcBef>
                <a:spcPts val="0"/>
              </a:spcBef>
              <a:buNone/>
              <a:defRPr/>
            </a:pPr>
            <a:r>
              <a:rPr lang="en-US" sz="1800" dirty="0"/>
              <a:t>Any child with developmental delay (assessed by psychometric tests), with a disability, or with communication, emotional and behavioral problems either by organic or social causes.</a:t>
            </a:r>
          </a:p>
          <a:p>
            <a:pPr marL="0" indent="0">
              <a:lnSpc>
                <a:spcPct val="100000"/>
              </a:lnSpc>
              <a:buNone/>
            </a:pPr>
            <a:endParaRPr lang="en-US" sz="1800" dirty="0"/>
          </a:p>
        </p:txBody>
      </p:sp>
      <p:sp>
        <p:nvSpPr>
          <p:cNvPr id="2" name="Slide Number Placeholder 1">
            <a:extLst>
              <a:ext uri="{FF2B5EF4-FFF2-40B4-BE49-F238E27FC236}">
                <a16:creationId xmlns:a16="http://schemas.microsoft.com/office/drawing/2014/main" id="{5059C92C-ADC6-6343-BE8C-AC7192C3A1A1}"/>
              </a:ext>
            </a:extLst>
          </p:cNvPr>
          <p:cNvSpPr>
            <a:spLocks noGrp="1"/>
          </p:cNvSpPr>
          <p:nvPr>
            <p:ph type="sldNum" sz="quarter" idx="12"/>
          </p:nvPr>
        </p:nvSpPr>
        <p:spPr/>
        <p:txBody>
          <a:bodyPr/>
          <a:lstStyle/>
          <a:p>
            <a:fld id="{26A003D0-92C7-48A9-9E81-4C2AD6C12F89}" type="slidenum">
              <a:rPr lang="en-BE" smtClean="0"/>
              <a:t>51</a:t>
            </a:fld>
            <a:endParaRPr lang="en-BE"/>
          </a:p>
        </p:txBody>
      </p:sp>
    </p:spTree>
    <p:extLst>
      <p:ext uri="{BB962C8B-B14F-4D97-AF65-F5344CB8AC3E}">
        <p14:creationId xmlns:p14="http://schemas.microsoft.com/office/powerpoint/2010/main" val="1507969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176495"/>
            <a:ext cx="2507083" cy="1772595"/>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63775" y="335485"/>
            <a:ext cx="10341078" cy="840597"/>
          </a:xfrm>
        </p:spPr>
        <p:txBody>
          <a:bodyPr>
            <a:normAutofit/>
          </a:bodyPr>
          <a:lstStyle/>
          <a:p>
            <a:pPr algn="ctr"/>
            <a:r>
              <a:rPr lang="en-US" sz="3600" b="1" dirty="0">
                <a:solidFill>
                  <a:schemeClr val="accent1"/>
                </a:solidFill>
              </a:rPr>
              <a:t>Referral to ECI Services from SSA</a:t>
            </a:r>
            <a:endParaRPr lang="en-GB" sz="36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369869"/>
            <a:ext cx="10664449" cy="4118261"/>
          </a:xfrm>
        </p:spPr>
        <p:txBody>
          <a:bodyPr>
            <a:normAutofit fontScale="77500" lnSpcReduction="20000"/>
          </a:bodyPr>
          <a:lstStyle/>
          <a:p>
            <a:pPr marL="0" indent="0">
              <a:lnSpc>
                <a:spcPct val="120000"/>
              </a:lnSpc>
              <a:buNone/>
            </a:pPr>
            <a:r>
              <a:rPr lang="en-US" sz="2900" b="1" dirty="0"/>
              <a:t>Initial communication with families either by state Social Worker or ECI provider organization, or both:</a:t>
            </a:r>
          </a:p>
          <a:p>
            <a:pPr lvl="1">
              <a:lnSpc>
                <a:spcPct val="120000"/>
              </a:lnSpc>
            </a:pPr>
            <a:endParaRPr lang="en-US" sz="2900" dirty="0"/>
          </a:p>
          <a:p>
            <a:pPr lvl="1">
              <a:lnSpc>
                <a:spcPct val="120000"/>
              </a:lnSpc>
            </a:pPr>
            <a:r>
              <a:rPr lang="en-US" sz="2900" dirty="0"/>
              <a:t>Information about the program characteristics, ECI specialist and family cooperation, rights, and responsibilities</a:t>
            </a:r>
            <a:endParaRPr lang="en-US" sz="2900" i="1" dirty="0"/>
          </a:p>
          <a:p>
            <a:pPr lvl="1">
              <a:lnSpc>
                <a:spcPct val="120000"/>
              </a:lnSpc>
            </a:pPr>
            <a:r>
              <a:rPr lang="en-US" sz="2900" dirty="0"/>
              <a:t>Information about the timeline of the ECI program, transition process into the educational services</a:t>
            </a:r>
          </a:p>
          <a:p>
            <a:pPr lvl="1">
              <a:lnSpc>
                <a:spcPct val="120000"/>
              </a:lnSpc>
            </a:pPr>
            <a:r>
              <a:rPr lang="en-US" sz="2900" dirty="0"/>
              <a:t>Terms and conditions of ECI voucher realization</a:t>
            </a:r>
            <a:endParaRPr lang="en-US" sz="2900" i="1" dirty="0"/>
          </a:p>
          <a:p>
            <a:pPr lvl="1">
              <a:lnSpc>
                <a:spcPct val="120000"/>
              </a:lnSpc>
            </a:pPr>
            <a:r>
              <a:rPr lang="en-US" sz="2900" dirty="0"/>
              <a:t>The signing of informed consent/contract between ECI provider organization and family</a:t>
            </a:r>
            <a:endParaRPr lang="en-US" sz="2900" i="1" dirty="0"/>
          </a:p>
          <a:p>
            <a:pPr lvl="1"/>
            <a:endParaRPr lang="en-US" sz="2000" dirty="0"/>
          </a:p>
          <a:p>
            <a:pPr marL="0" indent="0">
              <a:buNone/>
            </a:pPr>
            <a:endParaRPr lang="en-US" sz="2400" dirty="0"/>
          </a:p>
        </p:txBody>
      </p:sp>
      <p:sp>
        <p:nvSpPr>
          <p:cNvPr id="2" name="Slide Number Placeholder 1">
            <a:extLst>
              <a:ext uri="{FF2B5EF4-FFF2-40B4-BE49-F238E27FC236}">
                <a16:creationId xmlns:a16="http://schemas.microsoft.com/office/drawing/2014/main" id="{C043D4F0-460B-264B-9089-A27B0B7B81D9}"/>
              </a:ext>
            </a:extLst>
          </p:cNvPr>
          <p:cNvSpPr>
            <a:spLocks noGrp="1"/>
          </p:cNvSpPr>
          <p:nvPr>
            <p:ph type="sldNum" sz="quarter" idx="12"/>
          </p:nvPr>
        </p:nvSpPr>
        <p:spPr/>
        <p:txBody>
          <a:bodyPr/>
          <a:lstStyle/>
          <a:p>
            <a:fld id="{26A003D0-92C7-48A9-9E81-4C2AD6C12F89}" type="slidenum">
              <a:rPr lang="en-BE" smtClean="0"/>
              <a:t>52</a:t>
            </a:fld>
            <a:endParaRPr lang="en-BE"/>
          </a:p>
        </p:txBody>
      </p:sp>
    </p:spTree>
    <p:extLst>
      <p:ext uri="{BB962C8B-B14F-4D97-AF65-F5344CB8AC3E}">
        <p14:creationId xmlns:p14="http://schemas.microsoft.com/office/powerpoint/2010/main" val="2249582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221331"/>
            <a:ext cx="2424095" cy="1713920"/>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63775" y="304123"/>
            <a:ext cx="10515600" cy="1325563"/>
          </a:xfrm>
        </p:spPr>
        <p:txBody>
          <a:bodyPr>
            <a:normAutofit/>
          </a:bodyPr>
          <a:lstStyle/>
          <a:p>
            <a:pPr algn="ctr"/>
            <a:r>
              <a:rPr lang="en-US" sz="3600" b="1" dirty="0">
                <a:solidFill>
                  <a:schemeClr val="accent1"/>
                </a:solidFill>
              </a:rPr>
              <a:t>Group work - divide into 2 groups</a:t>
            </a:r>
            <a:br>
              <a:rPr lang="en-US" sz="3600" b="1" dirty="0">
                <a:solidFill>
                  <a:schemeClr val="accent1"/>
                </a:solidFill>
              </a:rPr>
            </a:br>
            <a:endParaRPr lang="en-GB" sz="36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63775" y="1369869"/>
            <a:ext cx="10664449" cy="4118261"/>
          </a:xfrm>
        </p:spPr>
        <p:txBody>
          <a:bodyPr>
            <a:normAutofit lnSpcReduction="10000"/>
          </a:bodyPr>
          <a:lstStyle/>
          <a:p>
            <a:pPr marL="0" lvl="0" indent="0">
              <a:buNone/>
            </a:pPr>
            <a:r>
              <a:rPr lang="en-US" sz="2400" b="1" dirty="0">
                <a:solidFill>
                  <a:srgbClr val="C00000"/>
                </a:solidFill>
              </a:rPr>
              <a:t>Question for reflection: </a:t>
            </a:r>
          </a:p>
          <a:p>
            <a:r>
              <a:rPr lang="en-US" sz="2400" dirty="0"/>
              <a:t>How children are referred to social/special education services in Greece?</a:t>
            </a:r>
          </a:p>
          <a:p>
            <a:r>
              <a:rPr lang="en-US" sz="2400" dirty="0"/>
              <a:t>What is needed to have an effective referral system based on the Ecological model – Bio-Psycho-Social assessment</a:t>
            </a:r>
          </a:p>
          <a:p>
            <a:r>
              <a:rPr lang="en-US" sz="2400" dirty="0"/>
              <a:t>What kind of activities/tools do we have or need to conduct a bio-psycho-social assessment of a child; </a:t>
            </a:r>
          </a:p>
          <a:p>
            <a:r>
              <a:rPr lang="en-US" sz="2400" dirty="0"/>
              <a:t>How to ensure engagement of the parents in the working process right from the beginning</a:t>
            </a:r>
            <a:endParaRPr lang="ka-GE" sz="2400" dirty="0"/>
          </a:p>
          <a:p>
            <a:pPr marL="0" lvl="0" indent="0">
              <a:buNone/>
            </a:pPr>
            <a:endParaRPr lang="en-US" sz="2400" dirty="0"/>
          </a:p>
          <a:p>
            <a:pPr marL="0" lvl="0" indent="0">
              <a:buNone/>
            </a:pPr>
            <a:r>
              <a:rPr lang="en-US" sz="2000" i="1" dirty="0"/>
              <a:t>Working time 20 min</a:t>
            </a:r>
          </a:p>
          <a:p>
            <a:pPr marL="0" lvl="0" indent="0">
              <a:buNone/>
            </a:pPr>
            <a:r>
              <a:rPr lang="en-US" sz="2000" i="1" dirty="0"/>
              <a:t>Presentation for each group 5 – 7 min</a:t>
            </a:r>
            <a:endParaRPr lang="ka-GE" sz="2400" dirty="0"/>
          </a:p>
          <a:p>
            <a:pPr marL="0" indent="0">
              <a:buNone/>
            </a:pPr>
            <a:endParaRPr lang="en-US" sz="2400" dirty="0"/>
          </a:p>
        </p:txBody>
      </p:sp>
      <p:sp>
        <p:nvSpPr>
          <p:cNvPr id="2" name="Slide Number Placeholder 1">
            <a:extLst>
              <a:ext uri="{FF2B5EF4-FFF2-40B4-BE49-F238E27FC236}">
                <a16:creationId xmlns:a16="http://schemas.microsoft.com/office/drawing/2014/main" id="{C04EA34D-B64D-5D46-84C4-799EDC7058AD}"/>
              </a:ext>
            </a:extLst>
          </p:cNvPr>
          <p:cNvSpPr>
            <a:spLocks noGrp="1"/>
          </p:cNvSpPr>
          <p:nvPr>
            <p:ph type="sldNum" sz="quarter" idx="12"/>
          </p:nvPr>
        </p:nvSpPr>
        <p:spPr/>
        <p:txBody>
          <a:bodyPr/>
          <a:lstStyle/>
          <a:p>
            <a:fld id="{26A003D0-92C7-48A9-9E81-4C2AD6C12F89}" type="slidenum">
              <a:rPr lang="en-BE" smtClean="0"/>
              <a:t>53</a:t>
            </a:fld>
            <a:endParaRPr lang="en-BE"/>
          </a:p>
        </p:txBody>
      </p:sp>
    </p:spTree>
    <p:extLst>
      <p:ext uri="{BB962C8B-B14F-4D97-AF65-F5344CB8AC3E}">
        <p14:creationId xmlns:p14="http://schemas.microsoft.com/office/powerpoint/2010/main" val="4151853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bject 9"/>
          <p:cNvSpPr txBox="1">
            <a:spLocks noGrp="1"/>
          </p:cNvSpPr>
          <p:nvPr>
            <p:ph type="title"/>
          </p:nvPr>
        </p:nvSpPr>
        <p:spPr>
          <a:xfrm>
            <a:off x="3560799" y="2002023"/>
            <a:ext cx="4502917" cy="1016005"/>
          </a:xfrm>
          <a:prstGeom prst="rect">
            <a:avLst/>
          </a:prstGeom>
        </p:spPr>
        <p:txBody>
          <a:bodyPr>
            <a:normAutofit fontScale="90000"/>
          </a:bodyPr>
          <a:lstStyle/>
          <a:p>
            <a:pPr marR="464778" indent="475627" algn="ctr" defTabSz="1302106">
              <a:lnSpc>
                <a:spcPts val="2080"/>
              </a:lnSpc>
              <a:spcBef>
                <a:spcPts val="480"/>
              </a:spcBef>
              <a:defRPr sz="1300" spc="100">
                <a:latin typeface="Montserrat Regular"/>
                <a:ea typeface="Montserrat Regular"/>
                <a:cs typeface="Montserrat Regular"/>
                <a:sym typeface="Montserrat Regular"/>
              </a:defRPr>
            </a:pPr>
            <a:br>
              <a:rPr lang="en-US" sz="1400" dirty="0"/>
            </a:br>
            <a:r>
              <a:rPr sz="1400" dirty="0"/>
              <a:t>European Association </a:t>
            </a:r>
            <a:r>
              <a:rPr sz="1400" spc="-640" dirty="0"/>
              <a:t> </a:t>
            </a:r>
            <a:r>
              <a:rPr sz="1400" dirty="0"/>
              <a:t>of Service providers</a:t>
            </a:r>
            <a:endParaRPr sz="1400" spc="142" dirty="0"/>
          </a:p>
          <a:p>
            <a:pPr algn="ctr" defTabSz="1302106">
              <a:lnSpc>
                <a:spcPts val="2080"/>
              </a:lnSpc>
              <a:defRPr sz="1300">
                <a:solidFill>
                  <a:srgbClr val="3A9BD6"/>
                </a:solidFill>
                <a:latin typeface="Montserrat Regular"/>
                <a:ea typeface="Montserrat Regular"/>
                <a:cs typeface="Montserrat Regular"/>
                <a:sym typeface="Montserrat Regular"/>
              </a:defRPr>
            </a:pPr>
            <a:r>
              <a:rPr sz="1400" dirty="0"/>
              <a:t>for Persons</a:t>
            </a:r>
            <a:r>
              <a:rPr sz="1400" spc="480" dirty="0"/>
              <a:t> </a:t>
            </a:r>
            <a:r>
              <a:rPr sz="1400" dirty="0"/>
              <a:t>with Disabilities</a:t>
            </a:r>
          </a:p>
        </p:txBody>
      </p:sp>
      <p:sp>
        <p:nvSpPr>
          <p:cNvPr id="109" name="Lorem ipsum dolor sit met, consectetur adipiscing elit, sed do eiusmod tempor incididunt ut labore et dolore magna liqua. Ut enim ad minim veniam, quis exercitation."/>
          <p:cNvSpPr txBox="1"/>
          <p:nvPr/>
        </p:nvSpPr>
        <p:spPr>
          <a:xfrm>
            <a:off x="3297871" y="3304898"/>
            <a:ext cx="4988923" cy="919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3149" tIns="73149" rIns="73149" bIns="73149">
            <a:spAutoFit/>
          </a:bodyPr>
          <a:lstStyle>
            <a:lvl1pPr algn="ctr">
              <a:lnSpc>
                <a:spcPct val="120000"/>
              </a:lnSpc>
              <a:defRPr sz="800">
                <a:solidFill>
                  <a:srgbClr val="535353"/>
                </a:solidFill>
                <a:latin typeface="Acumin Pro Light"/>
                <a:ea typeface="Acumin Pro Light"/>
                <a:cs typeface="Acumin Pro Light"/>
                <a:sym typeface="Acumin Pro Light"/>
              </a:defRPr>
            </a:lvl1pPr>
          </a:lstStyle>
          <a:p>
            <a:endParaRPr sz="4480" b="1" dirty="0"/>
          </a:p>
        </p:txBody>
      </p:sp>
      <p:pic>
        <p:nvPicPr>
          <p:cNvPr id="110" name="Image" descr="Image"/>
          <p:cNvPicPr>
            <a:picLocks noChangeAspect="1"/>
          </p:cNvPicPr>
          <p:nvPr/>
        </p:nvPicPr>
        <p:blipFill>
          <a:blip r:embed="rId2"/>
          <a:stretch>
            <a:fillRect/>
          </a:stretch>
        </p:blipFill>
        <p:spPr>
          <a:xfrm>
            <a:off x="5595926" y="-334772"/>
            <a:ext cx="10058411" cy="6705600"/>
          </a:xfrm>
          <a:prstGeom prst="rect">
            <a:avLst/>
          </a:prstGeom>
          <a:ln w="12700">
            <a:miter lim="400000"/>
          </a:ln>
        </p:spPr>
      </p:pic>
      <p:pic>
        <p:nvPicPr>
          <p:cNvPr id="111" name="Image" descr="Image"/>
          <p:cNvPicPr>
            <a:picLocks noChangeAspect="1"/>
          </p:cNvPicPr>
          <p:nvPr/>
        </p:nvPicPr>
        <p:blipFill>
          <a:blip r:embed="rId3"/>
          <a:stretch>
            <a:fillRect/>
          </a:stretch>
        </p:blipFill>
        <p:spPr>
          <a:xfrm>
            <a:off x="5043762" y="950489"/>
            <a:ext cx="1646088" cy="716446"/>
          </a:xfrm>
          <a:prstGeom prst="rect">
            <a:avLst/>
          </a:prstGeom>
          <a:ln w="12700">
            <a:miter lim="400000"/>
          </a:ln>
        </p:spPr>
      </p:pic>
      <p:pic>
        <p:nvPicPr>
          <p:cNvPr id="112" name="Image" descr="Image"/>
          <p:cNvPicPr>
            <a:picLocks noChangeAspect="1"/>
          </p:cNvPicPr>
          <p:nvPr/>
        </p:nvPicPr>
        <p:blipFill>
          <a:blip r:embed="rId4"/>
          <a:stretch>
            <a:fillRect/>
          </a:stretch>
        </p:blipFill>
        <p:spPr>
          <a:xfrm>
            <a:off x="-8483" y="84083"/>
            <a:ext cx="2142725" cy="6684123"/>
          </a:xfrm>
          <a:prstGeom prst="rect">
            <a:avLst/>
          </a:prstGeom>
          <a:ln w="12700">
            <a:miter lim="400000"/>
          </a:ln>
        </p:spPr>
      </p:pic>
      <p:pic>
        <p:nvPicPr>
          <p:cNvPr id="113" name="Image" descr="Image"/>
          <p:cNvPicPr>
            <a:picLocks noChangeAspect="1"/>
          </p:cNvPicPr>
          <p:nvPr/>
        </p:nvPicPr>
        <p:blipFill>
          <a:blip r:embed="rId5"/>
          <a:stretch>
            <a:fillRect/>
          </a:stretch>
        </p:blipFill>
        <p:spPr>
          <a:xfrm>
            <a:off x="2624258" y="5418152"/>
            <a:ext cx="5724552" cy="1446765"/>
          </a:xfrm>
          <a:prstGeom prst="rect">
            <a:avLst/>
          </a:prstGeom>
          <a:ln w="12700">
            <a:miter lim="400000"/>
          </a:ln>
        </p:spPr>
      </p:pic>
      <p:sp>
        <p:nvSpPr>
          <p:cNvPr id="114" name="object 14"/>
          <p:cNvSpPr txBox="1"/>
          <p:nvPr/>
        </p:nvSpPr>
        <p:spPr>
          <a:xfrm>
            <a:off x="4528042" y="6090164"/>
            <a:ext cx="2441400" cy="443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20320">
              <a:spcBef>
                <a:spcPts val="160"/>
              </a:spcBef>
              <a:defRPr spc="265">
                <a:solidFill>
                  <a:srgbClr val="FFFFFF"/>
                </a:solidFill>
                <a:latin typeface="Montserrat Regular"/>
                <a:ea typeface="Montserrat Regular"/>
                <a:cs typeface="Montserrat Regular"/>
                <a:sym typeface="Montserrat Regular"/>
              </a:defRPr>
            </a:pPr>
            <a:r>
              <a:rPr sz="2880" dirty="0"/>
              <a:t>Thank</a:t>
            </a:r>
            <a:r>
              <a:rPr sz="2880" spc="80" dirty="0"/>
              <a:t> </a:t>
            </a:r>
            <a:r>
              <a:rPr sz="2880" spc="248" dirty="0"/>
              <a:t>you!</a:t>
            </a:r>
          </a:p>
        </p:txBody>
      </p:sp>
      <p:sp>
        <p:nvSpPr>
          <p:cNvPr id="2" name="Slide Number Placeholder 1">
            <a:extLst>
              <a:ext uri="{FF2B5EF4-FFF2-40B4-BE49-F238E27FC236}">
                <a16:creationId xmlns:a16="http://schemas.microsoft.com/office/drawing/2014/main" id="{31EB88C7-48E9-1847-8A07-EE450FE984C4}"/>
              </a:ext>
            </a:extLst>
          </p:cNvPr>
          <p:cNvSpPr>
            <a:spLocks noGrp="1"/>
          </p:cNvSpPr>
          <p:nvPr>
            <p:ph type="sldNum" sz="quarter" idx="2"/>
          </p:nvPr>
        </p:nvSpPr>
        <p:spPr/>
        <p:txBody>
          <a:bodyPr/>
          <a:lstStyle/>
          <a:p>
            <a:fld id="{86CB4B4D-7CA3-9044-876B-883B54F8677D}" type="slidenum">
              <a:rPr lang="en-BE" smtClean="0"/>
              <a:t>54</a:t>
            </a:fld>
            <a:endParaRPr lang="en-BE"/>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49286"/>
            <a:ext cx="2503993" cy="59469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4"/>
          <a:stretch>
            <a:fillRect/>
          </a:stretch>
        </p:blipFill>
        <p:spPr>
          <a:xfrm>
            <a:off x="4037834" y="-1"/>
            <a:ext cx="2503993" cy="441351"/>
          </a:xfrm>
          <a:prstGeom prst="rect">
            <a:avLst/>
          </a:prstGeom>
        </p:spPr>
      </p:pic>
      <p:graphicFrame>
        <p:nvGraphicFramePr>
          <p:cNvPr id="3" name="Table 2">
            <a:extLst>
              <a:ext uri="{FF2B5EF4-FFF2-40B4-BE49-F238E27FC236}">
                <a16:creationId xmlns:a16="http://schemas.microsoft.com/office/drawing/2014/main" id="{73B5F201-C9A5-4C36-BC9C-C25CB5311062}"/>
              </a:ext>
            </a:extLst>
          </p:cNvPr>
          <p:cNvGraphicFramePr>
            <a:graphicFrameLocks noGrp="1"/>
          </p:cNvGraphicFramePr>
          <p:nvPr>
            <p:extLst>
              <p:ext uri="{D42A27DB-BD31-4B8C-83A1-F6EECF244321}">
                <p14:modId xmlns:p14="http://schemas.microsoft.com/office/powerpoint/2010/main" val="3975080877"/>
              </p:ext>
            </p:extLst>
          </p:nvPr>
        </p:nvGraphicFramePr>
        <p:xfrm>
          <a:off x="295913" y="84876"/>
          <a:ext cx="11600174" cy="6080334"/>
        </p:xfrm>
        <a:graphic>
          <a:graphicData uri="http://schemas.openxmlformats.org/drawingml/2006/table">
            <a:tbl>
              <a:tblPr firstRow="1" firstCol="1" bandRow="1">
                <a:tableStyleId>{5C22544A-7EE6-4342-B048-85BDC9FD1C3A}</a:tableStyleId>
              </a:tblPr>
              <a:tblGrid>
                <a:gridCol w="1587316">
                  <a:extLst>
                    <a:ext uri="{9D8B030D-6E8A-4147-A177-3AD203B41FA5}">
                      <a16:colId xmlns:a16="http://schemas.microsoft.com/office/drawing/2014/main" val="2454910902"/>
                    </a:ext>
                  </a:extLst>
                </a:gridCol>
                <a:gridCol w="2601685">
                  <a:extLst>
                    <a:ext uri="{9D8B030D-6E8A-4147-A177-3AD203B41FA5}">
                      <a16:colId xmlns:a16="http://schemas.microsoft.com/office/drawing/2014/main" val="1038302881"/>
                    </a:ext>
                  </a:extLst>
                </a:gridCol>
                <a:gridCol w="1534886">
                  <a:extLst>
                    <a:ext uri="{9D8B030D-6E8A-4147-A177-3AD203B41FA5}">
                      <a16:colId xmlns:a16="http://schemas.microsoft.com/office/drawing/2014/main" val="3657277574"/>
                    </a:ext>
                  </a:extLst>
                </a:gridCol>
                <a:gridCol w="2906486">
                  <a:extLst>
                    <a:ext uri="{9D8B030D-6E8A-4147-A177-3AD203B41FA5}">
                      <a16:colId xmlns:a16="http://schemas.microsoft.com/office/drawing/2014/main" val="1257750392"/>
                    </a:ext>
                  </a:extLst>
                </a:gridCol>
                <a:gridCol w="2969801">
                  <a:extLst>
                    <a:ext uri="{9D8B030D-6E8A-4147-A177-3AD203B41FA5}">
                      <a16:colId xmlns:a16="http://schemas.microsoft.com/office/drawing/2014/main" val="1043770132"/>
                    </a:ext>
                  </a:extLst>
                </a:gridCol>
              </a:tblGrid>
              <a:tr h="70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How long has ECI been implemented </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State agencies in charge and funding</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Standard policies and practice</a:t>
                      </a:r>
                      <a:endParaRPr lang="ka-GE"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Theoretical and conceptual framework</a:t>
                      </a:r>
                      <a:endParaRPr lang="ka-GE"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ECI Professionals and training requirements</a:t>
                      </a:r>
                    </a:p>
                  </a:txBody>
                  <a:tcPr>
                    <a:solidFill>
                      <a:srgbClr val="002060"/>
                    </a:solidFill>
                  </a:tcPr>
                </a:tc>
                <a:extLst>
                  <a:ext uri="{0D108BD9-81ED-4DB2-BD59-A6C34878D82A}">
                    <a16:rowId xmlns:a16="http://schemas.microsoft.com/office/drawing/2014/main" val="2041729507"/>
                  </a:ext>
                </a:extLst>
              </a:tr>
              <a:tr h="2424738">
                <a:tc>
                  <a:txBody>
                    <a:bodyPr/>
                    <a:lstStyle/>
                    <a:p>
                      <a:r>
                        <a:rPr lang="en-US" sz="1400" b="1" kern="1200" dirty="0">
                          <a:solidFill>
                            <a:schemeClr val="bg1"/>
                          </a:solidFill>
                          <a:effectLst/>
                        </a:rPr>
                        <a:t>Spain, Catalonia:</a:t>
                      </a:r>
                      <a:endParaRPr lang="en-US" sz="1400" kern="1200" dirty="0">
                        <a:solidFill>
                          <a:schemeClr val="bg1"/>
                        </a:solidFill>
                        <a:effectLst/>
                      </a:endParaRPr>
                    </a:p>
                    <a:p>
                      <a:r>
                        <a:rPr lang="en-US" sz="1400" kern="1200" dirty="0">
                          <a:solidFill>
                            <a:schemeClr val="bg1"/>
                          </a:solidFill>
                          <a:effectLst/>
                        </a:rPr>
                        <a:t>Since </a:t>
                      </a:r>
                      <a:r>
                        <a:rPr lang="en-US" sz="1400" kern="1200" dirty="0">
                          <a:solidFill>
                            <a:schemeClr val="bg1"/>
                          </a:solidFill>
                          <a:effectLst/>
                          <a:latin typeface="+mn-lt"/>
                          <a:ea typeface="+mn-ea"/>
                          <a:cs typeface="+mn-cs"/>
                        </a:rPr>
                        <a:t> 1970s  child-focused, clinical model</a:t>
                      </a:r>
                    </a:p>
                    <a:p>
                      <a:endParaRPr lang="en-US" sz="1400" kern="1200" dirty="0">
                        <a:solidFill>
                          <a:schemeClr val="bg1"/>
                        </a:solidFill>
                        <a:effectLst/>
                        <a:latin typeface="+mn-lt"/>
                        <a:ea typeface="+mn-ea"/>
                        <a:cs typeface="+mn-cs"/>
                      </a:endParaRPr>
                    </a:p>
                    <a:p>
                      <a:r>
                        <a:rPr lang="en-US" sz="1400" kern="1200" dirty="0">
                          <a:solidFill>
                            <a:schemeClr val="bg1"/>
                          </a:solidFill>
                          <a:effectLst/>
                          <a:latin typeface="+mn-lt"/>
                          <a:ea typeface="+mn-ea"/>
                          <a:cs typeface="+mn-cs"/>
                        </a:rPr>
                        <a:t>2000- family-focused, the transformation process has been started </a:t>
                      </a:r>
                      <a:endParaRPr lang="ka-GE" sz="1400" dirty="0">
                        <a:solidFill>
                          <a:schemeClr val="bg1"/>
                        </a:solidFill>
                      </a:endParaRPr>
                    </a:p>
                  </a:txBody>
                  <a:tcPr/>
                </a:tc>
                <a:tc>
                  <a:txBody>
                    <a:bodyPr/>
                    <a:lstStyle/>
                    <a:p>
                      <a:r>
                        <a:rPr lang="en-US" sz="1400" b="1" kern="1200" dirty="0">
                          <a:solidFill>
                            <a:schemeClr val="tx1"/>
                          </a:solidFill>
                          <a:effectLst/>
                        </a:rPr>
                        <a:t>Service delivery: </a:t>
                      </a:r>
                      <a:r>
                        <a:rPr lang="en-US" sz="1400" b="0" kern="1200" dirty="0">
                          <a:solidFill>
                            <a:schemeClr val="tx1"/>
                          </a:solidFill>
                          <a:effectLst/>
                        </a:rPr>
                        <a:t>by different government departments and different levels of government whose coordination is essential. </a:t>
                      </a:r>
                      <a:endParaRPr lang="en-US" sz="1400" b="1" kern="1200" dirty="0">
                        <a:solidFill>
                          <a:schemeClr val="tx1"/>
                        </a:solidFill>
                        <a:effectLst/>
                      </a:endParaRPr>
                    </a:p>
                    <a:p>
                      <a:endParaRPr lang="en-US" sz="1200" kern="1200" dirty="0">
                        <a:solidFill>
                          <a:schemeClr val="tx1"/>
                        </a:solidFill>
                        <a:effectLst/>
                      </a:endParaRPr>
                    </a:p>
                    <a:p>
                      <a:r>
                        <a:rPr lang="en-US" sz="1400" b="1" kern="1200" dirty="0">
                          <a:solidFill>
                            <a:schemeClr val="tx1"/>
                          </a:solidFill>
                          <a:effectLst/>
                        </a:rPr>
                        <a:t>Funding:</a:t>
                      </a:r>
                      <a:r>
                        <a:rPr lang="en-US" sz="1600" b="1"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government of each Autonomous Community - Social Welfare </a:t>
                      </a:r>
                    </a:p>
                  </a:txBody>
                  <a:tcPr/>
                </a:tc>
                <a:tc>
                  <a:txBody>
                    <a:bodyPr/>
                    <a:lstStyle/>
                    <a:p>
                      <a:pPr marL="0" algn="l" defTabSz="914400" rtl="0" eaLnBrk="1" latinLnBrk="0" hangingPunct="1"/>
                      <a:r>
                        <a:rPr lang="en-US" sz="1400" kern="1200" dirty="0">
                          <a:solidFill>
                            <a:schemeClr val="tx1"/>
                          </a:solidFill>
                          <a:effectLst/>
                          <a:latin typeface="+mn-lt"/>
                          <a:ea typeface="+mn-ea"/>
                          <a:cs typeface="+mn-cs"/>
                        </a:rPr>
                        <a:t>The Department of Social Welfare is responsible for planning, although there are a few differences across autonomous communities exist</a:t>
                      </a:r>
                      <a:endParaRPr lang="en-US" sz="12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Adopting the social and ecological perspectives of human development and systems theory recognizes the central role of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Community-based interventions - families are typically treated in the ECI service facilities and only rarely will the professional visit the patient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Interdisciplinary approach</a:t>
                      </a:r>
                    </a:p>
                  </a:txBody>
                  <a:tcPr/>
                </a:tc>
                <a:tc>
                  <a:txBody>
                    <a:bodyPr/>
                    <a:lstStyle/>
                    <a:p>
                      <a:r>
                        <a:rPr lang="en-US" sz="1200" kern="1200" dirty="0">
                          <a:solidFill>
                            <a:schemeClr val="tx1"/>
                          </a:solidFill>
                          <a:effectLst/>
                          <a:latin typeface="+mn-lt"/>
                          <a:ea typeface="+mn-ea"/>
                          <a:cs typeface="+mn-cs"/>
                        </a:rPr>
                        <a:t>Provided mostly by psychologists but may also include speech therapists, physical therapists, neurologists, social workers, and teachers.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Training requirements:  major in psychology, speech therapy, etc., and on-job training.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Several universities in Spain offer a master’s in ECI but it is not a requirement although it is considered a plus when applying for a job</a:t>
                      </a:r>
                    </a:p>
                  </a:txBody>
                  <a:tcPr/>
                </a:tc>
                <a:extLst>
                  <a:ext uri="{0D108BD9-81ED-4DB2-BD59-A6C34878D82A}">
                    <a16:rowId xmlns:a16="http://schemas.microsoft.com/office/drawing/2014/main" val="988733798"/>
                  </a:ext>
                </a:extLst>
              </a:tr>
              <a:tr h="2953722">
                <a:tc>
                  <a:txBody>
                    <a:bodyPr/>
                    <a:lstStyle/>
                    <a:p>
                      <a:r>
                        <a:rPr lang="en-US" sz="1400" b="1" i="0" kern="1200" dirty="0">
                          <a:solidFill>
                            <a:schemeClr val="bg1"/>
                          </a:solidFill>
                          <a:effectLst/>
                          <a:latin typeface="+mn-lt"/>
                          <a:ea typeface="+mn-ea"/>
                          <a:cs typeface="+mn-cs"/>
                        </a:rPr>
                        <a:t>Austria</a:t>
                      </a:r>
                    </a:p>
                    <a:p>
                      <a:r>
                        <a:rPr lang="en-US" sz="1400" i="0" kern="1200" dirty="0">
                          <a:solidFill>
                            <a:schemeClr val="bg1"/>
                          </a:solidFill>
                          <a:effectLst/>
                          <a:latin typeface="+mn-lt"/>
                          <a:ea typeface="+mn-ea"/>
                          <a:cs typeface="+mn-cs"/>
                        </a:rPr>
                        <a:t>Since 1980,</a:t>
                      </a:r>
                    </a:p>
                    <a:p>
                      <a:r>
                        <a:rPr lang="en-US" sz="1400" i="0" kern="1200" dirty="0">
                          <a:solidFill>
                            <a:schemeClr val="bg1"/>
                          </a:solidFill>
                          <a:effectLst/>
                          <a:latin typeface="+mn-lt"/>
                          <a:ea typeface="+mn-ea"/>
                          <a:cs typeface="+mn-cs"/>
                        </a:rPr>
                        <a:t> </a:t>
                      </a:r>
                    </a:p>
                    <a:p>
                      <a:r>
                        <a:rPr lang="en-US" sz="1400" i="0" dirty="0">
                          <a:solidFill>
                            <a:schemeClr val="bg1"/>
                          </a:solidFill>
                        </a:rPr>
                        <a:t>Federal government, 9 autonomous provinces </a:t>
                      </a:r>
                      <a:endParaRPr lang="en-US" sz="1400" i="0" kern="1200" dirty="0">
                        <a:solidFill>
                          <a:schemeClr val="bg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rPr>
                        <a:t>Service delivery</a:t>
                      </a:r>
                      <a:r>
                        <a:rPr lang="en-US" sz="1400" kern="1200" dirty="0">
                          <a:solidFill>
                            <a:schemeClr val="tx1"/>
                          </a:solidFill>
                          <a:effectLst/>
                        </a:rPr>
                        <a:t>: </a:t>
                      </a:r>
                      <a:r>
                        <a:rPr lang="en-US" sz="1400" kern="1200" dirty="0">
                          <a:solidFill>
                            <a:schemeClr val="tx1"/>
                          </a:solidFill>
                          <a:effectLst/>
                          <a:latin typeface="+mn-lt"/>
                          <a:ea typeface="+mn-ea"/>
                          <a:cs typeface="+mn-cs"/>
                        </a:rPr>
                        <a:t>The ECI public service is made available by the National System and is free of charge for families. ECI services are  decentralized</a:t>
                      </a:r>
                    </a:p>
                    <a:p>
                      <a:endParaRPr lang="ka-GE" sz="1400" b="1" kern="1200" dirty="0">
                        <a:solidFill>
                          <a:schemeClr val="tx1"/>
                        </a:solidFill>
                        <a:effectLst/>
                      </a:endParaRPr>
                    </a:p>
                    <a:p>
                      <a:r>
                        <a:rPr lang="en-US" sz="1400" b="1" kern="1200" dirty="0">
                          <a:solidFill>
                            <a:schemeClr val="tx1"/>
                          </a:solidFill>
                          <a:effectLst/>
                        </a:rPr>
                        <a:t>Funding: </a:t>
                      </a:r>
                      <a:r>
                        <a:rPr lang="en-US" sz="1400" b="0" kern="1200" dirty="0">
                          <a:solidFill>
                            <a:schemeClr val="tx1"/>
                          </a:solidFill>
                          <a:effectLst/>
                        </a:rPr>
                        <a:t>education services are supported by l</a:t>
                      </a:r>
                      <a:r>
                        <a:rPr lang="en-US" sz="1400" kern="1200" dirty="0">
                          <a:solidFill>
                            <a:schemeClr val="tx1"/>
                          </a:solidFill>
                          <a:effectLst/>
                          <a:latin typeface="+mn-lt"/>
                          <a:ea typeface="+mn-ea"/>
                          <a:cs typeface="+mn-cs"/>
                        </a:rPr>
                        <a:t>ocal social authorities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Clinical services (speech; physio) are private or hospital-based,  financed by health insurance</a:t>
                      </a:r>
                      <a:endParaRPr lang="ka-GE" sz="1400" b="1" dirty="0">
                        <a:solidFill>
                          <a:schemeClr val="tx1"/>
                        </a:solidFill>
                      </a:endParaRPr>
                    </a:p>
                  </a:txBody>
                  <a:tcPr/>
                </a:tc>
                <a:tc>
                  <a:txBody>
                    <a:bodyPr/>
                    <a:lstStyle/>
                    <a:p>
                      <a:r>
                        <a:rPr lang="en-US" sz="1400" kern="1200" dirty="0">
                          <a:solidFill>
                            <a:schemeClr val="tx1"/>
                          </a:solidFill>
                          <a:effectLst/>
                          <a:latin typeface="+mn-lt"/>
                          <a:ea typeface="+mn-ea"/>
                          <a:cs typeface="+mn-cs"/>
                        </a:rPr>
                        <a:t>Partly - due to the federal status</a:t>
                      </a:r>
                      <a:endParaRPr lang="ka-GE" sz="1400" dirty="0">
                        <a:solidFill>
                          <a:schemeClr val="tx1"/>
                        </a:solidFill>
                      </a:endParaRPr>
                    </a:p>
                  </a:txBody>
                  <a:tcPr/>
                </a:tc>
                <a:tc>
                  <a:txBody>
                    <a:bodyPr/>
                    <a:lstStyle/>
                    <a:p>
                      <a:r>
                        <a:rPr lang="en-US" sz="1400" kern="1200" dirty="0">
                          <a:solidFill>
                            <a:schemeClr val="tx1"/>
                          </a:solidFill>
                          <a:effectLst/>
                          <a:latin typeface="+mn-lt"/>
                          <a:ea typeface="+mn-ea"/>
                          <a:cs typeface="+mn-cs"/>
                        </a:rPr>
                        <a:t>Influenced by</a:t>
                      </a:r>
                    </a:p>
                    <a:p>
                      <a:r>
                        <a:rPr lang="en-US" sz="1400" kern="1200" dirty="0">
                          <a:solidFill>
                            <a:schemeClr val="tx1"/>
                          </a:solidFill>
                          <a:effectLst/>
                          <a:latin typeface="+mn-lt"/>
                          <a:ea typeface="+mn-ea"/>
                          <a:cs typeface="+mn-cs"/>
                        </a:rPr>
                        <a:t>Bronfenbrenner ecologic theory &amp; psychoanalytic theory </a:t>
                      </a:r>
                    </a:p>
                    <a:p>
                      <a:r>
                        <a:rPr lang="en-US" sz="1400" b="1" kern="1200" dirty="0">
                          <a:solidFill>
                            <a:schemeClr val="tx1"/>
                          </a:solidFill>
                          <a:effectLst/>
                          <a:latin typeface="+mn-lt"/>
                          <a:ea typeface="+mn-ea"/>
                          <a:cs typeface="+mn-cs"/>
                        </a:rPr>
                        <a:t>Communications model - </a:t>
                      </a:r>
                    </a:p>
                    <a:p>
                      <a:r>
                        <a:rPr lang="en-US" sz="1400" kern="1200" dirty="0">
                          <a:solidFill>
                            <a:schemeClr val="tx1"/>
                          </a:solidFill>
                          <a:effectLst/>
                          <a:latin typeface="+mn-lt"/>
                          <a:ea typeface="+mn-ea"/>
                          <a:cs typeface="+mn-cs"/>
                        </a:rPr>
                        <a:t>The communicational model is based on a partnership model of early intervention that emphasizes the importance of shared and defined responsibility between parents and professionals</a:t>
                      </a:r>
                    </a:p>
                    <a:p>
                      <a:r>
                        <a:rPr lang="en-US" sz="1400" b="1" kern="1200" dirty="0">
                          <a:solidFill>
                            <a:schemeClr val="tx1"/>
                          </a:solidFill>
                          <a:effectLst/>
                          <a:latin typeface="+mn-lt"/>
                          <a:ea typeface="+mn-ea"/>
                          <a:cs typeface="+mn-cs"/>
                        </a:rPr>
                        <a:t>Interdisciplinary approach</a:t>
                      </a:r>
                    </a:p>
                  </a:txBody>
                  <a:tcPr/>
                </a:tc>
                <a:tc>
                  <a:txBody>
                    <a:bodyPr/>
                    <a:lstStyle/>
                    <a:p>
                      <a:r>
                        <a:rPr lang="en-US" sz="1400" kern="1200" dirty="0">
                          <a:solidFill>
                            <a:schemeClr val="tx1"/>
                          </a:solidFill>
                          <a:effectLst/>
                          <a:latin typeface="+mn-lt"/>
                          <a:ea typeface="+mn-ea"/>
                          <a:cs typeface="+mn-cs"/>
                        </a:rPr>
                        <a:t>Requires basic professional training (e.g. psychologist, special educator, nurse...)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ECI Specialists have special training provided by local organizations. (special pedagogical services) </a:t>
                      </a:r>
                      <a:endParaRPr lang="en-US" sz="1600" kern="1200" dirty="0">
                        <a:solidFill>
                          <a:schemeClr val="tx1"/>
                        </a:solidFill>
                        <a:effectLst/>
                        <a:latin typeface="+mn-lt"/>
                        <a:ea typeface="+mn-ea"/>
                        <a:cs typeface="+mn-cs"/>
                      </a:endParaRPr>
                    </a:p>
                  </a:txBody>
                  <a:tcPr/>
                </a:tc>
                <a:extLst>
                  <a:ext uri="{0D108BD9-81ED-4DB2-BD59-A6C34878D82A}">
                    <a16:rowId xmlns:a16="http://schemas.microsoft.com/office/drawing/2014/main" val="1066474924"/>
                  </a:ext>
                </a:extLst>
              </a:tr>
            </a:tbl>
          </a:graphicData>
        </a:graphic>
      </p:graphicFrame>
      <p:sp>
        <p:nvSpPr>
          <p:cNvPr id="8" name="Rectangle 7">
            <a:extLst>
              <a:ext uri="{FF2B5EF4-FFF2-40B4-BE49-F238E27FC236}">
                <a16:creationId xmlns:a16="http://schemas.microsoft.com/office/drawing/2014/main" id="{E15E3B99-7E4B-46AC-88EF-9F20DE23A067}"/>
              </a:ext>
            </a:extLst>
          </p:cNvPr>
          <p:cNvSpPr/>
          <p:nvPr/>
        </p:nvSpPr>
        <p:spPr>
          <a:xfrm>
            <a:off x="272991" y="6546635"/>
            <a:ext cx="8529210" cy="258917"/>
          </a:xfrm>
          <a:prstGeom prst="rect">
            <a:avLst/>
          </a:prstGeom>
        </p:spPr>
        <p:txBody>
          <a:bodyPr wrap="square">
            <a:spAutoFit/>
          </a:bodyPr>
          <a:lstStyle/>
          <a:p>
            <a:pPr>
              <a:lnSpc>
                <a:spcPct val="115000"/>
              </a:lnSpc>
              <a:spcAft>
                <a:spcPts val="1000"/>
              </a:spcAft>
            </a:pPr>
            <a:r>
              <a:rPr lang="en-US" sz="1000" b="1" i="1" dirty="0">
                <a:latin typeface="Calibri" panose="020F0502020204030204" pitchFamily="34" charset="0"/>
                <a:ea typeface="Calibri" panose="020F0502020204030204" pitchFamily="34" charset="0"/>
                <a:cs typeface="Times New Roman" panose="02020603050405020304" pitchFamily="18" charset="0"/>
              </a:rPr>
              <a:t>Source: </a:t>
            </a:r>
            <a:r>
              <a:rPr lang="en-US" sz="1000" b="1" i="1" dirty="0" err="1">
                <a:latin typeface="Calibri" panose="020F0502020204030204" pitchFamily="34" charset="0"/>
                <a:ea typeface="Calibri" panose="020F0502020204030204" pitchFamily="34" charset="0"/>
                <a:cs typeface="Times New Roman" panose="02020603050405020304" pitchFamily="18" charset="0"/>
              </a:rPr>
              <a:t>Guralnick</a:t>
            </a:r>
            <a:r>
              <a:rPr lang="en-US" sz="1000" b="1" i="1" dirty="0">
                <a:latin typeface="Calibri" panose="020F0502020204030204" pitchFamily="34" charset="0"/>
                <a:ea typeface="Calibri" panose="020F0502020204030204" pitchFamily="34" charset="0"/>
                <a:cs typeface="Times New Roman" panose="02020603050405020304" pitchFamily="18" charset="0"/>
              </a:rPr>
              <a:t>, M.J. (2005); The Developmental Systems Approach to Early Intervention; 16, 425 - 439 ; 22, 543-571</a:t>
            </a:r>
            <a:endParaRPr lang="ka-GE"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D0136C1-07EA-3344-86C6-4D76861CF9F0}"/>
              </a:ext>
            </a:extLst>
          </p:cNvPr>
          <p:cNvSpPr>
            <a:spLocks noGrp="1"/>
          </p:cNvSpPr>
          <p:nvPr>
            <p:ph type="sldNum" sz="quarter" idx="12"/>
          </p:nvPr>
        </p:nvSpPr>
        <p:spPr/>
        <p:txBody>
          <a:bodyPr/>
          <a:lstStyle/>
          <a:p>
            <a:fld id="{26A003D0-92C7-48A9-9E81-4C2AD6C12F89}" type="slidenum">
              <a:rPr lang="en-BE" smtClean="0"/>
              <a:t>6</a:t>
            </a:fld>
            <a:endParaRPr lang="en-BE"/>
          </a:p>
        </p:txBody>
      </p:sp>
    </p:spTree>
    <p:extLst>
      <p:ext uri="{BB962C8B-B14F-4D97-AF65-F5344CB8AC3E}">
        <p14:creationId xmlns:p14="http://schemas.microsoft.com/office/powerpoint/2010/main" val="339486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49286"/>
            <a:ext cx="2503993" cy="59469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4"/>
          <a:stretch>
            <a:fillRect/>
          </a:stretch>
        </p:blipFill>
        <p:spPr>
          <a:xfrm>
            <a:off x="4037834" y="-1"/>
            <a:ext cx="2503993" cy="441351"/>
          </a:xfrm>
          <a:prstGeom prst="rect">
            <a:avLst/>
          </a:prstGeom>
        </p:spPr>
      </p:pic>
      <p:graphicFrame>
        <p:nvGraphicFramePr>
          <p:cNvPr id="3" name="Table 2">
            <a:extLst>
              <a:ext uri="{FF2B5EF4-FFF2-40B4-BE49-F238E27FC236}">
                <a16:creationId xmlns:a16="http://schemas.microsoft.com/office/drawing/2014/main" id="{73B5F201-C9A5-4C36-BC9C-C25CB5311062}"/>
              </a:ext>
            </a:extLst>
          </p:cNvPr>
          <p:cNvGraphicFramePr>
            <a:graphicFrameLocks noGrp="1"/>
          </p:cNvGraphicFramePr>
          <p:nvPr>
            <p:extLst>
              <p:ext uri="{D42A27DB-BD31-4B8C-83A1-F6EECF244321}">
                <p14:modId xmlns:p14="http://schemas.microsoft.com/office/powerpoint/2010/main" val="3952736966"/>
              </p:ext>
            </p:extLst>
          </p:nvPr>
        </p:nvGraphicFramePr>
        <p:xfrm>
          <a:off x="196645" y="524449"/>
          <a:ext cx="11798709" cy="6054535"/>
        </p:xfrm>
        <a:graphic>
          <a:graphicData uri="http://schemas.openxmlformats.org/drawingml/2006/table">
            <a:tbl>
              <a:tblPr firstRow="1" firstCol="1" bandRow="1">
                <a:tableStyleId>{5C22544A-7EE6-4342-B048-85BDC9FD1C3A}</a:tableStyleId>
              </a:tblPr>
              <a:tblGrid>
                <a:gridCol w="1494822">
                  <a:extLst>
                    <a:ext uri="{9D8B030D-6E8A-4147-A177-3AD203B41FA5}">
                      <a16:colId xmlns:a16="http://schemas.microsoft.com/office/drawing/2014/main" val="2454910902"/>
                    </a:ext>
                  </a:extLst>
                </a:gridCol>
                <a:gridCol w="2728214">
                  <a:extLst>
                    <a:ext uri="{9D8B030D-6E8A-4147-A177-3AD203B41FA5}">
                      <a16:colId xmlns:a16="http://schemas.microsoft.com/office/drawing/2014/main" val="1038302881"/>
                    </a:ext>
                  </a:extLst>
                </a:gridCol>
                <a:gridCol w="2450005">
                  <a:extLst>
                    <a:ext uri="{9D8B030D-6E8A-4147-A177-3AD203B41FA5}">
                      <a16:colId xmlns:a16="http://schemas.microsoft.com/office/drawing/2014/main" val="3657277574"/>
                    </a:ext>
                  </a:extLst>
                </a:gridCol>
                <a:gridCol w="2374785">
                  <a:extLst>
                    <a:ext uri="{9D8B030D-6E8A-4147-A177-3AD203B41FA5}">
                      <a16:colId xmlns:a16="http://schemas.microsoft.com/office/drawing/2014/main" val="1257750392"/>
                    </a:ext>
                  </a:extLst>
                </a:gridCol>
                <a:gridCol w="2750883">
                  <a:extLst>
                    <a:ext uri="{9D8B030D-6E8A-4147-A177-3AD203B41FA5}">
                      <a16:colId xmlns:a16="http://schemas.microsoft.com/office/drawing/2014/main" val="1043770132"/>
                    </a:ext>
                  </a:extLst>
                </a:gridCol>
              </a:tblGrid>
              <a:tr h="434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How long has ECI been implemented </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State agencies in charge and funding</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Standard policies and practice</a:t>
                      </a:r>
                      <a:endParaRPr lang="ka-GE"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Theoretical and conceptual framework</a:t>
                      </a:r>
                      <a:endParaRPr lang="ka-GE" sz="1400"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ECI Professionals and training requirements</a:t>
                      </a:r>
                    </a:p>
                  </a:txBody>
                  <a:tcPr>
                    <a:solidFill>
                      <a:srgbClr val="002060"/>
                    </a:solidFill>
                  </a:tcPr>
                </a:tc>
                <a:extLst>
                  <a:ext uri="{0D108BD9-81ED-4DB2-BD59-A6C34878D82A}">
                    <a16:rowId xmlns:a16="http://schemas.microsoft.com/office/drawing/2014/main" val="2041729507"/>
                  </a:ext>
                </a:extLst>
              </a:tr>
              <a:tr h="2868650">
                <a:tc>
                  <a:txBody>
                    <a:bodyPr/>
                    <a:lstStyle/>
                    <a:p>
                      <a:r>
                        <a:rPr lang="en-US" sz="1800" kern="1200" dirty="0">
                          <a:solidFill>
                            <a:schemeClr val="bg1"/>
                          </a:solidFill>
                          <a:effectLst/>
                        </a:rPr>
                        <a:t>Georgia</a:t>
                      </a:r>
                    </a:p>
                    <a:p>
                      <a:endParaRPr lang="en-US" sz="1800" kern="1200" dirty="0">
                        <a:solidFill>
                          <a:schemeClr val="bg1"/>
                        </a:solidFill>
                        <a:effectLst/>
                      </a:endParaRPr>
                    </a:p>
                    <a:p>
                      <a:r>
                        <a:rPr lang="en-US" sz="1800" kern="1200" dirty="0">
                          <a:solidFill>
                            <a:schemeClr val="bg1"/>
                          </a:solidFill>
                          <a:effectLst/>
                        </a:rPr>
                        <a:t>Initially 2009 – only one organization</a:t>
                      </a:r>
                    </a:p>
                    <a:p>
                      <a:endParaRPr lang="en-US" sz="1800" kern="1200" dirty="0">
                        <a:solidFill>
                          <a:schemeClr val="bg1"/>
                        </a:solidFill>
                        <a:effectLst/>
                      </a:endParaRPr>
                    </a:p>
                    <a:p>
                      <a:endParaRPr lang="en-US" sz="1800" kern="1200" dirty="0">
                        <a:solidFill>
                          <a:schemeClr val="bg1"/>
                        </a:solidFill>
                        <a:effectLst/>
                      </a:endParaRPr>
                    </a:p>
                    <a:p>
                      <a:r>
                        <a:rPr lang="en-US" sz="1800" kern="1200" dirty="0">
                          <a:solidFill>
                            <a:schemeClr val="bg1"/>
                          </a:solidFill>
                          <a:effectLst/>
                        </a:rPr>
                        <a:t>Nationwide since  2012</a:t>
                      </a:r>
                      <a:endParaRPr lang="ka-GE" dirty="0">
                        <a:solidFill>
                          <a:schemeClr val="bg1"/>
                        </a:solidFill>
                      </a:endParaRPr>
                    </a:p>
                  </a:txBody>
                  <a:tcPr/>
                </a:tc>
                <a:tc>
                  <a:txBody>
                    <a:bodyPr/>
                    <a:lstStyle/>
                    <a:p>
                      <a:r>
                        <a:rPr lang="en-US" sz="1400" b="1" kern="1200" dirty="0">
                          <a:solidFill>
                            <a:schemeClr val="accent5">
                              <a:lumMod val="50000"/>
                            </a:schemeClr>
                          </a:solidFill>
                          <a:effectLst/>
                        </a:rPr>
                        <a:t>Service delivery: </a:t>
                      </a:r>
                    </a:p>
                    <a:p>
                      <a:r>
                        <a:rPr lang="en-US" sz="1400" kern="1200" dirty="0">
                          <a:effectLst/>
                        </a:rPr>
                        <a:t>NGO’s registered at State Social Agency</a:t>
                      </a:r>
                    </a:p>
                    <a:p>
                      <a:endParaRPr lang="en-US" sz="14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5">
                              <a:lumMod val="50000"/>
                            </a:schemeClr>
                          </a:solidFill>
                          <a:effectLst/>
                        </a:rPr>
                        <a:t>Funding: </a:t>
                      </a:r>
                      <a:r>
                        <a:rPr lang="en-US" sz="1400" kern="1200" dirty="0">
                          <a:effectLst/>
                        </a:rPr>
                        <a:t>Ministry of Labor, health, and Social Welfare</a:t>
                      </a:r>
                      <a:endParaRPr lang="en-GB" sz="1400" dirty="0"/>
                    </a:p>
                    <a:p>
                      <a:r>
                        <a:rPr lang="en-US" sz="1400" kern="1200" dirty="0">
                          <a:effectLst/>
                        </a:rPr>
                        <a:t>through State Social Agency</a:t>
                      </a:r>
                    </a:p>
                    <a:p>
                      <a:endParaRPr lang="en-US" sz="14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Service is free of charge for families.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annual budget is adjusted to the demand (number of eligible children, service providers' caseload capacity)</a:t>
                      </a:r>
                    </a:p>
                    <a:p>
                      <a:endParaRPr lang="en-US" sz="1400" kern="1200" dirty="0">
                        <a:effectLst/>
                      </a:endParaRPr>
                    </a:p>
                    <a:p>
                      <a:pPr>
                        <a:lnSpc>
                          <a:spcPct val="120000"/>
                        </a:lnSpc>
                        <a:buFont typeface="Wingdings" panose="05000000000000000000" pitchFamily="2" charset="2"/>
                        <a:buNone/>
                      </a:pPr>
                      <a:r>
                        <a:rPr lang="en-GB" sz="1400" dirty="0"/>
                        <a:t>Way of Funding – the family gets a voucher for the service and get 8 visits per month in the natural environment</a:t>
                      </a:r>
                    </a:p>
                    <a:p>
                      <a:pPr>
                        <a:lnSpc>
                          <a:spcPct val="120000"/>
                        </a:lnSpc>
                        <a:buFont typeface="Wingdings" panose="05000000000000000000" pitchFamily="2" charset="2"/>
                        <a:buNone/>
                      </a:pPr>
                      <a:r>
                        <a:rPr lang="en-GB" sz="1400" dirty="0"/>
                        <a:t>Child and family choose the ECI service provider organization and is able to change the service provider in case of need</a:t>
                      </a:r>
                    </a:p>
                  </a:txBody>
                  <a:tcPr/>
                </a:tc>
                <a:tc>
                  <a:txBody>
                    <a:bodyPr/>
                    <a:lstStyle/>
                    <a:p>
                      <a:pPr marL="0" algn="l" defTabSz="914400" rtl="0" eaLnBrk="1" latinLnBrk="0" hangingPunct="1"/>
                      <a:r>
                        <a:rPr lang="en-GB" sz="1400" dirty="0"/>
                        <a:t>ECI state subprogram is part of the state “Social Rehabilitation and Child Care” program, developed by </a:t>
                      </a:r>
                      <a:r>
                        <a:rPr lang="en-GB" sz="1400" dirty="0" err="1"/>
                        <a:t>MoLHSA</a:t>
                      </a:r>
                      <a:r>
                        <a:rPr lang="en-GB" sz="1400" dirty="0"/>
                        <a:t> and approved by the Parliament</a:t>
                      </a:r>
                    </a:p>
                    <a:p>
                      <a:pPr marL="0" algn="l" defTabSz="914400" rtl="0" eaLnBrk="1" latinLnBrk="0" hangingPunct="1"/>
                      <a:endParaRPr lang="en-GB" sz="1400" kern="1200" dirty="0">
                        <a:solidFill>
                          <a:schemeClr val="tx1"/>
                        </a:solidFill>
                        <a:effectLst/>
                        <a:latin typeface="+mn-lt"/>
                        <a:ea typeface="+mn-ea"/>
                        <a:cs typeface="+mn-cs"/>
                      </a:endParaRPr>
                    </a:p>
                    <a:p>
                      <a:pPr marL="0" algn="l" defTabSz="914400" rtl="0" eaLnBrk="1" latinLnBrk="0" hangingPunct="1"/>
                      <a:r>
                        <a:rPr lang="en-US" sz="1400" kern="1200" dirty="0">
                          <a:solidFill>
                            <a:schemeClr val="tx1"/>
                          </a:solidFill>
                          <a:effectLst/>
                          <a:latin typeface="+mn-lt"/>
                          <a:ea typeface="+mn-ea"/>
                          <a:cs typeface="+mn-cs"/>
                        </a:rPr>
                        <a:t>State service standards developed by </a:t>
                      </a:r>
                      <a:r>
                        <a:rPr lang="en-US" sz="1400" kern="1200" dirty="0" err="1">
                          <a:solidFill>
                            <a:schemeClr val="tx1"/>
                          </a:solidFill>
                          <a:effectLst/>
                          <a:latin typeface="+mn-lt"/>
                          <a:ea typeface="+mn-ea"/>
                          <a:cs typeface="+mn-cs"/>
                        </a:rPr>
                        <a:t>MoLHSA</a:t>
                      </a:r>
                      <a:r>
                        <a:rPr lang="en-US" sz="1400" kern="1200" dirty="0">
                          <a:solidFill>
                            <a:schemeClr val="tx1"/>
                          </a:solidFill>
                          <a:effectLst/>
                          <a:latin typeface="+mn-lt"/>
                          <a:ea typeface="+mn-ea"/>
                          <a:cs typeface="+mn-cs"/>
                        </a:rPr>
                        <a:t> with the collaboration of the ECI coalition (NGO)</a:t>
                      </a:r>
                    </a:p>
                  </a:txBody>
                  <a:tcPr/>
                </a:tc>
                <a:tc>
                  <a:txBody>
                    <a:bodyPr/>
                    <a:lstStyle/>
                    <a:p>
                      <a:r>
                        <a:rPr lang="en-US" sz="1400" kern="1200" dirty="0">
                          <a:solidFill>
                            <a:schemeClr val="tx1"/>
                          </a:solidFill>
                          <a:effectLst/>
                          <a:latin typeface="+mn-lt"/>
                          <a:ea typeface="+mn-ea"/>
                          <a:cs typeface="+mn-cs"/>
                        </a:rPr>
                        <a:t>Bronfenbrenner ecologic theory, Biopsychosocial approach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Child oriented and Family Focused</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Implemented in Natural environment – Birth to 30 months, child – parents group sessions at ECI centers</a:t>
                      </a:r>
                    </a:p>
                    <a:p>
                      <a:r>
                        <a:rPr lang="en-US" sz="1400" kern="1200" dirty="0">
                          <a:solidFill>
                            <a:schemeClr val="tx1"/>
                          </a:solidFill>
                          <a:effectLst/>
                          <a:latin typeface="+mn-lt"/>
                          <a:ea typeface="+mn-ea"/>
                          <a:cs typeface="+mn-cs"/>
                        </a:rPr>
                        <a:t>from 30 months – 7 years home/kindergarten/school. group sessions with children  at ECI centers</a:t>
                      </a:r>
                    </a:p>
                    <a:p>
                      <a:endParaRPr lang="en-US" sz="1400" kern="1200" dirty="0">
                        <a:solidFill>
                          <a:schemeClr val="tx1"/>
                        </a:solidFill>
                        <a:effectLst/>
                        <a:latin typeface="+mn-lt"/>
                        <a:ea typeface="+mn-ea"/>
                        <a:cs typeface="+mn-cs"/>
                      </a:endParaRPr>
                    </a:p>
                    <a:p>
                      <a:r>
                        <a:rPr lang="en-US" sz="1400" b="1" kern="1200" dirty="0">
                          <a:solidFill>
                            <a:schemeClr val="accent6">
                              <a:lumMod val="50000"/>
                            </a:schemeClr>
                          </a:solidFill>
                          <a:effectLst/>
                          <a:latin typeface="+mn-lt"/>
                          <a:ea typeface="+mn-ea"/>
                          <a:cs typeface="+mn-cs"/>
                        </a:rPr>
                        <a:t>Transdisciplinary approach</a:t>
                      </a:r>
                      <a:endParaRPr lang="ka-GE" sz="1400" b="1" dirty="0">
                        <a:solidFill>
                          <a:schemeClr val="accent6">
                            <a:lumMod val="50000"/>
                          </a:schemeClr>
                        </a:solidFill>
                      </a:endParaRPr>
                    </a:p>
                  </a:txBody>
                  <a:tcPr/>
                </a:tc>
                <a:tc>
                  <a:txBody>
                    <a:bodyPr/>
                    <a:lstStyle/>
                    <a:p>
                      <a:r>
                        <a:rPr lang="en-US" sz="1400" kern="1200" dirty="0">
                          <a:solidFill>
                            <a:schemeClr val="tx1"/>
                          </a:solidFill>
                          <a:effectLst/>
                          <a:latin typeface="+mn-lt"/>
                          <a:ea typeface="+mn-ea"/>
                          <a:cs typeface="+mn-cs"/>
                        </a:rPr>
                        <a:t>ECI specialist – professionals (Psychologists, OTs, physical therapists, speech and language specialists, pediatricians, Social workers) and Paraprofessionals (at least Bachelor’s diploma in any discipline)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Diploma + ECI pre-service training certificate + on the job training</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ECI professionals could become supervisors and provide professional supervision to other ECI professionals and paraprofessionals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ECI supervisors have to get special certification</a:t>
                      </a:r>
                    </a:p>
                  </a:txBody>
                  <a:tcPr/>
                </a:tc>
                <a:extLst>
                  <a:ext uri="{0D108BD9-81ED-4DB2-BD59-A6C34878D82A}">
                    <a16:rowId xmlns:a16="http://schemas.microsoft.com/office/drawing/2014/main" val="988733798"/>
                  </a:ext>
                </a:extLst>
              </a:tr>
            </a:tbl>
          </a:graphicData>
        </a:graphic>
      </p:graphicFrame>
      <p:sp>
        <p:nvSpPr>
          <p:cNvPr id="2" name="Slide Number Placeholder 1">
            <a:extLst>
              <a:ext uri="{FF2B5EF4-FFF2-40B4-BE49-F238E27FC236}">
                <a16:creationId xmlns:a16="http://schemas.microsoft.com/office/drawing/2014/main" id="{7F9EF865-C1B2-7343-9D07-D04FCA3E8F96}"/>
              </a:ext>
            </a:extLst>
          </p:cNvPr>
          <p:cNvSpPr>
            <a:spLocks noGrp="1"/>
          </p:cNvSpPr>
          <p:nvPr>
            <p:ph type="sldNum" sz="quarter" idx="12"/>
          </p:nvPr>
        </p:nvSpPr>
        <p:spPr/>
        <p:txBody>
          <a:bodyPr/>
          <a:lstStyle/>
          <a:p>
            <a:fld id="{26A003D0-92C7-48A9-9E81-4C2AD6C12F89}" type="slidenum">
              <a:rPr lang="en-BE" smtClean="0"/>
              <a:t>7</a:t>
            </a:fld>
            <a:endParaRPr lang="en-BE"/>
          </a:p>
        </p:txBody>
      </p:sp>
    </p:spTree>
    <p:extLst>
      <p:ext uri="{BB962C8B-B14F-4D97-AF65-F5344CB8AC3E}">
        <p14:creationId xmlns:p14="http://schemas.microsoft.com/office/powerpoint/2010/main" val="7912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42507-E126-41FA-BF75-9525E4D26BDF}"/>
              </a:ext>
            </a:extLst>
          </p:cNvPr>
          <p:cNvSpPr>
            <a:spLocks noGrp="1"/>
          </p:cNvSpPr>
          <p:nvPr>
            <p:ph idx="1"/>
          </p:nvPr>
        </p:nvSpPr>
        <p:spPr>
          <a:xfrm>
            <a:off x="707924" y="1543665"/>
            <a:ext cx="10874476" cy="5043948"/>
          </a:xfrm>
        </p:spPr>
        <p:txBody>
          <a:bodyPr>
            <a:normAutofit/>
          </a:bodyPr>
          <a:lstStyle/>
          <a:p>
            <a:pPr marL="0" indent="0">
              <a:buNone/>
            </a:pPr>
            <a:r>
              <a:rPr lang="en-US" sz="2600" b="1" dirty="0">
                <a:solidFill>
                  <a:srgbClr val="C00000"/>
                </a:solidFill>
              </a:rPr>
              <a:t>Summary: </a:t>
            </a:r>
          </a:p>
          <a:p>
            <a:pPr marL="0" indent="0">
              <a:buNone/>
            </a:pPr>
            <a:r>
              <a:rPr lang="en-US" sz="1900" b="1" dirty="0">
                <a:solidFill>
                  <a:srgbClr val="002060"/>
                </a:solidFill>
              </a:rPr>
              <a:t>Initial implementation of ECI services</a:t>
            </a:r>
            <a:r>
              <a:rPr lang="en-US" sz="1900" dirty="0"/>
              <a:t> started between 1960 – 1990, medical model;</a:t>
            </a:r>
          </a:p>
          <a:p>
            <a:pPr marL="0" indent="0">
              <a:buNone/>
            </a:pPr>
            <a:r>
              <a:rPr lang="en-US" sz="1900" b="1" dirty="0">
                <a:solidFill>
                  <a:srgbClr val="002060"/>
                </a:solidFill>
              </a:rPr>
              <a:t>The shift of ECI service paradigm -  </a:t>
            </a:r>
            <a:r>
              <a:rPr lang="en-US" sz="1900" dirty="0"/>
              <a:t>from the 2000s</a:t>
            </a:r>
            <a:r>
              <a:rPr lang="ka-GE" sz="1900" dirty="0"/>
              <a:t>, </a:t>
            </a:r>
            <a:r>
              <a:rPr lang="en-US" sz="1900" dirty="0"/>
              <a:t>was preceded by changes in legislation related to the protection of human, children’s right</a:t>
            </a:r>
          </a:p>
          <a:p>
            <a:pPr marL="0" indent="0">
              <a:buNone/>
            </a:pPr>
            <a:r>
              <a:rPr lang="en-US" sz="1900" b="1" dirty="0">
                <a:solidFill>
                  <a:srgbClr val="002060"/>
                </a:solidFill>
              </a:rPr>
              <a:t>Theoretical framework: </a:t>
            </a:r>
            <a:r>
              <a:rPr lang="en-US" sz="1900" dirty="0"/>
              <a:t>Ecological and Systems theory*</a:t>
            </a:r>
          </a:p>
          <a:p>
            <a:pPr marL="0" indent="0">
              <a:buNone/>
            </a:pPr>
            <a:r>
              <a:rPr lang="en-US" sz="1900" b="1" dirty="0">
                <a:solidFill>
                  <a:srgbClr val="002060"/>
                </a:solidFill>
              </a:rPr>
              <a:t>Aim of ECI services: </a:t>
            </a:r>
            <a:r>
              <a:rPr lang="en-GB" sz="1900" dirty="0"/>
              <a:t>Improve the development of all children </a:t>
            </a:r>
            <a:r>
              <a:rPr lang="en-US" sz="1900" dirty="0"/>
              <a:t>with special needs (biological, social, psychological) at an early stage (before 3 years) and their environment (family, educational, social)</a:t>
            </a:r>
          </a:p>
          <a:p>
            <a:pPr marL="0" indent="0">
              <a:buNone/>
            </a:pPr>
            <a:r>
              <a:rPr lang="en-US" sz="1900" b="1" dirty="0">
                <a:solidFill>
                  <a:srgbClr val="002060"/>
                </a:solidFill>
              </a:rPr>
              <a:t>The role of Government and State agencies: </a:t>
            </a:r>
            <a:r>
              <a:rPr lang="en-US" sz="1900" dirty="0">
                <a:solidFill>
                  <a:schemeClr val="tx1">
                    <a:lumMod val="95000"/>
                    <a:lumOff val="5000"/>
                  </a:schemeClr>
                </a:solidFill>
              </a:rPr>
              <a:t>policy development at the federal and state/municipal level, service coordination </a:t>
            </a:r>
          </a:p>
          <a:p>
            <a:pPr marL="0" indent="0">
              <a:buNone/>
            </a:pPr>
            <a:r>
              <a:rPr lang="en-US" sz="1900" b="1" dirty="0">
                <a:solidFill>
                  <a:srgbClr val="002060"/>
                </a:solidFill>
              </a:rPr>
              <a:t>Funding: </a:t>
            </a:r>
            <a:r>
              <a:rPr lang="en-US" sz="1900" dirty="0"/>
              <a:t>ECI is free of charge for families is funded by the government sector or insurance </a:t>
            </a:r>
          </a:p>
          <a:p>
            <a:pPr marL="0" indent="0">
              <a:buNone/>
            </a:pPr>
            <a:r>
              <a:rPr lang="en-US" sz="1900" b="1" dirty="0">
                <a:solidFill>
                  <a:schemeClr val="tx2"/>
                </a:solidFill>
              </a:rPr>
              <a:t>Professionals and training Requirements: </a:t>
            </a:r>
            <a:r>
              <a:rPr lang="en-US" sz="1900" dirty="0"/>
              <a:t>representatives of different disciplines from education, special education, social sciences, medicine; Training requirements:</a:t>
            </a:r>
            <a:r>
              <a:rPr lang="en-US" sz="1900" b="1" dirty="0">
                <a:solidFill>
                  <a:schemeClr val="tx2"/>
                </a:solidFill>
              </a:rPr>
              <a:t> </a:t>
            </a:r>
            <a:r>
              <a:rPr lang="en-US" sz="1900" dirty="0">
                <a:solidFill>
                  <a:schemeClr val="tx1">
                    <a:lumMod val="95000"/>
                    <a:lumOff val="5000"/>
                  </a:schemeClr>
                </a:solidFill>
              </a:rPr>
              <a:t>Bachelor degree, ECI certification</a:t>
            </a:r>
          </a:p>
        </p:txBody>
      </p:sp>
      <p:sp>
        <p:nvSpPr>
          <p:cNvPr id="4" name="Title 1">
            <a:extLst>
              <a:ext uri="{FF2B5EF4-FFF2-40B4-BE49-F238E27FC236}">
                <a16:creationId xmlns:a16="http://schemas.microsoft.com/office/drawing/2014/main" id="{81B58383-BAF3-4E36-809A-62C711FA33E0}"/>
              </a:ext>
            </a:extLst>
          </p:cNvPr>
          <p:cNvSpPr>
            <a:spLocks noGrp="1"/>
          </p:cNvSpPr>
          <p:nvPr>
            <p:ph type="title"/>
          </p:nvPr>
        </p:nvSpPr>
        <p:spPr>
          <a:xfrm>
            <a:off x="707924" y="393289"/>
            <a:ext cx="11031792" cy="776749"/>
          </a:xfrm>
        </p:spPr>
        <p:txBody>
          <a:bodyPr>
            <a:noAutofit/>
          </a:bodyPr>
          <a:lstStyle/>
          <a:p>
            <a:r>
              <a:rPr lang="en-US" b="1" dirty="0">
                <a:solidFill>
                  <a:schemeClr val="accent1"/>
                </a:solidFill>
              </a:rPr>
              <a:t>ECI in services at the system level – country examples</a:t>
            </a:r>
            <a:endParaRPr lang="ka-GE" b="1" dirty="0">
              <a:solidFill>
                <a:schemeClr val="accent1"/>
              </a:solidFill>
            </a:endParaRPr>
          </a:p>
        </p:txBody>
      </p:sp>
      <p:sp>
        <p:nvSpPr>
          <p:cNvPr id="2" name="Slide Number Placeholder 1">
            <a:extLst>
              <a:ext uri="{FF2B5EF4-FFF2-40B4-BE49-F238E27FC236}">
                <a16:creationId xmlns:a16="http://schemas.microsoft.com/office/drawing/2014/main" id="{ED0C51CC-3158-E748-BE5D-288D19779846}"/>
              </a:ext>
            </a:extLst>
          </p:cNvPr>
          <p:cNvSpPr>
            <a:spLocks noGrp="1"/>
          </p:cNvSpPr>
          <p:nvPr>
            <p:ph type="sldNum" sz="quarter" idx="12"/>
          </p:nvPr>
        </p:nvSpPr>
        <p:spPr/>
        <p:txBody>
          <a:bodyPr/>
          <a:lstStyle/>
          <a:p>
            <a:fld id="{26A003D0-92C7-48A9-9E81-4C2AD6C12F89}" type="slidenum">
              <a:rPr lang="en-BE" smtClean="0"/>
              <a:t>8</a:t>
            </a:fld>
            <a:endParaRPr lang="en-BE"/>
          </a:p>
        </p:txBody>
      </p:sp>
    </p:spTree>
    <p:extLst>
      <p:ext uri="{BB962C8B-B14F-4D97-AF65-F5344CB8AC3E}">
        <p14:creationId xmlns:p14="http://schemas.microsoft.com/office/powerpoint/2010/main" val="108568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20F3-726A-40E3-A14D-2297DB4AF50F}"/>
              </a:ext>
            </a:extLst>
          </p:cNvPr>
          <p:cNvSpPr>
            <a:spLocks noGrp="1"/>
          </p:cNvSpPr>
          <p:nvPr>
            <p:ph type="title"/>
          </p:nvPr>
        </p:nvSpPr>
        <p:spPr>
          <a:xfrm>
            <a:off x="364066" y="503509"/>
            <a:ext cx="9795934" cy="430784"/>
          </a:xfrm>
        </p:spPr>
        <p:txBody>
          <a:bodyPr>
            <a:noAutofit/>
          </a:bodyPr>
          <a:lstStyle/>
          <a:p>
            <a:r>
              <a:rPr lang="en-US" b="1" dirty="0">
                <a:solidFill>
                  <a:schemeClr val="accent1"/>
                </a:solidFill>
              </a:rPr>
              <a:t>Service Delivery Models</a:t>
            </a:r>
            <a:br>
              <a:rPr lang="ka-GE" b="1" dirty="0">
                <a:solidFill>
                  <a:schemeClr val="accent1"/>
                </a:solidFill>
              </a:rPr>
            </a:br>
            <a:endParaRPr lang="ka-GE" b="1" dirty="0">
              <a:solidFill>
                <a:schemeClr val="accent1"/>
              </a:solidFill>
            </a:endParaRPr>
          </a:p>
        </p:txBody>
      </p:sp>
      <p:graphicFrame>
        <p:nvGraphicFramePr>
          <p:cNvPr id="4" name="Content Placeholder 3">
            <a:extLst>
              <a:ext uri="{FF2B5EF4-FFF2-40B4-BE49-F238E27FC236}">
                <a16:creationId xmlns:a16="http://schemas.microsoft.com/office/drawing/2014/main" id="{F10479FF-D88D-485F-A35B-A9312850F35D}"/>
              </a:ext>
            </a:extLst>
          </p:cNvPr>
          <p:cNvGraphicFramePr>
            <a:graphicFrameLocks noGrp="1"/>
          </p:cNvGraphicFramePr>
          <p:nvPr>
            <p:ph idx="1"/>
            <p:extLst>
              <p:ext uri="{D42A27DB-BD31-4B8C-83A1-F6EECF244321}">
                <p14:modId xmlns:p14="http://schemas.microsoft.com/office/powerpoint/2010/main" val="404113753"/>
              </p:ext>
            </p:extLst>
          </p:nvPr>
        </p:nvGraphicFramePr>
        <p:xfrm>
          <a:off x="169333" y="804335"/>
          <a:ext cx="11870268" cy="5428548"/>
        </p:xfrm>
        <a:graphic>
          <a:graphicData uri="http://schemas.openxmlformats.org/drawingml/2006/table">
            <a:tbl>
              <a:tblPr firstRow="1" firstCol="1" bandRow="1">
                <a:tableStyleId>{10A1B5D5-9B99-4C35-A422-299274C87663}</a:tableStyleId>
              </a:tblPr>
              <a:tblGrid>
                <a:gridCol w="5935134">
                  <a:extLst>
                    <a:ext uri="{9D8B030D-6E8A-4147-A177-3AD203B41FA5}">
                      <a16:colId xmlns:a16="http://schemas.microsoft.com/office/drawing/2014/main" val="2964929459"/>
                    </a:ext>
                  </a:extLst>
                </a:gridCol>
                <a:gridCol w="5935134">
                  <a:extLst>
                    <a:ext uri="{9D8B030D-6E8A-4147-A177-3AD203B41FA5}">
                      <a16:colId xmlns:a16="http://schemas.microsoft.com/office/drawing/2014/main" val="1318738796"/>
                    </a:ext>
                  </a:extLst>
                </a:gridCol>
              </a:tblGrid>
              <a:tr h="400078">
                <a:tc>
                  <a:txBody>
                    <a:bodyPr/>
                    <a:lstStyle/>
                    <a:p>
                      <a:pPr algn="ctr">
                        <a:lnSpc>
                          <a:spcPct val="115000"/>
                        </a:lnSpc>
                        <a:spcAft>
                          <a:spcPts val="1000"/>
                        </a:spcAft>
                      </a:pPr>
                      <a:r>
                        <a:rPr lang="en-US" sz="2000" dirty="0">
                          <a:effectLst/>
                        </a:rPr>
                        <a:t>Capacity Building Paradigm</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rgbClr val="002060"/>
                    </a:solidFill>
                  </a:tcPr>
                </a:tc>
                <a:tc>
                  <a:txBody>
                    <a:bodyPr/>
                    <a:lstStyle/>
                    <a:p>
                      <a:pPr algn="ctr">
                        <a:lnSpc>
                          <a:spcPct val="115000"/>
                        </a:lnSpc>
                        <a:spcAft>
                          <a:spcPts val="1000"/>
                        </a:spcAft>
                      </a:pPr>
                      <a:r>
                        <a:rPr lang="en-US" sz="2000" dirty="0">
                          <a:effectLst/>
                        </a:rPr>
                        <a:t>Traditional Paradigm</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rgbClr val="002060"/>
                    </a:solidFill>
                  </a:tcPr>
                </a:tc>
                <a:extLst>
                  <a:ext uri="{0D108BD9-81ED-4DB2-BD59-A6C34878D82A}">
                    <a16:rowId xmlns:a16="http://schemas.microsoft.com/office/drawing/2014/main" val="1749230481"/>
                  </a:ext>
                </a:extLst>
              </a:tr>
              <a:tr h="939458">
                <a:tc>
                  <a:txBody>
                    <a:bodyPr/>
                    <a:lstStyle/>
                    <a:p>
                      <a:pPr>
                        <a:lnSpc>
                          <a:spcPct val="115000"/>
                        </a:lnSpc>
                        <a:spcAft>
                          <a:spcPts val="1000"/>
                        </a:spcAft>
                      </a:pPr>
                      <a:r>
                        <a:rPr lang="en-US" sz="1600" dirty="0">
                          <a:effectLst/>
                        </a:rPr>
                        <a:t>Promotion Models</a:t>
                      </a:r>
                      <a:br>
                        <a:rPr lang="en-US" sz="1600" dirty="0">
                          <a:effectLst/>
                        </a:rPr>
                      </a:br>
                      <a:r>
                        <a:rPr lang="en-US" sz="1600" dirty="0">
                          <a:effectLst/>
                        </a:rPr>
                        <a:t>Focus on enhancement and optimization of competence and positive functioning</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40000"/>
                        <a:lumOff val="60000"/>
                      </a:schemeClr>
                    </a:solidFill>
                  </a:tcPr>
                </a:tc>
                <a:tc>
                  <a:txBody>
                    <a:bodyPr/>
                    <a:lstStyle/>
                    <a:p>
                      <a:pPr>
                        <a:lnSpc>
                          <a:spcPct val="115000"/>
                        </a:lnSpc>
                        <a:spcAft>
                          <a:spcPts val="1000"/>
                        </a:spcAft>
                      </a:pPr>
                      <a:r>
                        <a:rPr lang="en-US" sz="1600" dirty="0">
                          <a:effectLst/>
                        </a:rPr>
                        <a:t>Treatment Models</a:t>
                      </a:r>
                      <a:br>
                        <a:rPr lang="en-US" sz="1600" dirty="0">
                          <a:effectLst/>
                        </a:rPr>
                      </a:br>
                      <a:r>
                        <a:rPr lang="en-US" sz="1600" dirty="0">
                          <a:effectLst/>
                        </a:rPr>
                        <a:t>Focus on remediation of a disorder, problem, or disease, or its consequences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40000"/>
                        <a:lumOff val="60000"/>
                      </a:schemeClr>
                    </a:solidFill>
                  </a:tcPr>
                </a:tc>
                <a:extLst>
                  <a:ext uri="{0D108BD9-81ED-4DB2-BD59-A6C34878D82A}">
                    <a16:rowId xmlns:a16="http://schemas.microsoft.com/office/drawing/2014/main" val="844844573"/>
                  </a:ext>
                </a:extLst>
              </a:tr>
              <a:tr h="992266">
                <a:tc>
                  <a:txBody>
                    <a:bodyPr/>
                    <a:lstStyle/>
                    <a:p>
                      <a:pPr>
                        <a:lnSpc>
                          <a:spcPct val="115000"/>
                        </a:lnSpc>
                        <a:spcAft>
                          <a:spcPts val="1000"/>
                        </a:spcAft>
                      </a:pPr>
                      <a:r>
                        <a:rPr lang="en-US" sz="1600" dirty="0">
                          <a:effectLst/>
                        </a:rPr>
                        <a:t>Empowerment Models</a:t>
                      </a:r>
                      <a:br>
                        <a:rPr lang="en-US" sz="1600" dirty="0">
                          <a:effectLst/>
                        </a:rPr>
                      </a:br>
                      <a:r>
                        <a:rPr lang="en-US" sz="1600" dirty="0">
                          <a:effectLst/>
                        </a:rPr>
                        <a:t>Create opportunities for people to exercise existing capabilities as well as develop new competencies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20000"/>
                        <a:lumOff val="80000"/>
                      </a:schemeClr>
                    </a:solidFill>
                  </a:tcPr>
                </a:tc>
                <a:tc>
                  <a:txBody>
                    <a:bodyPr/>
                    <a:lstStyle/>
                    <a:p>
                      <a:pPr>
                        <a:lnSpc>
                          <a:spcPct val="115000"/>
                        </a:lnSpc>
                        <a:spcAft>
                          <a:spcPts val="1000"/>
                        </a:spcAft>
                      </a:pPr>
                      <a:r>
                        <a:rPr lang="en-US" sz="1600" dirty="0">
                          <a:effectLst/>
                        </a:rPr>
                        <a:t>Expertise Models</a:t>
                      </a:r>
                      <a:br>
                        <a:rPr lang="en-US" sz="1600" dirty="0">
                          <a:effectLst/>
                        </a:rPr>
                      </a:br>
                      <a:r>
                        <a:rPr lang="en-US" sz="1600" dirty="0">
                          <a:effectLst/>
                        </a:rPr>
                        <a:t>Depend on professional expertise to solve problems for people</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20000"/>
                        <a:lumOff val="80000"/>
                      </a:schemeClr>
                    </a:solidFill>
                  </a:tcPr>
                </a:tc>
                <a:extLst>
                  <a:ext uri="{0D108BD9-81ED-4DB2-BD59-A6C34878D82A}">
                    <a16:rowId xmlns:a16="http://schemas.microsoft.com/office/drawing/2014/main" val="3889927777"/>
                  </a:ext>
                </a:extLst>
              </a:tr>
              <a:tr h="992266">
                <a:tc>
                  <a:txBody>
                    <a:bodyPr/>
                    <a:lstStyle/>
                    <a:p>
                      <a:pPr>
                        <a:lnSpc>
                          <a:spcPct val="115000"/>
                        </a:lnSpc>
                        <a:spcAft>
                          <a:spcPts val="1000"/>
                        </a:spcAft>
                      </a:pPr>
                      <a:r>
                        <a:rPr lang="en-US" sz="1600" dirty="0">
                          <a:effectLst/>
                        </a:rPr>
                        <a:t>Strengths-Based Models</a:t>
                      </a:r>
                      <a:br>
                        <a:rPr lang="en-US" sz="1600" dirty="0">
                          <a:effectLst/>
                        </a:rPr>
                      </a:br>
                      <a:r>
                        <a:rPr lang="en-US" sz="1600" dirty="0">
                          <a:effectLst/>
                        </a:rPr>
                        <a:t>Recognize the assets and talents of people, and help people use these competencies to strengthen functioning</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40000"/>
                        <a:lumOff val="60000"/>
                      </a:schemeClr>
                    </a:solidFill>
                  </a:tcPr>
                </a:tc>
                <a:tc>
                  <a:txBody>
                    <a:bodyPr/>
                    <a:lstStyle/>
                    <a:p>
                      <a:pPr>
                        <a:lnSpc>
                          <a:spcPct val="115000"/>
                        </a:lnSpc>
                        <a:spcAft>
                          <a:spcPts val="1000"/>
                        </a:spcAft>
                      </a:pPr>
                      <a:r>
                        <a:rPr lang="en-US" sz="1600" dirty="0">
                          <a:effectLst/>
                        </a:rPr>
                        <a:t>Deficit-Based Models</a:t>
                      </a:r>
                      <a:br>
                        <a:rPr lang="en-US" sz="1600" dirty="0">
                          <a:effectLst/>
                        </a:rPr>
                      </a:br>
                      <a:r>
                        <a:rPr lang="en-US" sz="1600" dirty="0">
                          <a:effectLst/>
                        </a:rPr>
                        <a:t>Focus on correcting peoples’ weaknesses or problems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40000"/>
                        <a:lumOff val="60000"/>
                      </a:schemeClr>
                    </a:solidFill>
                  </a:tcPr>
                </a:tc>
                <a:extLst>
                  <a:ext uri="{0D108BD9-81ED-4DB2-BD59-A6C34878D82A}">
                    <a16:rowId xmlns:a16="http://schemas.microsoft.com/office/drawing/2014/main" val="1699242950"/>
                  </a:ext>
                </a:extLst>
              </a:tr>
              <a:tr h="992266">
                <a:tc>
                  <a:txBody>
                    <a:bodyPr/>
                    <a:lstStyle/>
                    <a:p>
                      <a:pPr>
                        <a:lnSpc>
                          <a:spcPct val="115000"/>
                        </a:lnSpc>
                        <a:spcAft>
                          <a:spcPts val="1000"/>
                        </a:spcAft>
                      </a:pPr>
                      <a:r>
                        <a:rPr lang="en-US" sz="1600" dirty="0">
                          <a:effectLst/>
                        </a:rPr>
                        <a:t>Resource-Based Models</a:t>
                      </a:r>
                      <a:br>
                        <a:rPr lang="en-US" sz="1600" dirty="0">
                          <a:effectLst/>
                        </a:rPr>
                      </a:br>
                      <a:r>
                        <a:rPr lang="en-US" sz="1600" dirty="0">
                          <a:effectLst/>
                        </a:rPr>
                        <a:t>Define practices in terms of a broad range of community opportunities and experiences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20000"/>
                        <a:lumOff val="80000"/>
                      </a:schemeClr>
                    </a:solidFill>
                  </a:tcPr>
                </a:tc>
                <a:tc>
                  <a:txBody>
                    <a:bodyPr/>
                    <a:lstStyle/>
                    <a:p>
                      <a:pPr>
                        <a:lnSpc>
                          <a:spcPct val="115000"/>
                        </a:lnSpc>
                        <a:spcAft>
                          <a:spcPts val="1000"/>
                        </a:spcAft>
                      </a:pPr>
                      <a:r>
                        <a:rPr lang="en-US" sz="1600" dirty="0">
                          <a:effectLst/>
                        </a:rPr>
                        <a:t>Service-Based Models</a:t>
                      </a:r>
                      <a:br>
                        <a:rPr lang="en-US" sz="1600" dirty="0">
                          <a:effectLst/>
                        </a:rPr>
                      </a:br>
                      <a:r>
                        <a:rPr lang="en-US" sz="1600" dirty="0">
                          <a:effectLst/>
                        </a:rPr>
                        <a:t>Define practices primarily in terms of professional services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20000"/>
                        <a:lumOff val="80000"/>
                      </a:schemeClr>
                    </a:solidFill>
                  </a:tcPr>
                </a:tc>
                <a:extLst>
                  <a:ext uri="{0D108BD9-81ED-4DB2-BD59-A6C34878D82A}">
                    <a16:rowId xmlns:a16="http://schemas.microsoft.com/office/drawing/2014/main" val="2425778124"/>
                  </a:ext>
                </a:extLst>
              </a:tr>
              <a:tr h="992266">
                <a:tc>
                  <a:txBody>
                    <a:bodyPr/>
                    <a:lstStyle/>
                    <a:p>
                      <a:pPr>
                        <a:lnSpc>
                          <a:spcPct val="115000"/>
                        </a:lnSpc>
                        <a:spcAft>
                          <a:spcPts val="1000"/>
                        </a:spcAft>
                      </a:pPr>
                      <a:r>
                        <a:rPr lang="en-US" sz="1600" dirty="0">
                          <a:effectLst/>
                        </a:rPr>
                        <a:t>Family-Centered Models</a:t>
                      </a:r>
                      <a:br>
                        <a:rPr lang="en-US" sz="1600" dirty="0">
                          <a:effectLst/>
                        </a:rPr>
                      </a:br>
                      <a:r>
                        <a:rPr lang="en-US" sz="1600" dirty="0">
                          <a:effectLst/>
                        </a:rPr>
                        <a:t>View professionals as agents of families and responsive to family desires and concerns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40000"/>
                        <a:lumOff val="60000"/>
                      </a:schemeClr>
                    </a:solidFill>
                  </a:tcPr>
                </a:tc>
                <a:tc>
                  <a:txBody>
                    <a:bodyPr/>
                    <a:lstStyle/>
                    <a:p>
                      <a:pPr>
                        <a:lnSpc>
                          <a:spcPct val="115000"/>
                        </a:lnSpc>
                        <a:spcAft>
                          <a:spcPts val="1000"/>
                        </a:spcAft>
                      </a:pPr>
                      <a:r>
                        <a:rPr lang="en-US" sz="1600" dirty="0">
                          <a:effectLst/>
                        </a:rPr>
                        <a:t>Professionally-Centered Models</a:t>
                      </a:r>
                      <a:br>
                        <a:rPr lang="en-US" sz="1600" dirty="0">
                          <a:effectLst/>
                        </a:rPr>
                      </a:br>
                      <a:r>
                        <a:rPr lang="en-US" sz="1600" dirty="0">
                          <a:effectLst/>
                        </a:rPr>
                        <a:t>View professionals as experts who determine the needs of people from their own as opposed to other people’s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solidFill>
                      <a:schemeClr val="accent1">
                        <a:lumMod val="40000"/>
                        <a:lumOff val="60000"/>
                      </a:schemeClr>
                    </a:solidFill>
                  </a:tcPr>
                </a:tc>
                <a:extLst>
                  <a:ext uri="{0D108BD9-81ED-4DB2-BD59-A6C34878D82A}">
                    <a16:rowId xmlns:a16="http://schemas.microsoft.com/office/drawing/2014/main" val="1196688361"/>
                  </a:ext>
                </a:extLst>
              </a:tr>
            </a:tbl>
          </a:graphicData>
        </a:graphic>
      </p:graphicFrame>
      <p:sp>
        <p:nvSpPr>
          <p:cNvPr id="5" name="Rectangle 4">
            <a:extLst>
              <a:ext uri="{FF2B5EF4-FFF2-40B4-BE49-F238E27FC236}">
                <a16:creationId xmlns:a16="http://schemas.microsoft.com/office/drawing/2014/main" id="{6506DB78-6D6C-4B57-895E-98814834413A}"/>
              </a:ext>
            </a:extLst>
          </p:cNvPr>
          <p:cNvSpPr/>
          <p:nvPr/>
        </p:nvSpPr>
        <p:spPr>
          <a:xfrm>
            <a:off x="364066" y="6288370"/>
            <a:ext cx="8568267" cy="392159"/>
          </a:xfrm>
          <a:prstGeom prst="rect">
            <a:avLst/>
          </a:prstGeom>
        </p:spPr>
        <p:txBody>
          <a:bodyPr wrap="square">
            <a:spAutoFit/>
          </a:bodyPr>
          <a:lstStyle/>
          <a:p>
            <a:pPr>
              <a:lnSpc>
                <a:spcPct val="115000"/>
              </a:lnSpc>
              <a:spcAft>
                <a:spcPts val="1000"/>
              </a:spcAft>
            </a:pPr>
            <a:r>
              <a:rPr lang="en-US" sz="1000" b="1" dirty="0">
                <a:latin typeface="Calibri" panose="020F0502020204030204" pitchFamily="34" charset="0"/>
                <a:ea typeface="Calibri" panose="020F0502020204030204" pitchFamily="34" charset="0"/>
                <a:cs typeface="Times New Roman" panose="02020603050405020304" pitchFamily="18" charset="0"/>
              </a:rPr>
              <a:t>Chart From: Dunst, C. (2005). Framework for Practicing Evidence-Based Early Childhood Intervention and Family Support. </a:t>
            </a:r>
            <a:r>
              <a:rPr lang="en-US" sz="1000" b="1" dirty="0" err="1">
                <a:latin typeface="Calibri" panose="020F0502020204030204" pitchFamily="34" charset="0"/>
                <a:ea typeface="Calibri" panose="020F0502020204030204" pitchFamily="34" charset="0"/>
                <a:cs typeface="Times New Roman" panose="02020603050405020304" pitchFamily="18" charset="0"/>
              </a:rPr>
              <a:t>CASEinPoint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100" b="1" dirty="0">
                <a:latin typeface="Calibri" panose="020F0502020204030204" pitchFamily="34" charset="0"/>
                <a:ea typeface="Calibri" panose="020F0502020204030204" pitchFamily="34" charset="0"/>
                <a:cs typeface="Times New Roman" panose="02020603050405020304" pitchFamily="18" charset="0"/>
              </a:rPr>
              <a:t>Vol. 1, no.1.</a:t>
            </a:r>
            <a:endParaRPr lang="ka-G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3DCA5D5-AC8E-944C-8BA5-6B14A44A036F}"/>
              </a:ext>
            </a:extLst>
          </p:cNvPr>
          <p:cNvSpPr>
            <a:spLocks noGrp="1"/>
          </p:cNvSpPr>
          <p:nvPr>
            <p:ph type="sldNum" sz="quarter" idx="12"/>
          </p:nvPr>
        </p:nvSpPr>
        <p:spPr/>
        <p:txBody>
          <a:bodyPr/>
          <a:lstStyle/>
          <a:p>
            <a:fld id="{26A003D0-92C7-48A9-9E81-4C2AD6C12F89}" type="slidenum">
              <a:rPr lang="en-BE" smtClean="0"/>
              <a:t>9</a:t>
            </a:fld>
            <a:endParaRPr lang="en-BE"/>
          </a:p>
        </p:txBody>
      </p:sp>
    </p:spTree>
    <p:extLst>
      <p:ext uri="{BB962C8B-B14F-4D97-AF65-F5344CB8AC3E}">
        <p14:creationId xmlns:p14="http://schemas.microsoft.com/office/powerpoint/2010/main" val="3534912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EAF2A7-EAAF-49BB-9672-A75CB90F2BDD}">
  <ds:schemaRefs>
    <ds:schemaRef ds:uri="http://purl.org/dc/terms/"/>
    <ds:schemaRef ds:uri="http://purl.org/dc/dcmitype/"/>
    <ds:schemaRef ds:uri="3f57ac88-c5d3-4ba7-a519-793b40ef64b4"/>
    <ds:schemaRef ds:uri="ae782a6b-3b99-4704-8ed9-55f84fe5e0f7"/>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0b4e6542-4a28-464b-916a-ac287e1e15ef"/>
    <ds:schemaRef ds:uri="cae8c1b8-3cee-434b-8da9-32960356a7de"/>
  </ds:schemaRefs>
</ds:datastoreItem>
</file>

<file path=customXml/itemProps2.xml><?xml version="1.0" encoding="utf-8"?>
<ds:datastoreItem xmlns:ds="http://schemas.openxmlformats.org/officeDocument/2006/customXml" ds:itemID="{2DE79331-DB53-4B51-B78F-A06C4413EA56}">
  <ds:schemaRefs>
    <ds:schemaRef ds:uri="http://schemas.microsoft.com/sharepoint/v3/contenttype/forms"/>
  </ds:schemaRefs>
</ds:datastoreItem>
</file>

<file path=customXml/itemProps3.xml><?xml version="1.0" encoding="utf-8"?>
<ds:datastoreItem xmlns:ds="http://schemas.openxmlformats.org/officeDocument/2006/customXml" ds:itemID="{87AC0343-DD75-4304-9692-CF15CBC52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10666</TotalTime>
  <Words>6674</Words>
  <Application>Microsoft Office PowerPoint</Application>
  <PresentationFormat>Widescreen</PresentationFormat>
  <Paragraphs>719</Paragraphs>
  <Slides>54</Slides>
  <Notes>45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Acumin Pro Light</vt:lpstr>
      <vt:lpstr>Arial</vt:lpstr>
      <vt:lpstr>Britannic Bold</vt:lpstr>
      <vt:lpstr>Calibri</vt:lpstr>
      <vt:lpstr>Calibri Light</vt:lpstr>
      <vt:lpstr>Courier New</vt:lpstr>
      <vt:lpstr>Garamond</vt:lpstr>
      <vt:lpstr>Montserrat Regular</vt:lpstr>
      <vt:lpstr>Sylfaen</vt:lpstr>
      <vt:lpstr>Times New Roman</vt:lpstr>
      <vt:lpstr>Wingdings</vt:lpstr>
      <vt:lpstr>Wingdings 2</vt:lpstr>
      <vt:lpstr>Office Theme</vt:lpstr>
      <vt:lpstr>PowerPoint Presentation</vt:lpstr>
      <vt:lpstr>Table of contents  </vt:lpstr>
      <vt:lpstr>Chapter 1 Early Childhood Intervention Country models  </vt:lpstr>
      <vt:lpstr>Questions for reflection</vt:lpstr>
      <vt:lpstr>PowerPoint Presentation</vt:lpstr>
      <vt:lpstr>PowerPoint Presentation</vt:lpstr>
      <vt:lpstr>PowerPoint Presentation</vt:lpstr>
      <vt:lpstr>ECI in services at the system level – country examples</vt:lpstr>
      <vt:lpstr>Service Delivery Models </vt:lpstr>
      <vt:lpstr>Recommended Practices in Early Childhood intervention</vt:lpstr>
      <vt:lpstr>Models of Team Interaction</vt:lpstr>
      <vt:lpstr>Early Intervention team – service provision </vt:lpstr>
      <vt:lpstr>Benefits of Transdisciplinary Team:</vt:lpstr>
      <vt:lpstr>Transdisciplinary Team:</vt:lpstr>
      <vt:lpstr>ECI Service provision Country models </vt:lpstr>
      <vt:lpstr>Group Activity – divide into 3 groups</vt:lpstr>
      <vt:lpstr>The context of ECI system development in Georgia</vt:lpstr>
      <vt:lpstr>PowerPoint Presentation</vt:lpstr>
      <vt:lpstr> Inclusive Preschool and school education Ministry of Education and Science  </vt:lpstr>
      <vt:lpstr>Questions we had before starting TO build THE ECI system</vt:lpstr>
      <vt:lpstr>Starting point - Changing approach of families and society through medical doctors</vt:lpstr>
      <vt:lpstr>How to use our professionals expertise for THE Creation and provision of evidence-based ECI service</vt:lpstr>
      <vt:lpstr>ECI Service in Georgia</vt:lpstr>
      <vt:lpstr>Aim of the State ECI program</vt:lpstr>
      <vt:lpstr>State ECI Program</vt:lpstr>
      <vt:lpstr>Funding and terms of ECI state program</vt:lpstr>
      <vt:lpstr>The Early Childhood Intervention State Model in Georgia is based on the following philosophy and principles: </vt:lpstr>
      <vt:lpstr>Specification of different services for children with special needs - Rehabilitation, Habilitation and Early Intervention</vt:lpstr>
      <vt:lpstr>Outcomes of Early Childhood Intervention in Georgia</vt:lpstr>
      <vt:lpstr>Results of Advocacy and awareness building</vt:lpstr>
      <vt:lpstr>Preschool Teachers opinion regarding children with special needs and their parents who have been involved in ECI services</vt:lpstr>
      <vt:lpstr>Empowering of Parents</vt:lpstr>
      <vt:lpstr>Awareness raising and Outreach Activities </vt:lpstr>
      <vt:lpstr>Factors that influenced ECI system development in Georgia</vt:lpstr>
      <vt:lpstr>What the nongovernmental sector has done to create a national ECI system</vt:lpstr>
      <vt:lpstr>Frequent Challenges in ECI system  Better to be considered ahead</vt:lpstr>
      <vt:lpstr>General Recommendations for High Quality ECI System Development</vt:lpstr>
      <vt:lpstr>General Recommendations for High Quality ECI System Development</vt:lpstr>
      <vt:lpstr>Benefits of Early Intervention</vt:lpstr>
      <vt:lpstr>Chapter 2 Early Childhood Intervention Program Provision </vt:lpstr>
      <vt:lpstr>ECI Service Cycle</vt:lpstr>
      <vt:lpstr>Child detection and referral to ECI state program</vt:lpstr>
      <vt:lpstr>Established Neuro – Developmental screening and evaluation algorithm</vt:lpstr>
      <vt:lpstr>Developmental Screening</vt:lpstr>
      <vt:lpstr>Process of identification of eligible children and referral to ECI services</vt:lpstr>
      <vt:lpstr>Sources of Referral To ECI providers</vt:lpstr>
      <vt:lpstr>To be Enrolled in the Georgian ECI state program child should meet eligibility criteria: </vt:lpstr>
      <vt:lpstr>Early identification and timely referral should be improved</vt:lpstr>
      <vt:lpstr>Risk Factors of Child Development</vt:lpstr>
      <vt:lpstr>Best Practice</vt:lpstr>
      <vt:lpstr>Eligibility Criteria</vt:lpstr>
      <vt:lpstr>Referral to ECI Services from SSA</vt:lpstr>
      <vt:lpstr>Group work - divide into 2 groups </vt:lpstr>
      <vt:lpstr> European Association  of Service providers for Persons with Disabilities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Bertana [EASPD]</dc:creator>
  <cp:lastModifiedBy>Irene  Bertana [EASPD]</cp:lastModifiedBy>
  <cp:revision>95</cp:revision>
  <dcterms:created xsi:type="dcterms:W3CDTF">2021-06-29T09:14:21Z</dcterms:created>
  <dcterms:modified xsi:type="dcterms:W3CDTF">2022-06-28T08:19:30Z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