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6F1CE-A208-8780-9AC3-9093D40A46B1}" v="17" dt="2022-06-23T13:06:43.743"/>
    <p1510:client id="{40A3D9AD-213C-45C0-1F05-D402212E240C}" v="1" dt="2022-06-23T13:11:34.342"/>
    <p1510:client id="{51EBE3BB-392C-C20F-E009-2486BE37FA25}" v="35" dt="2022-06-21T14:44:08.591"/>
    <p1510:client id="{ACDD022D-649B-D57B-8E53-C5D8A30A599B}" v="36" dt="2022-06-23T13:10:22.470"/>
    <p1510:client id="{B7CF8DF4-3E75-A807-F935-D79E80FCD3AB}" v="3" dt="2022-06-23T13:12:36.540"/>
    <p1510:client id="{C8538453-645A-9DE9-5B19-B3A1FC8AE553}" v="5" dt="2022-06-01T10:48:57.027"/>
    <p1510:client id="{CEB3D782-9EA7-4D2D-72A2-731D320DD0D4}" v="1" dt="2022-06-01T10:47:04.7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940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 Antanasiotis [EASPD]" userId="S::marina.antanasiotis@easpd.eu::e756784f-3544-4007-9c33-f6afbd735521" providerId="AD" clId="Web-{ACDD022D-649B-D57B-8E53-C5D8A30A599B}"/>
    <pc:docChg chg="modSld">
      <pc:chgData name="Marina  Antanasiotis [EASPD]" userId="S::marina.antanasiotis@easpd.eu::e756784f-3544-4007-9c33-f6afbd735521" providerId="AD" clId="Web-{ACDD022D-649B-D57B-8E53-C5D8A30A599B}" dt="2022-06-23T13:10:22.470" v="34" actId="14100"/>
      <pc:docMkLst>
        <pc:docMk/>
      </pc:docMkLst>
      <pc:sldChg chg="modSp">
        <pc:chgData name="Marina  Antanasiotis [EASPD]" userId="S::marina.antanasiotis@easpd.eu::e756784f-3544-4007-9c33-f6afbd735521" providerId="AD" clId="Web-{ACDD022D-649B-D57B-8E53-C5D8A30A599B}" dt="2022-06-23T13:07:56.101" v="1" actId="1076"/>
        <pc:sldMkLst>
          <pc:docMk/>
          <pc:sldMk cId="0" sldId="306"/>
        </pc:sldMkLst>
        <pc:spChg chg="mod">
          <ac:chgData name="Marina  Antanasiotis [EASPD]" userId="S::marina.antanasiotis@easpd.eu::e756784f-3544-4007-9c33-f6afbd735521" providerId="AD" clId="Web-{ACDD022D-649B-D57B-8E53-C5D8A30A599B}" dt="2022-06-23T13:07:56.101" v="1" actId="1076"/>
          <ac:spMkLst>
            <pc:docMk/>
            <pc:sldMk cId="0" sldId="306"/>
            <ac:spMk id="9" creationId="{EABB64F7-84AA-04D9-BC28-8B5C9712CD6B}"/>
          </ac:spMkLst>
        </pc:spChg>
      </pc:sldChg>
      <pc:sldChg chg="addSp delSp modSp">
        <pc:chgData name="Marina  Antanasiotis [EASPD]" userId="S::marina.antanasiotis@easpd.eu::e756784f-3544-4007-9c33-f6afbd735521" providerId="AD" clId="Web-{ACDD022D-649B-D57B-8E53-C5D8A30A599B}" dt="2022-06-23T13:10:22.470" v="34" actId="14100"/>
        <pc:sldMkLst>
          <pc:docMk/>
          <pc:sldMk cId="0" sldId="307"/>
        </pc:sldMkLst>
        <pc:spChg chg="mod">
          <ac:chgData name="Marina  Antanasiotis [EASPD]" userId="S::marina.antanasiotis@easpd.eu::e756784f-3544-4007-9c33-f6afbd735521" providerId="AD" clId="Web-{ACDD022D-649B-D57B-8E53-C5D8A30A599B}" dt="2022-06-23T13:08:05.336" v="2" actId="1076"/>
          <ac:spMkLst>
            <pc:docMk/>
            <pc:sldMk cId="0" sldId="307"/>
            <ac:spMk id="2" creationId="{00000000-0000-0000-0000-000000000000}"/>
          </ac:spMkLst>
        </pc:spChg>
        <pc:spChg chg="mod">
          <ac:chgData name="Marina  Antanasiotis [EASPD]" userId="S::marina.antanasiotis@easpd.eu::e756784f-3544-4007-9c33-f6afbd735521" providerId="AD" clId="Web-{ACDD022D-649B-D57B-8E53-C5D8A30A599B}" dt="2022-06-23T13:08:07.367" v="3" actId="1076"/>
          <ac:spMkLst>
            <pc:docMk/>
            <pc:sldMk cId="0" sldId="307"/>
            <ac:spMk id="3" creationId="{00000000-0000-0000-0000-000000000000}"/>
          </ac:spMkLst>
        </pc:spChg>
        <pc:spChg chg="add mod">
          <ac:chgData name="Marina  Antanasiotis [EASPD]" userId="S::marina.antanasiotis@easpd.eu::e756784f-3544-4007-9c33-f6afbd735521" providerId="AD" clId="Web-{ACDD022D-649B-D57B-8E53-C5D8A30A599B}" dt="2022-06-23T13:10:22.470" v="34" actId="14100"/>
          <ac:spMkLst>
            <pc:docMk/>
            <pc:sldMk cId="0" sldId="307"/>
            <ac:spMk id="11" creationId="{3F222C41-0A72-6D1C-F946-200BF3AD7B26}"/>
          </ac:spMkLst>
        </pc:spChg>
        <pc:grpChg chg="del">
          <ac:chgData name="Marina  Antanasiotis [EASPD]" userId="S::marina.antanasiotis@easpd.eu::e756784f-3544-4007-9c33-f6afbd735521" providerId="AD" clId="Web-{ACDD022D-649B-D57B-8E53-C5D8A30A599B}" dt="2022-06-23T13:08:15.383" v="4"/>
          <ac:grpSpMkLst>
            <pc:docMk/>
            <pc:sldMk cId="0" sldId="307"/>
            <ac:grpSpMk id="4" creationId="{00000000-0000-0000-0000-000000000000}"/>
          </ac:grpSpMkLst>
        </pc:grpChg>
        <pc:picChg chg="mod topLvl">
          <ac:chgData name="Marina  Antanasiotis [EASPD]" userId="S::marina.antanasiotis@easpd.eu::e756784f-3544-4007-9c33-f6afbd735521" providerId="AD" clId="Web-{ACDD022D-649B-D57B-8E53-C5D8A30A599B}" dt="2022-06-23T13:08:21.462" v="7" actId="1076"/>
          <ac:picMkLst>
            <pc:docMk/>
            <pc:sldMk cId="0" sldId="307"/>
            <ac:picMk id="5" creationId="{00000000-0000-0000-0000-000000000000}"/>
          </ac:picMkLst>
        </pc:picChg>
        <pc:picChg chg="topLvl">
          <ac:chgData name="Marina  Antanasiotis [EASPD]" userId="S::marina.antanasiotis@easpd.eu::e756784f-3544-4007-9c33-f6afbd735521" providerId="AD" clId="Web-{ACDD022D-649B-D57B-8E53-C5D8A30A599B}" dt="2022-06-23T13:08:15.383" v="4"/>
          <ac:picMkLst>
            <pc:docMk/>
            <pc:sldMk cId="0" sldId="307"/>
            <ac:picMk id="6" creationId="{00000000-0000-0000-0000-000000000000}"/>
          </ac:picMkLst>
        </pc:picChg>
        <pc:picChg chg="mod">
          <ac:chgData name="Marina  Antanasiotis [EASPD]" userId="S::marina.antanasiotis@easpd.eu::e756784f-3544-4007-9c33-f6afbd735521" providerId="AD" clId="Web-{ACDD022D-649B-D57B-8E53-C5D8A30A599B}" dt="2022-06-23T13:08:20.212" v="6" actId="1076"/>
          <ac:picMkLst>
            <pc:docMk/>
            <pc:sldMk cId="0" sldId="307"/>
            <ac:picMk id="7" creationId="{00000000-0000-0000-0000-000000000000}"/>
          </ac:picMkLst>
        </pc:picChg>
      </pc:sldChg>
      <pc:sldChg chg="addSp delSp modSp">
        <pc:chgData name="Marina  Antanasiotis [EASPD]" userId="S::marina.antanasiotis@easpd.eu::e756784f-3544-4007-9c33-f6afbd735521" providerId="AD" clId="Web-{ACDD022D-649B-D57B-8E53-C5D8A30A599B}" dt="2022-06-23T13:10:18.845" v="33" actId="1076"/>
        <pc:sldMkLst>
          <pc:docMk/>
          <pc:sldMk cId="0" sldId="308"/>
        </pc:sldMkLst>
        <pc:spChg chg="add del">
          <ac:chgData name="Marina  Antanasiotis [EASPD]" userId="S::marina.antanasiotis@easpd.eu::e756784f-3544-4007-9c33-f6afbd735521" providerId="AD" clId="Web-{ACDD022D-649B-D57B-8E53-C5D8A30A599B}" dt="2022-06-23T13:10:10.735" v="31"/>
          <ac:spMkLst>
            <pc:docMk/>
            <pc:sldMk cId="0" sldId="308"/>
            <ac:spMk id="11" creationId="{959A0C34-AB38-D463-5A91-594EEA6559F6}"/>
          </ac:spMkLst>
        </pc:spChg>
        <pc:spChg chg="add del">
          <ac:chgData name="Marina  Antanasiotis [EASPD]" userId="S::marina.antanasiotis@easpd.eu::e756784f-3544-4007-9c33-f6afbd735521" providerId="AD" clId="Web-{ACDD022D-649B-D57B-8E53-C5D8A30A599B}" dt="2022-06-23T13:10:05.672" v="29"/>
          <ac:spMkLst>
            <pc:docMk/>
            <pc:sldMk cId="0" sldId="308"/>
            <ac:spMk id="12" creationId="{8DBF3DD4-BC42-4F79-68AC-810B6AF6189E}"/>
          </ac:spMkLst>
        </pc:spChg>
        <pc:spChg chg="add del">
          <ac:chgData name="Marina  Antanasiotis [EASPD]" userId="S::marina.antanasiotis@easpd.eu::e756784f-3544-4007-9c33-f6afbd735521" providerId="AD" clId="Web-{ACDD022D-649B-D57B-8E53-C5D8A30A599B}" dt="2022-06-23T13:10:05.672" v="28"/>
          <ac:spMkLst>
            <pc:docMk/>
            <pc:sldMk cId="0" sldId="308"/>
            <ac:spMk id="13" creationId="{39BF9DB5-1EFF-370B-3CC3-6847110D51CC}"/>
          </ac:spMkLst>
        </pc:spChg>
        <pc:spChg chg="add del">
          <ac:chgData name="Marina  Antanasiotis [EASPD]" userId="S::marina.antanasiotis@easpd.eu::e756784f-3544-4007-9c33-f6afbd735521" providerId="AD" clId="Web-{ACDD022D-649B-D57B-8E53-C5D8A30A599B}" dt="2022-06-23T13:10:08.797" v="30"/>
          <ac:spMkLst>
            <pc:docMk/>
            <pc:sldMk cId="0" sldId="308"/>
            <ac:spMk id="14" creationId="{6532BD05-8DC9-155E-D004-5FD4D145E339}"/>
          </ac:spMkLst>
        </pc:spChg>
        <pc:spChg chg="add mod">
          <ac:chgData name="Marina  Antanasiotis [EASPD]" userId="S::marina.antanasiotis@easpd.eu::e756784f-3544-4007-9c33-f6afbd735521" providerId="AD" clId="Web-{ACDD022D-649B-D57B-8E53-C5D8A30A599B}" dt="2022-06-23T13:10:18.845" v="33" actId="1076"/>
          <ac:spMkLst>
            <pc:docMk/>
            <pc:sldMk cId="0" sldId="308"/>
            <ac:spMk id="15" creationId="{73D9EA20-04DC-911F-790D-B3E580D9B6A4}"/>
          </ac:spMkLst>
        </pc:spChg>
      </pc:sldChg>
      <pc:sldChg chg="addSp delSp modSp">
        <pc:chgData name="Marina  Antanasiotis [EASPD]" userId="S::marina.antanasiotis@easpd.eu::e756784f-3544-4007-9c33-f6afbd735521" providerId="AD" clId="Web-{ACDD022D-649B-D57B-8E53-C5D8A30A599B}" dt="2022-06-23T13:09:58.468" v="26" actId="1076"/>
        <pc:sldMkLst>
          <pc:docMk/>
          <pc:sldMk cId="0" sldId="309"/>
        </pc:sldMkLst>
        <pc:spChg chg="add del">
          <ac:chgData name="Marina  Antanasiotis [EASPD]" userId="S::marina.antanasiotis@easpd.eu::e756784f-3544-4007-9c33-f6afbd735521" providerId="AD" clId="Web-{ACDD022D-649B-D57B-8E53-C5D8A30A599B}" dt="2022-06-23T13:09:39.936" v="19"/>
          <ac:spMkLst>
            <pc:docMk/>
            <pc:sldMk cId="0" sldId="309"/>
            <ac:spMk id="13" creationId="{649BCE68-2D27-4D7E-4F27-0E0E7711E6BD}"/>
          </ac:spMkLst>
        </pc:spChg>
        <pc:spChg chg="add mod">
          <ac:chgData name="Marina  Antanasiotis [EASPD]" userId="S::marina.antanasiotis@easpd.eu::e756784f-3544-4007-9c33-f6afbd735521" providerId="AD" clId="Web-{ACDD022D-649B-D57B-8E53-C5D8A30A599B}" dt="2022-06-23T13:09:58.468" v="26" actId="1076"/>
          <ac:spMkLst>
            <pc:docMk/>
            <pc:sldMk cId="0" sldId="309"/>
            <ac:spMk id="14" creationId="{3064677D-133B-1797-21EB-A1BB30FA887D}"/>
          </ac:spMkLst>
        </pc:spChg>
      </pc:sldChg>
    </pc:docChg>
  </pc:docChgLst>
  <pc:docChgLst>
    <pc:chgData name="Marina  Antanasiotis [EASPD]" userId="S::marina.antanasiotis@easpd.eu::e756784f-3544-4007-9c33-f6afbd735521" providerId="AD" clId="Web-{0E66F1CE-A208-8780-9AC3-9093D40A46B1}"/>
    <pc:docChg chg="modSld">
      <pc:chgData name="Marina  Antanasiotis [EASPD]" userId="S::marina.antanasiotis@easpd.eu::e756784f-3544-4007-9c33-f6afbd735521" providerId="AD" clId="Web-{0E66F1CE-A208-8780-9AC3-9093D40A46B1}" dt="2022-06-23T13:06:43.743" v="16" actId="14100"/>
      <pc:docMkLst>
        <pc:docMk/>
      </pc:docMkLst>
      <pc:sldChg chg="modSp">
        <pc:chgData name="Marina  Antanasiotis [EASPD]" userId="S::marina.antanasiotis@easpd.eu::e756784f-3544-4007-9c33-f6afbd735521" providerId="AD" clId="Web-{0E66F1CE-A208-8780-9AC3-9093D40A46B1}" dt="2022-06-23T13:05:56.570" v="3" actId="14100"/>
        <pc:sldMkLst>
          <pc:docMk/>
          <pc:sldMk cId="0" sldId="303"/>
        </pc:sldMkLst>
        <pc:spChg chg="mod">
          <ac:chgData name="Marina  Antanasiotis [EASPD]" userId="S::marina.antanasiotis@easpd.eu::e756784f-3544-4007-9c33-f6afbd735521" providerId="AD" clId="Web-{0E66F1CE-A208-8780-9AC3-9093D40A46B1}" dt="2022-06-23T13:05:56.570" v="3" actId="14100"/>
          <ac:spMkLst>
            <pc:docMk/>
            <pc:sldMk cId="0" sldId="303"/>
            <ac:spMk id="13" creationId="{5781CA7B-0F79-2394-463F-A37CCE6264CC}"/>
          </ac:spMkLst>
        </pc:spChg>
      </pc:sldChg>
      <pc:sldChg chg="addSp modSp">
        <pc:chgData name="Marina  Antanasiotis [EASPD]" userId="S::marina.antanasiotis@easpd.eu::e756784f-3544-4007-9c33-f6afbd735521" providerId="AD" clId="Web-{0E66F1CE-A208-8780-9AC3-9093D40A46B1}" dt="2022-06-23T13:06:18.430" v="9" actId="1076"/>
        <pc:sldMkLst>
          <pc:docMk/>
          <pc:sldMk cId="0" sldId="304"/>
        </pc:sldMkLst>
        <pc:spChg chg="add mod">
          <ac:chgData name="Marina  Antanasiotis [EASPD]" userId="S::marina.antanasiotis@easpd.eu::e756784f-3544-4007-9c33-f6afbd735521" providerId="AD" clId="Web-{0E66F1CE-A208-8780-9AC3-9093D40A46B1}" dt="2022-06-23T13:06:18.430" v="9" actId="1076"/>
          <ac:spMkLst>
            <pc:docMk/>
            <pc:sldMk cId="0" sldId="304"/>
            <ac:spMk id="13" creationId="{919EA263-838E-0471-FD86-E4FB4361C138}"/>
          </ac:spMkLst>
        </pc:spChg>
      </pc:sldChg>
      <pc:sldChg chg="addSp modSp">
        <pc:chgData name="Marina  Antanasiotis [EASPD]" userId="S::marina.antanasiotis@easpd.eu::e756784f-3544-4007-9c33-f6afbd735521" providerId="AD" clId="Web-{0E66F1CE-A208-8780-9AC3-9093D40A46B1}" dt="2022-06-23T13:06:33.399" v="13" actId="1076"/>
        <pc:sldMkLst>
          <pc:docMk/>
          <pc:sldMk cId="0" sldId="305"/>
        </pc:sldMkLst>
        <pc:spChg chg="add mod">
          <ac:chgData name="Marina  Antanasiotis [EASPD]" userId="S::marina.antanasiotis@easpd.eu::e756784f-3544-4007-9c33-f6afbd735521" providerId="AD" clId="Web-{0E66F1CE-A208-8780-9AC3-9093D40A46B1}" dt="2022-06-23T13:06:33.399" v="13" actId="1076"/>
          <ac:spMkLst>
            <pc:docMk/>
            <pc:sldMk cId="0" sldId="305"/>
            <ac:spMk id="13" creationId="{A0081244-1284-8DC9-82E7-33F1BDE5C523}"/>
          </ac:spMkLst>
        </pc:spChg>
      </pc:sldChg>
      <pc:sldChg chg="addSp modSp">
        <pc:chgData name="Marina  Antanasiotis [EASPD]" userId="S::marina.antanasiotis@easpd.eu::e756784f-3544-4007-9c33-f6afbd735521" providerId="AD" clId="Web-{0E66F1CE-A208-8780-9AC3-9093D40A46B1}" dt="2022-06-23T13:06:43.743" v="16" actId="14100"/>
        <pc:sldMkLst>
          <pc:docMk/>
          <pc:sldMk cId="0" sldId="306"/>
        </pc:sldMkLst>
        <pc:spChg chg="add mod">
          <ac:chgData name="Marina  Antanasiotis [EASPD]" userId="S::marina.antanasiotis@easpd.eu::e756784f-3544-4007-9c33-f6afbd735521" providerId="AD" clId="Web-{0E66F1CE-A208-8780-9AC3-9093D40A46B1}" dt="2022-06-23T13:06:43.743" v="16" actId="14100"/>
          <ac:spMkLst>
            <pc:docMk/>
            <pc:sldMk cId="0" sldId="306"/>
            <ac:spMk id="9" creationId="{EABB64F7-84AA-04D9-BC28-8B5C9712CD6B}"/>
          </ac:spMkLst>
        </pc:spChg>
      </pc:sldChg>
    </pc:docChg>
  </pc:docChgLst>
  <pc:docChgLst>
    <pc:chgData name="Marina  Antanasiotis [EASPD]" userId="S::marina.antanasiotis@easpd.eu::e756784f-3544-4007-9c33-f6afbd735521" providerId="AD" clId="Web-{B7CF8DF4-3E75-A807-F935-D79E80FCD3AB}"/>
    <pc:docChg chg="modSld">
      <pc:chgData name="Marina  Antanasiotis [EASPD]" userId="S::marina.antanasiotis@easpd.eu::e756784f-3544-4007-9c33-f6afbd735521" providerId="AD" clId="Web-{B7CF8DF4-3E75-A807-F935-D79E80FCD3AB}" dt="2022-06-23T13:12:36.540" v="2" actId="1076"/>
      <pc:docMkLst>
        <pc:docMk/>
      </pc:docMkLst>
      <pc:sldChg chg="modSp">
        <pc:chgData name="Marina  Antanasiotis [EASPD]" userId="S::marina.antanasiotis@easpd.eu::e756784f-3544-4007-9c33-f6afbd735521" providerId="AD" clId="Web-{B7CF8DF4-3E75-A807-F935-D79E80FCD3AB}" dt="2022-06-23T13:12:36.540" v="2" actId="1076"/>
        <pc:sldMkLst>
          <pc:docMk/>
          <pc:sldMk cId="0" sldId="303"/>
        </pc:sldMkLst>
        <pc:spChg chg="mod">
          <ac:chgData name="Marina  Antanasiotis [EASPD]" userId="S::marina.antanasiotis@easpd.eu::e756784f-3544-4007-9c33-f6afbd735521" providerId="AD" clId="Web-{B7CF8DF4-3E75-A807-F935-D79E80FCD3AB}" dt="2022-06-23T13:12:33.602" v="1" actId="1076"/>
          <ac:spMkLst>
            <pc:docMk/>
            <pc:sldMk cId="0" sldId="303"/>
            <ac:spMk id="2" creationId="{00000000-0000-0000-0000-000000000000}"/>
          </ac:spMkLst>
        </pc:spChg>
        <pc:spChg chg="mod">
          <ac:chgData name="Marina  Antanasiotis [EASPD]" userId="S::marina.antanasiotis@easpd.eu::e756784f-3544-4007-9c33-f6afbd735521" providerId="AD" clId="Web-{B7CF8DF4-3E75-A807-F935-D79E80FCD3AB}" dt="2022-06-23T13:12:36.540" v="2" actId="1076"/>
          <ac:spMkLst>
            <pc:docMk/>
            <pc:sldMk cId="0" sldId="303"/>
            <ac:spMk id="9" creationId="{00000000-0000-0000-0000-000000000000}"/>
          </ac:spMkLst>
        </pc:spChg>
        <pc:spChg chg="mod">
          <ac:chgData name="Marina  Antanasiotis [EASPD]" userId="S::marina.antanasiotis@easpd.eu::e756784f-3544-4007-9c33-f6afbd735521" providerId="AD" clId="Web-{B7CF8DF4-3E75-A807-F935-D79E80FCD3AB}" dt="2022-06-23T13:12:29.633" v="0" actId="1076"/>
          <ac:spMkLst>
            <pc:docMk/>
            <pc:sldMk cId="0" sldId="303"/>
            <ac:spMk id="13" creationId="{5781CA7B-0F79-2394-463F-A37CCE6264CC}"/>
          </ac:spMkLst>
        </pc:spChg>
      </pc:sldChg>
    </pc:docChg>
  </pc:docChgLst>
  <pc:docChgLst>
    <pc:chgData name="Marina  Antanasiotis [EASPD]" userId="S::marina.antanasiotis@easpd.eu::e756784f-3544-4007-9c33-f6afbd735521" providerId="AD" clId="Web-{40A3D9AD-213C-45C0-1F05-D402212E240C}"/>
    <pc:docChg chg="modSld">
      <pc:chgData name="Marina  Antanasiotis [EASPD]" userId="S::marina.antanasiotis@easpd.eu::e756784f-3544-4007-9c33-f6afbd735521" providerId="AD" clId="Web-{40A3D9AD-213C-45C0-1F05-D402212E240C}" dt="2022-06-23T13:11:34.342" v="0" actId="1076"/>
      <pc:docMkLst>
        <pc:docMk/>
      </pc:docMkLst>
      <pc:sldChg chg="modSp">
        <pc:chgData name="Marina  Antanasiotis [EASPD]" userId="S::marina.antanasiotis@easpd.eu::e756784f-3544-4007-9c33-f6afbd735521" providerId="AD" clId="Web-{40A3D9AD-213C-45C0-1F05-D402212E240C}" dt="2022-06-23T13:11:34.342" v="0" actId="1076"/>
        <pc:sldMkLst>
          <pc:docMk/>
          <pc:sldMk cId="0" sldId="307"/>
        </pc:sldMkLst>
        <pc:spChg chg="mod">
          <ac:chgData name="Marina  Antanasiotis [EASPD]" userId="S::marina.antanasiotis@easpd.eu::e756784f-3544-4007-9c33-f6afbd735521" providerId="AD" clId="Web-{40A3D9AD-213C-45C0-1F05-D402212E240C}" dt="2022-06-23T13:11:34.342" v="0" actId="1076"/>
          <ac:spMkLst>
            <pc:docMk/>
            <pc:sldMk cId="0" sldId="307"/>
            <ac:spMk id="11" creationId="{3F222C41-0A72-6D1C-F946-200BF3AD7B26}"/>
          </ac:spMkLst>
        </pc:spChg>
      </pc:sldChg>
    </pc:docChg>
  </pc:docChgLst>
  <pc:docChgLst>
    <pc:chgData name="Marina  Antanasiotis [EASPD]" userId="S::marina.antanasiotis@easpd.eu::e756784f-3544-4007-9c33-f6afbd735521" providerId="AD" clId="Web-{51EBE3BB-392C-C20F-E009-2486BE37FA25}"/>
    <pc:docChg chg="modSld">
      <pc:chgData name="Marina  Antanasiotis [EASPD]" userId="S::marina.antanasiotis@easpd.eu::e756784f-3544-4007-9c33-f6afbd735521" providerId="AD" clId="Web-{51EBE3BB-392C-C20F-E009-2486BE37FA25}" dt="2022-06-21T14:44:08.591" v="21" actId="20577"/>
      <pc:docMkLst>
        <pc:docMk/>
      </pc:docMkLst>
      <pc:sldChg chg="modSp">
        <pc:chgData name="Marina  Antanasiotis [EASPD]" userId="S::marina.antanasiotis@easpd.eu::e756784f-3544-4007-9c33-f6afbd735521" providerId="AD" clId="Web-{51EBE3BB-392C-C20F-E009-2486BE37FA25}" dt="2022-06-21T14:39:22.628" v="0" actId="14100"/>
        <pc:sldMkLst>
          <pc:docMk/>
          <pc:sldMk cId="0" sldId="256"/>
        </pc:sldMkLst>
        <pc:spChg chg="mod">
          <ac:chgData name="Marina  Antanasiotis [EASPD]" userId="S::marina.antanasiotis@easpd.eu::e756784f-3544-4007-9c33-f6afbd735521" providerId="AD" clId="Web-{51EBE3BB-392C-C20F-E009-2486BE37FA25}" dt="2022-06-21T14:39:22.628" v="0" actId="14100"/>
          <ac:spMkLst>
            <pc:docMk/>
            <pc:sldMk cId="0" sldId="256"/>
            <ac:spMk id="3" creationId="{00000000-0000-0000-0000-000000000000}"/>
          </ac:spMkLst>
        </pc:spChg>
      </pc:sldChg>
      <pc:sldChg chg="addSp modSp">
        <pc:chgData name="Marina  Antanasiotis [EASPD]" userId="S::marina.antanasiotis@easpd.eu::e756784f-3544-4007-9c33-f6afbd735521" providerId="AD" clId="Web-{51EBE3BB-392C-C20F-E009-2486BE37FA25}" dt="2022-06-21T14:44:08.591" v="21" actId="20577"/>
        <pc:sldMkLst>
          <pc:docMk/>
          <pc:sldMk cId="0" sldId="303"/>
        </pc:sldMkLst>
        <pc:spChg chg="mod">
          <ac:chgData name="Marina  Antanasiotis [EASPD]" userId="S::marina.antanasiotis@easpd.eu::e756784f-3544-4007-9c33-f6afbd735521" providerId="AD" clId="Web-{51EBE3BB-392C-C20F-E009-2486BE37FA25}" dt="2022-06-21T14:40:05.082" v="1" actId="1076"/>
          <ac:spMkLst>
            <pc:docMk/>
            <pc:sldMk cId="0" sldId="303"/>
            <ac:spMk id="2" creationId="{00000000-0000-0000-0000-000000000000}"/>
          </ac:spMkLst>
        </pc:spChg>
        <pc:spChg chg="mod">
          <ac:chgData name="Marina  Antanasiotis [EASPD]" userId="S::marina.antanasiotis@easpd.eu::e756784f-3544-4007-9c33-f6afbd735521" providerId="AD" clId="Web-{51EBE3BB-392C-C20F-E009-2486BE37FA25}" dt="2022-06-21T14:40:08.692" v="2" actId="1076"/>
          <ac:spMkLst>
            <pc:docMk/>
            <pc:sldMk cId="0" sldId="303"/>
            <ac:spMk id="9" creationId="{00000000-0000-0000-0000-000000000000}"/>
          </ac:spMkLst>
        </pc:spChg>
        <pc:spChg chg="add mod">
          <ac:chgData name="Marina  Antanasiotis [EASPD]" userId="S::marina.antanasiotis@easpd.eu::e756784f-3544-4007-9c33-f6afbd735521" providerId="AD" clId="Web-{51EBE3BB-392C-C20F-E009-2486BE37FA25}" dt="2022-06-21T14:44:08.591" v="21" actId="20577"/>
          <ac:spMkLst>
            <pc:docMk/>
            <pc:sldMk cId="0" sldId="303"/>
            <ac:spMk id="13" creationId="{5781CA7B-0F79-2394-463F-A37CCE6264CC}"/>
          </ac:spMkLst>
        </pc:spChg>
      </pc:sldChg>
    </pc:docChg>
  </pc:docChgLst>
  <pc:docChgLst>
    <pc:chgData name="Marina  Antanasiotis [EASPD]" userId="S::marina.antanasiotis@easpd.eu::e756784f-3544-4007-9c33-f6afbd735521" providerId="AD" clId="Web-{CEB3D782-9EA7-4D2D-72A2-731D320DD0D4}"/>
    <pc:docChg chg="modSld">
      <pc:chgData name="Marina  Antanasiotis [EASPD]" userId="S::marina.antanasiotis@easpd.eu::e756784f-3544-4007-9c33-f6afbd735521" providerId="AD" clId="Web-{CEB3D782-9EA7-4D2D-72A2-731D320DD0D4}" dt="2022-06-01T10:47:04.773" v="0"/>
      <pc:docMkLst>
        <pc:docMk/>
      </pc:docMkLst>
      <pc:sldChg chg="delSp">
        <pc:chgData name="Marina  Antanasiotis [EASPD]" userId="S::marina.antanasiotis@easpd.eu::e756784f-3544-4007-9c33-f6afbd735521" providerId="AD" clId="Web-{CEB3D782-9EA7-4D2D-72A2-731D320DD0D4}" dt="2022-06-01T10:47:04.773" v="0"/>
        <pc:sldMkLst>
          <pc:docMk/>
          <pc:sldMk cId="0" sldId="256"/>
        </pc:sldMkLst>
        <pc:spChg chg="del">
          <ac:chgData name="Marina  Antanasiotis [EASPD]" userId="S::marina.antanasiotis@easpd.eu::e756784f-3544-4007-9c33-f6afbd735521" providerId="AD" clId="Web-{CEB3D782-9EA7-4D2D-72A2-731D320DD0D4}" dt="2022-06-01T10:47:04.773" v="0"/>
          <ac:spMkLst>
            <pc:docMk/>
            <pc:sldMk cId="0" sldId="256"/>
            <ac:spMk id="7" creationId="{00000000-0000-0000-0000-000000000000}"/>
          </ac:spMkLst>
        </pc:spChg>
      </pc:sldChg>
    </pc:docChg>
  </pc:docChgLst>
  <pc:docChgLst>
    <pc:chgData name="Marina  Antanasiotis [EASPD]" userId="S::marina.antanasiotis@easpd.eu::e756784f-3544-4007-9c33-f6afbd735521" providerId="AD" clId="Web-{C8538453-645A-9DE9-5B19-B3A1FC8AE553}"/>
    <pc:docChg chg="modSld">
      <pc:chgData name="Marina  Antanasiotis [EASPD]" userId="S::marina.antanasiotis@easpd.eu::e756784f-3544-4007-9c33-f6afbd735521" providerId="AD" clId="Web-{C8538453-645A-9DE9-5B19-B3A1FC8AE553}" dt="2022-06-01T10:48:57.027" v="4" actId="1076"/>
      <pc:docMkLst>
        <pc:docMk/>
      </pc:docMkLst>
      <pc:sldChg chg="addSp modSp">
        <pc:chgData name="Marina  Antanasiotis [EASPD]" userId="S::marina.antanasiotis@easpd.eu::e756784f-3544-4007-9c33-f6afbd735521" providerId="AD" clId="Web-{C8538453-645A-9DE9-5B19-B3A1FC8AE553}" dt="2022-06-01T10:48:57.027" v="4" actId="1076"/>
        <pc:sldMkLst>
          <pc:docMk/>
          <pc:sldMk cId="0" sldId="256"/>
        </pc:sldMkLst>
        <pc:spChg chg="mod">
          <ac:chgData name="Marina  Antanasiotis [EASPD]" userId="S::marina.antanasiotis@easpd.eu::e756784f-3544-4007-9c33-f6afbd735521" providerId="AD" clId="Web-{C8538453-645A-9DE9-5B19-B3A1FC8AE553}" dt="2022-06-01T10:48:57.027" v="4" actId="1076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Marina  Antanasiotis [EASPD]" userId="S::marina.antanasiotis@easpd.eu::e756784f-3544-4007-9c33-f6afbd735521" providerId="AD" clId="Web-{C8538453-645A-9DE9-5B19-B3A1FC8AE553}" dt="2022-06-01T10:48:47.182" v="3" actId="1076"/>
          <ac:picMkLst>
            <pc:docMk/>
            <pc:sldMk cId="0" sldId="256"/>
            <ac:picMk id="7" creationId="{0E964346-ED8C-2229-89C1-6962487915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882A-AB2A-0440-B4B5-40703207E490}" type="datetimeFigureOut">
              <a:rPr lang="en-BE" smtClean="0"/>
              <a:t>28/06/2022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47D90-CC3A-0A42-8625-4640B7D4ECC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389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62219" y="905636"/>
            <a:ext cx="206756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C140-5579-154C-95A4-EF6B42F859C7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AAC3-B726-6D49-8570-D3527576BCF4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E43D-006E-4442-B59B-AE44A13F832A}" type="datetime1">
              <a:rPr lang="en-US" smtClean="0"/>
              <a:t>6/28/2022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08D-BD36-9141-9E90-0AFA947E728D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C1BCF-5990-544A-BA2B-992CC36C8808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741" y="1019302"/>
            <a:ext cx="8970517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0416" y="2524759"/>
            <a:ext cx="9091167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97C7-F83A-874B-A794-1B5FDFB2A743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6.png"/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12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36.jpg"/><Relationship Id="rId5" Type="http://schemas.openxmlformats.org/officeDocument/2006/relationships/image" Target="../media/image31.jpg"/><Relationship Id="rId10" Type="http://schemas.openxmlformats.org/officeDocument/2006/relationships/image" Target="../media/image35.jpg"/><Relationship Id="rId4" Type="http://schemas.openxmlformats.org/officeDocument/2006/relationships/image" Target="../media/image30.jp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g"/><Relationship Id="rId7" Type="http://schemas.openxmlformats.org/officeDocument/2006/relationships/image" Target="../media/image1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36.jpg"/><Relationship Id="rId4" Type="http://schemas.openxmlformats.org/officeDocument/2006/relationships/image" Target="../media/image22.jp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1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5.jpg"/><Relationship Id="rId4" Type="http://schemas.openxmlformats.org/officeDocument/2006/relationships/image" Target="../media/image32.jp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6.jpg"/><Relationship Id="rId7" Type="http://schemas.openxmlformats.org/officeDocument/2006/relationships/image" Target="../media/image7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jpg"/><Relationship Id="rId7" Type="http://schemas.openxmlformats.org/officeDocument/2006/relationships/image" Target="../media/image7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10" Type="http://schemas.openxmlformats.org/officeDocument/2006/relationships/image" Target="../media/image6.png"/><Relationship Id="rId4" Type="http://schemas.openxmlformats.org/officeDocument/2006/relationships/image" Target="../media/image65.jp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0.jpg"/><Relationship Id="rId7" Type="http://schemas.openxmlformats.org/officeDocument/2006/relationships/image" Target="../media/image7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6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5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74.png"/><Relationship Id="rId4" Type="http://schemas.openxmlformats.org/officeDocument/2006/relationships/image" Target="../media/image84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9.jpg"/><Relationship Id="rId7" Type="http://schemas.openxmlformats.org/officeDocument/2006/relationships/image" Target="../media/image6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3.jpg"/><Relationship Id="rId7" Type="http://schemas.openxmlformats.org/officeDocument/2006/relationships/image" Target="../media/image5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8.jpg"/><Relationship Id="rId7" Type="http://schemas.openxmlformats.org/officeDocument/2006/relationships/image" Target="../media/image6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5" Type="http://schemas.openxmlformats.org/officeDocument/2006/relationships/image" Target="../media/image110.jpg"/><Relationship Id="rId4" Type="http://schemas.openxmlformats.org/officeDocument/2006/relationships/image" Target="../media/image109.jpg"/><Relationship Id="rId9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4.png"/><Relationship Id="rId7" Type="http://schemas.openxmlformats.org/officeDocument/2006/relationships/image" Target="../media/image6.pn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5.png"/><Relationship Id="rId7" Type="http://schemas.openxmlformats.org/officeDocument/2006/relationships/image" Target="../media/image6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jpg"/><Relationship Id="rId4" Type="http://schemas.openxmlformats.org/officeDocument/2006/relationships/image" Target="../media/image126.png"/><Relationship Id="rId9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0.png"/><Relationship Id="rId7" Type="http://schemas.openxmlformats.org/officeDocument/2006/relationships/image" Target="../media/image7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developingchild.harvard.edu/" TargetMode="External"/><Relationship Id="rId4" Type="http://schemas.openxmlformats.org/officeDocument/2006/relationships/hyperlink" Target="http://developingchild.harvard.edu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3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jp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6.pn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752" y="330200"/>
            <a:ext cx="10342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6240" marR="5080" indent="-2924175">
              <a:lnSpc>
                <a:spcPct val="100000"/>
              </a:lnSpc>
              <a:spcBef>
                <a:spcPts val="100"/>
              </a:spcBef>
            </a:pPr>
            <a:r>
              <a:rPr lang="en-GB" sz="2000" b="0">
                <a:solidFill>
                  <a:srgbClr val="1F4E79"/>
                </a:solidFill>
                <a:latin typeface="Calibri Light"/>
                <a:cs typeface="Calibri Light"/>
              </a:rPr>
              <a:t>Technical Support to implement reforms to support the development of family centred early childhood  intervention services in Greece - ECI Greece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6971" y="1246377"/>
            <a:ext cx="46141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000">
                <a:solidFill>
                  <a:srgbClr val="2E5496"/>
                </a:solidFill>
                <a:latin typeface="Calibri Light"/>
                <a:cs typeface="Calibri Light"/>
              </a:rPr>
              <a:t>Grant Agreement n</a:t>
            </a:r>
            <a:r>
              <a:rPr lang="en-GB" sz="2000" b="1">
                <a:solidFill>
                  <a:srgbClr val="2E5496"/>
                </a:solidFill>
                <a:latin typeface="Times New Roman"/>
                <a:cs typeface="Times New Roman"/>
              </a:rPr>
              <a:t>° </a:t>
            </a:r>
            <a:r>
              <a:rPr lang="en-GB" sz="2000">
                <a:solidFill>
                  <a:srgbClr val="2E5496"/>
                </a:solidFill>
                <a:latin typeface="Calibri Light"/>
                <a:cs typeface="Calibri Light"/>
              </a:rPr>
              <a:t>101048313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8297" y="2720071"/>
            <a:ext cx="94564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4000" b="1" dirty="0">
                <a:solidFill>
                  <a:srgbClr val="FF0000"/>
                </a:solidFill>
                <a:latin typeface="Calibri Light"/>
                <a:cs typeface="Calibri Light"/>
              </a:rPr>
              <a:t>PPT 5: Early developmental therapeutic intervention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704" y="4937562"/>
            <a:ext cx="1836479" cy="10082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4211" y="2083307"/>
            <a:ext cx="3637788" cy="477468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F202F-7652-2242-8EC8-03D332BFD8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C2867-B77C-A72F-4FFD-1A3DAF33B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877163"/>
            <a:ext cx="1244600" cy="14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9279" y="825487"/>
            <a:ext cx="492328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Brain 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8195" y="3864864"/>
            <a:ext cx="1575816" cy="13746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0008" y="3864864"/>
            <a:ext cx="1693164" cy="13319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0023" y="3864864"/>
            <a:ext cx="1693164" cy="13746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192" y="3864864"/>
            <a:ext cx="2857500" cy="2993390"/>
            <a:chOff x="12192" y="3864864"/>
            <a:chExt cx="2857500" cy="29933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535" y="3864864"/>
              <a:ext cx="1677924" cy="1440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4371" y="2133600"/>
            <a:ext cx="1624583" cy="12115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3092" y="2115311"/>
            <a:ext cx="1848611" cy="12984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44796" y="2104644"/>
            <a:ext cx="1735836" cy="12451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50235" y="2133600"/>
            <a:ext cx="1565148" cy="1182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752" y="2104644"/>
            <a:ext cx="1722120" cy="11811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2D5913A-5E8C-6B44-ABB2-AFB123BA04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10</a:t>
            </a:fld>
            <a:endParaRPr lang="en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209800"/>
            <a:ext cx="5834634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4800">
                <a:solidFill>
                  <a:srgbClr val="FF0000"/>
                </a:solidFill>
                <a:latin typeface="+mj-lt"/>
                <a:cs typeface="Calibri Light"/>
              </a:rPr>
              <a:t>Functional Development of the </a:t>
            </a:r>
            <a:r>
              <a:rPr lang="en-GB" sz="4800" err="1">
                <a:solidFill>
                  <a:srgbClr val="FF0000"/>
                </a:solidFill>
                <a:latin typeface="+mj-lt"/>
                <a:cs typeface="Calibri Light"/>
              </a:rPr>
              <a:t>Fetus</a:t>
            </a:r>
            <a:endParaRPr lang="en-GB" sz="4800">
              <a:solidFill>
                <a:srgbClr val="FF0000"/>
              </a:solidFill>
              <a:latin typeface="+mj-l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530003"/>
            <a:ext cx="1941634" cy="1062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EA77-D4B6-E441-9FA9-3A7D7F674C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11</a:t>
            </a:fld>
            <a:endParaRPr lang="en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824" y="1725607"/>
            <a:ext cx="3072384" cy="177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846" y="3740335"/>
            <a:ext cx="2359152" cy="17727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3171" y="3758797"/>
            <a:ext cx="2159508" cy="1740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6276" y="3758797"/>
            <a:ext cx="2359152" cy="17409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29016" y="5543749"/>
            <a:ext cx="299402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800">
                <a:latin typeface="Calibri"/>
                <a:cs typeface="Calibri"/>
              </a:rPr>
              <a:t>The brain grows</a:t>
            </a: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GB" sz="1800">
                <a:latin typeface="Calibri"/>
                <a:cs typeface="Calibri"/>
              </a:rPr>
              <a:t>with 100,000 cells per minute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7987" y="5684323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>
                <a:latin typeface="Calibri"/>
                <a:cs typeface="Calibri"/>
              </a:rPr>
              <a:t>1 million cells per second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47752" y="5531684"/>
            <a:ext cx="149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800">
                <a:latin typeface="Calibri"/>
                <a:cs typeface="Calibri"/>
              </a:rPr>
              <a:t>The heart beats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44695" y="307035"/>
            <a:ext cx="25984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rtl="0">
              <a:spcBef>
                <a:spcPts val="10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Seed Size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7987" y="1725607"/>
            <a:ext cx="2359152" cy="17727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8800" y="-274614"/>
            <a:ext cx="2857499" cy="19141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94A75-DEBF-C843-AB3E-A5DC656247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12</a:t>
            </a:fld>
            <a:endParaRPr lang="en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6414" y="1143000"/>
            <a:ext cx="4014216" cy="1994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200" y="121400"/>
            <a:ext cx="331977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Berry Size</a:t>
            </a:r>
            <a:endParaRPr lang="en-GB" sz="2800">
              <a:solidFill>
                <a:srgbClr val="FF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6874" y="3564635"/>
            <a:ext cx="2229611" cy="19705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4893" y="3564635"/>
            <a:ext cx="2644139" cy="197053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4690" y="3429000"/>
            <a:ext cx="3632200" cy="3512820"/>
            <a:chOff x="12192" y="3345179"/>
            <a:chExt cx="3632200" cy="35128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571" y="3345179"/>
              <a:ext cx="2496312" cy="19705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2382" y="1143000"/>
            <a:ext cx="2314956" cy="20726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CE93D4-68BF-2C45-ADBD-A4FB80398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13</a:t>
            </a:fld>
            <a:endParaRPr lang="en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1709420"/>
            <a:ext cx="6144895" cy="5148580"/>
            <a:chOff x="12192" y="1709927"/>
            <a:chExt cx="6144895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08" y="1709927"/>
              <a:ext cx="5902452" cy="3380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34579" y="2100969"/>
            <a:ext cx="34575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890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Reaction to stimuli:  </a:t>
            </a:r>
            <a:br>
              <a:rPr lang="en-GB" sz="2400">
                <a:latin typeface="Calibri"/>
                <a:cs typeface="Calibri"/>
              </a:rPr>
            </a:br>
            <a:r>
              <a:rPr lang="en-GB" sz="2400">
                <a:latin typeface="Calibri"/>
                <a:cs typeface="Calibri"/>
              </a:rPr>
              <a:t>Smell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Hearing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Hand / finger movements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Smile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Thumb-sucking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175319F-A59E-E943-BAEE-4BCDC0B7EA4A}"/>
              </a:ext>
            </a:extLst>
          </p:cNvPr>
          <p:cNvSpPr txBox="1">
            <a:spLocks/>
          </p:cNvSpPr>
          <p:nvPr/>
        </p:nvSpPr>
        <p:spPr>
          <a:xfrm>
            <a:off x="4114800" y="526784"/>
            <a:ext cx="331977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Lemon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A4274-7229-AB4C-A549-0DF7544856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14</a:t>
            </a:fld>
            <a:endParaRPr lang="en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" y="1836420"/>
            <a:ext cx="5146675" cy="5021580"/>
            <a:chOff x="12192" y="1836420"/>
            <a:chExt cx="5146675" cy="5021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52" y="1836420"/>
              <a:ext cx="4628388" cy="3337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76900" y="2059811"/>
            <a:ext cx="5193411" cy="273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The head is equal to the body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Kicks</a:t>
            </a:r>
          </a:p>
          <a:p>
            <a:pPr marL="355600" marR="293751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Swallows</a:t>
            </a:r>
          </a:p>
          <a:p>
            <a:pPr marL="355600" marR="293751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Urinates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Tastes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015FC803-FC82-6649-BF88-4D318771EF0A}"/>
              </a:ext>
            </a:extLst>
          </p:cNvPr>
          <p:cNvSpPr txBox="1">
            <a:spLocks/>
          </p:cNvSpPr>
          <p:nvPr/>
        </p:nvSpPr>
        <p:spPr>
          <a:xfrm>
            <a:off x="3581400" y="536577"/>
            <a:ext cx="462838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Large Tomato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D510A-F34E-904C-8E52-635B17B403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15</a:t>
            </a:fld>
            <a:endParaRPr lang="en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049780"/>
            <a:ext cx="5064760" cy="4808220"/>
            <a:chOff x="12192" y="2049779"/>
            <a:chExt cx="5064760" cy="4808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2049779"/>
              <a:ext cx="4815840" cy="3046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15000" y="2049779"/>
            <a:ext cx="6062091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7431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Hears Better</a:t>
            </a:r>
          </a:p>
          <a:p>
            <a:pPr marL="355600" marR="277431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Teeth appear</a:t>
            </a:r>
          </a:p>
          <a:p>
            <a:pPr marL="355600" marR="277431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Hair</a:t>
            </a:r>
          </a:p>
          <a:p>
            <a:pPr marL="355600" marR="41148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Nails</a:t>
            </a:r>
          </a:p>
          <a:p>
            <a:pPr marL="355600" marR="41148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Brows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Eyelashes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Rotates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Kicks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Learns the action-reaction relationship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1EE38F9B-52DB-B941-9ABD-81F6E77D4E6B}"/>
              </a:ext>
            </a:extLst>
          </p:cNvPr>
          <p:cNvSpPr txBox="1">
            <a:spLocks/>
          </p:cNvSpPr>
          <p:nvPr/>
        </p:nvSpPr>
        <p:spPr>
          <a:xfrm>
            <a:off x="3810000" y="830112"/>
            <a:ext cx="331977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Quince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E424-AF03-0F4A-8411-2BB287B63F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16</a:t>
            </a:fld>
            <a:endParaRPr lang="en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062" y="1905000"/>
            <a:ext cx="5140705" cy="4572000"/>
            <a:chOff x="12192" y="2026920"/>
            <a:chExt cx="5489575" cy="4831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2026920"/>
              <a:ext cx="5486400" cy="3291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87948" y="2524759"/>
            <a:ext cx="61429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Cerebral cortex splits into 2 hemispheres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Eyes open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Responds to light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Simple facial expressions (smile?)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DDA63154-0137-2D4B-9004-648AC9B9C22E}"/>
              </a:ext>
            </a:extLst>
          </p:cNvPr>
          <p:cNvSpPr txBox="1">
            <a:spLocks/>
          </p:cNvSpPr>
          <p:nvPr/>
        </p:nvSpPr>
        <p:spPr>
          <a:xfrm>
            <a:off x="3810000" y="830112"/>
            <a:ext cx="44196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Cauliflower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940A5-C662-9E46-9725-FBA6B200D8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17</a:t>
            </a:fld>
            <a:endParaRPr lang="en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656080"/>
            <a:ext cx="5294630" cy="5201920"/>
            <a:chOff x="12192" y="1656588"/>
            <a:chExt cx="5294630" cy="5201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1656588"/>
              <a:ext cx="5032248" cy="3677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2625" marR="30162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/>
              <a:t>Regular sleep /wake intervals</a:t>
            </a:r>
          </a:p>
          <a:p>
            <a:pPr marL="4492625" marR="30162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/>
              <a:t>Response to mom's voice</a:t>
            </a:r>
          </a:p>
          <a:p>
            <a:pPr marL="4492625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Response to external noises</a:t>
            </a:r>
          </a:p>
          <a:p>
            <a:pPr marL="4492625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Movement</a:t>
            </a:r>
          </a:p>
          <a:p>
            <a:pPr marL="4492625" marR="10617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90% chance of survival in the event of pre-term birth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82130EF7-F432-E640-871A-C4F78CCB1223}"/>
              </a:ext>
            </a:extLst>
          </p:cNvPr>
          <p:cNvSpPr txBox="1">
            <a:spLocks/>
          </p:cNvSpPr>
          <p:nvPr/>
        </p:nvSpPr>
        <p:spPr>
          <a:xfrm>
            <a:off x="3809999" y="471655"/>
            <a:ext cx="4572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Pineapple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81D86-12D6-AE40-9EC6-872594DD10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18</a:t>
            </a:fld>
            <a:endParaRPr lang="en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616" y="3378710"/>
            <a:ext cx="2932176" cy="2087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0"/>
            <a:ext cx="2907792" cy="17266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7400" y="2057400"/>
            <a:ext cx="593801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8044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Behaviour of </a:t>
            </a:r>
            <a:r>
              <a:rPr lang="en-GB" sz="2400" err="1">
                <a:latin typeface="Calibri"/>
                <a:cs typeface="Calibri"/>
              </a:rPr>
              <a:t>newborn</a:t>
            </a:r>
            <a:endParaRPr lang="en-GB" sz="2400">
              <a:latin typeface="Calibri"/>
              <a:cs typeface="Calibri"/>
            </a:endParaRPr>
          </a:p>
          <a:p>
            <a:pPr marL="355600" marR="868044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Nervous system ready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Breathing exercise (amniotic fluid)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Sleeps a lot</a:t>
            </a:r>
          </a:p>
          <a:p>
            <a:pPr marL="355600" marR="227584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Changes position</a:t>
            </a:r>
          </a:p>
          <a:p>
            <a:pPr marL="355600" marR="227584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Flexible bones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Immature immune system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2" y="4943854"/>
            <a:ext cx="2857499" cy="191414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3DA2BE44-03C3-3A4B-AC25-7AABD1DED644}"/>
              </a:ext>
            </a:extLst>
          </p:cNvPr>
          <p:cNvSpPr txBox="1">
            <a:spLocks/>
          </p:cNvSpPr>
          <p:nvPr/>
        </p:nvSpPr>
        <p:spPr>
          <a:xfrm>
            <a:off x="3809999" y="471655"/>
            <a:ext cx="4572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Melon Size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89DA1-E3BF-9040-B438-16D5175CC5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19</a:t>
            </a:fld>
            <a:endParaRPr lang="en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8068" y="6249922"/>
            <a:ext cx="2503931" cy="5943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56" y="215251"/>
            <a:ext cx="1427267" cy="7802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7076" y="0"/>
            <a:ext cx="2505455" cy="4419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2080" y="1447800"/>
            <a:ext cx="544855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>
                <a:solidFill>
                  <a:srgbClr val="5B9BD4"/>
                </a:solidFill>
                <a:latin typeface="+mj-lt"/>
                <a:cs typeface="Calibri Light" panose="020F0302020204030204" pitchFamily="34" charset="0"/>
              </a:rPr>
              <a:t>Table of Contents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9423" y="2514600"/>
            <a:ext cx="96215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5125" algn="l"/>
              </a:tabLst>
            </a:pPr>
            <a:r>
              <a:rPr lang="en-GB" sz="2800">
                <a:latin typeface="Calibri"/>
                <a:cs typeface="Calibri"/>
              </a:rPr>
              <a:t>The development of the child</a:t>
            </a: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364490" indent="-3524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5125" algn="l"/>
              </a:tabLst>
            </a:pPr>
            <a:r>
              <a:rPr lang="en-GB" sz="2800">
                <a:latin typeface="Calibri"/>
                <a:cs typeface="Calibri"/>
              </a:rPr>
              <a:t>Which children need developmental therapeutic intervention?</a:t>
            </a: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364490" indent="-3524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5125" algn="l"/>
              </a:tabLst>
            </a:pPr>
            <a:r>
              <a:rPr lang="en-GB" sz="2800">
                <a:latin typeface="Calibri"/>
                <a:cs typeface="Calibri"/>
              </a:rPr>
              <a:t>Therapeutic intervention yes: Why early?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7A681-B161-1B47-94D2-0894D0E307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</a:t>
            </a:fld>
            <a:endParaRPr lang="en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967" y="3573019"/>
            <a:ext cx="3174492" cy="237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967" y="911354"/>
            <a:ext cx="3174492" cy="25100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29400" y="2450339"/>
            <a:ext cx="4731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Kicks and moves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Stronger immune system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cs typeface="Calibri"/>
              </a:rPr>
              <a:t>Reacts to sensory stimuli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" y="4943854"/>
            <a:ext cx="2857499" cy="1914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10B6-AE23-764D-A224-63FBC8D0FF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20</a:t>
            </a:fld>
            <a:endParaRPr lang="en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0300" y="1853183"/>
            <a:ext cx="2590800" cy="13533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6351" y="3398520"/>
            <a:ext cx="1758696" cy="26365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047115"/>
            <a:ext cx="10271125" cy="4824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>
                <a:solidFill>
                  <a:srgbClr val="FF0000"/>
                </a:solidFill>
                <a:latin typeface="Calibri Light"/>
                <a:cs typeface="Calibri Light"/>
              </a:rPr>
              <a:t>The prenatal period is extremely important for the child’s future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libri Light"/>
              <a:cs typeface="Calibri Light"/>
            </a:endParaRPr>
          </a:p>
          <a:p>
            <a:pPr marL="5484495">
              <a:lnSpc>
                <a:spcPct val="100000"/>
              </a:lnSpc>
            </a:pPr>
            <a:r>
              <a:rPr lang="en-GB" sz="2400" b="1">
                <a:latin typeface="Calibri"/>
                <a:cs typeface="Calibri"/>
              </a:rPr>
              <a:t>Events such as: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5826760" indent="-342900">
              <a:lnSpc>
                <a:spcPts val="2735"/>
              </a:lnSpc>
              <a:buFont typeface="Arial" panose="020B0604020202020204" pitchFamily="34" charset="0"/>
              <a:buChar char="•"/>
              <a:tabLst>
                <a:tab pos="5646420" algn="l"/>
              </a:tabLst>
            </a:pPr>
            <a:r>
              <a:rPr lang="en-GB" sz="2400">
                <a:latin typeface="Calibri"/>
                <a:cs typeface="Calibri"/>
              </a:rPr>
              <a:t>Genetic mutations</a:t>
            </a:r>
          </a:p>
          <a:p>
            <a:pPr marL="5826760" indent="-342900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5646420" algn="l"/>
              </a:tabLst>
            </a:pPr>
            <a:r>
              <a:rPr lang="en-GB" sz="2400">
                <a:latin typeface="Calibri"/>
                <a:cs typeface="Calibri"/>
              </a:rPr>
              <a:t>Chromosomal abnormalities</a:t>
            </a:r>
          </a:p>
          <a:p>
            <a:pPr marL="5826760" indent="-342900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5646420" algn="l"/>
              </a:tabLst>
            </a:pPr>
            <a:r>
              <a:rPr lang="en-GB" sz="2400">
                <a:latin typeface="Calibri"/>
                <a:cs typeface="Calibri"/>
              </a:rPr>
              <a:t>Toxic – teratogenic agents</a:t>
            </a:r>
          </a:p>
          <a:p>
            <a:pPr marL="5826760" indent="-342900">
              <a:lnSpc>
                <a:spcPts val="2590"/>
              </a:lnSpc>
              <a:buFont typeface="Arial" panose="020B0604020202020204" pitchFamily="34" charset="0"/>
              <a:buChar char="•"/>
              <a:tabLst>
                <a:tab pos="5646420" algn="l"/>
              </a:tabLst>
            </a:pPr>
            <a:r>
              <a:rPr lang="en-GB" sz="2400">
                <a:latin typeface="Calibri"/>
                <a:cs typeface="Calibri"/>
              </a:rPr>
              <a:t>Difficulties in pregnancy</a:t>
            </a:r>
          </a:p>
          <a:p>
            <a:pPr marL="5826760" indent="-342900">
              <a:lnSpc>
                <a:spcPts val="2735"/>
              </a:lnSpc>
              <a:buFont typeface="Arial" panose="020B0604020202020204" pitchFamily="34" charset="0"/>
              <a:buChar char="•"/>
              <a:tabLst>
                <a:tab pos="5646420" algn="l"/>
              </a:tabLst>
            </a:pPr>
            <a:r>
              <a:rPr lang="en-GB" sz="2400">
                <a:latin typeface="Calibri"/>
                <a:cs typeface="Calibri"/>
              </a:rPr>
              <a:t>Stress</a:t>
            </a: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5636895">
              <a:lnSpc>
                <a:spcPct val="100000"/>
              </a:lnSpc>
              <a:spcBef>
                <a:spcPts val="1595"/>
              </a:spcBef>
            </a:pPr>
            <a:r>
              <a:rPr lang="en-GB" sz="2400" b="1">
                <a:solidFill>
                  <a:srgbClr val="FF0000"/>
                </a:solidFill>
                <a:latin typeface="Calibri"/>
                <a:cs typeface="Calibri"/>
              </a:rPr>
              <a:t>80% of developmental disorders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" y="4943854"/>
            <a:ext cx="2857499" cy="1914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C0F2F3-D5E8-AB4F-A4E6-AEF8B541EF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21</a:t>
            </a:fld>
            <a:endParaRPr lang="en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3700" y="1996439"/>
            <a:ext cx="6324600" cy="3162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530003"/>
            <a:ext cx="1941634" cy="1062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56698A3E-7596-3F4F-AD23-953ED311B07C}"/>
              </a:ext>
            </a:extLst>
          </p:cNvPr>
          <p:cNvSpPr txBox="1">
            <a:spLocks/>
          </p:cNvSpPr>
          <p:nvPr/>
        </p:nvSpPr>
        <p:spPr>
          <a:xfrm>
            <a:off x="3810000" y="775196"/>
            <a:ext cx="4572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Life after Birth</a:t>
            </a:r>
            <a:endParaRPr lang="en-GB" sz="2800" kern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C18C6-47A5-7348-97A2-42B72B67ED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22</a:t>
            </a:fld>
            <a:endParaRPr lang="en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6417" y="1504188"/>
            <a:ext cx="3945798" cy="3672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027" y="1158239"/>
            <a:ext cx="4882896" cy="3156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530003"/>
            <a:ext cx="1941634" cy="1062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B1AF1-410B-074C-BCCE-33BBC11D3B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23</a:t>
            </a:fld>
            <a:endParaRPr lang="en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374392"/>
            <a:ext cx="4756403" cy="25648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2374392"/>
            <a:ext cx="3386328" cy="25648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35662" y="1003012"/>
            <a:ext cx="212067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  <a:latin typeface="+mj-lt"/>
              </a:rPr>
              <a:t>1 month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530003"/>
            <a:ext cx="1941634" cy="10623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789ADC-E4DF-E445-8691-063F3CA007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24</a:t>
            </a:fld>
            <a:endParaRPr lang="en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630" y="920480"/>
            <a:ext cx="230449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  <a:latin typeface="+mj-lt"/>
              </a:rPr>
              <a:t>2-3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2628900"/>
            <a:ext cx="2006600" cy="2057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4788" y="2668523"/>
            <a:ext cx="3073400" cy="2070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5876" y="2718816"/>
            <a:ext cx="3009900" cy="1968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71431" y="2764535"/>
            <a:ext cx="2948939" cy="19217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309B4F-33A6-8741-997F-59B5B9CB24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25</a:t>
            </a:fld>
            <a:endParaRPr lang="en-B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1066800"/>
            <a:ext cx="27927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4-6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2703576"/>
            <a:ext cx="1551431" cy="1725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1467" y="2769107"/>
            <a:ext cx="2026920" cy="1725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5832" y="2769107"/>
            <a:ext cx="1560575" cy="1725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4583" y="2769107"/>
            <a:ext cx="2721864" cy="16596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69084C-89BB-7344-843E-6908AEC758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26</a:t>
            </a:fld>
            <a:endParaRPr lang="en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1029" y="1219200"/>
            <a:ext cx="292994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6430" algn="l"/>
              </a:tabLst>
            </a:pPr>
            <a:r>
              <a:rPr lang="en-GB" sz="3600">
                <a:solidFill>
                  <a:srgbClr val="0082C8"/>
                </a:solidFill>
              </a:rPr>
              <a:t>7-9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2912364"/>
            <a:ext cx="2249424" cy="17404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9" y="2942844"/>
            <a:ext cx="1630680" cy="1709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2520" y="2942844"/>
            <a:ext cx="1350264" cy="17404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5664" y="2973323"/>
            <a:ext cx="1830324" cy="1709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8868" y="2999232"/>
            <a:ext cx="1703831" cy="1684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55580" y="2999232"/>
            <a:ext cx="1696212" cy="16535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A9F9EDF-D813-9448-A582-4494EC8F83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27</a:t>
            </a:fld>
            <a:endParaRPr lang="en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3884" y="1197475"/>
            <a:ext cx="316423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10-12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2656332"/>
            <a:ext cx="2279904" cy="20147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2656332"/>
            <a:ext cx="2599944" cy="1871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7023" y="2779776"/>
            <a:ext cx="2872739" cy="17480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6023" y="2656332"/>
            <a:ext cx="2489200" cy="1727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F2A483-843F-434E-AF97-55DE961E97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28</a:t>
            </a:fld>
            <a:endParaRPr lang="en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84" y="1397882"/>
            <a:ext cx="237063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  <a:latin typeface="+mj-lt"/>
              </a:rPr>
              <a:t>18 months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" y="2758439"/>
            <a:ext cx="3590925" cy="4099560"/>
            <a:chOff x="12192" y="2758439"/>
            <a:chExt cx="3590925" cy="4099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4" y="2758439"/>
              <a:ext cx="3182112" cy="2386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898134"/>
              <a:ext cx="2857499" cy="195986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555" y="2758439"/>
            <a:ext cx="2743200" cy="24185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6931" y="2758439"/>
            <a:ext cx="3678935" cy="24063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86B69E-C51E-3248-9EF5-BF79226363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29</a:t>
            </a:fld>
            <a:endParaRPr lang="en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8068" y="6260591"/>
            <a:ext cx="2503931" cy="595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56" y="215251"/>
            <a:ext cx="1427267" cy="7802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7076" y="0"/>
            <a:ext cx="2505455" cy="4419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33600" y="1752600"/>
            <a:ext cx="286044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800" b="1">
                <a:solidFill>
                  <a:srgbClr val="5B9BD4"/>
                </a:solidFill>
                <a:latin typeface="+mj-lt"/>
                <a:cs typeface="Calibri Light"/>
              </a:rPr>
              <a:t>Chapter 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5000" y="2862819"/>
            <a:ext cx="598855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latin typeface="Calibri"/>
                <a:cs typeface="Calibri"/>
              </a:rPr>
              <a:t>The development of the child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578DC-7F72-8246-9E61-1B7AB04819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</a:t>
            </a:fld>
            <a:endParaRPr lang="en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1400" y="1447800"/>
            <a:ext cx="24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24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7" y="2823972"/>
            <a:ext cx="2489200" cy="1803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2435" y="2823972"/>
            <a:ext cx="2699004" cy="18044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8656" y="2823972"/>
            <a:ext cx="1956816" cy="18044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15F21-CC2B-0744-A7A6-C873DC9AA6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30</a:t>
            </a:fld>
            <a:endParaRPr lang="en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9" y="2386583"/>
            <a:ext cx="2552700" cy="241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3029" y="1219200"/>
            <a:ext cx="140594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3 years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1127" y="2386583"/>
            <a:ext cx="2832100" cy="2412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1E2E26-C2AD-7140-8DB7-B5C187D3A8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31</a:t>
            </a:fld>
            <a:endParaRPr lang="en-B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414" y="774990"/>
            <a:ext cx="678942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475"/>
              </a:spcBef>
            </a:pPr>
            <a:r>
              <a:rPr lang="en-GB" sz="3200" b="1">
                <a:solidFill>
                  <a:srgbClr val="5B9BD4"/>
                </a:solidFill>
                <a:latin typeface="+mj-lt"/>
                <a:cs typeface="Calibri"/>
              </a:rPr>
              <a:t>The development of the child is the result of neural function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77285" y="1644726"/>
            <a:ext cx="8196580" cy="1905"/>
          </a:xfrm>
          <a:custGeom>
            <a:avLst/>
            <a:gdLst/>
            <a:ahLst/>
            <a:cxnLst/>
            <a:rect l="l" t="t" r="r" b="b"/>
            <a:pathLst>
              <a:path w="8196580" h="1905">
                <a:moveTo>
                  <a:pt x="0" y="0"/>
                </a:moveTo>
                <a:lnTo>
                  <a:pt x="8196072" y="1524"/>
                </a:lnTo>
              </a:path>
            </a:pathLst>
          </a:custGeom>
          <a:ln w="25400">
            <a:solidFill>
              <a:srgbClr val="2F7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2156" y="5230367"/>
            <a:ext cx="895350" cy="634365"/>
          </a:xfrm>
          <a:custGeom>
            <a:avLst/>
            <a:gdLst/>
            <a:ahLst/>
            <a:cxnLst/>
            <a:rect l="l" t="t" r="r" b="b"/>
            <a:pathLst>
              <a:path w="895350" h="634364">
                <a:moveTo>
                  <a:pt x="753364" y="112903"/>
                </a:moveTo>
                <a:lnTo>
                  <a:pt x="751662" y="104571"/>
                </a:lnTo>
                <a:lnTo>
                  <a:pt x="747052" y="97751"/>
                </a:lnTo>
                <a:lnTo>
                  <a:pt x="740232" y="93141"/>
                </a:lnTo>
                <a:lnTo>
                  <a:pt x="731901" y="91440"/>
                </a:lnTo>
                <a:lnTo>
                  <a:pt x="159131" y="91440"/>
                </a:lnTo>
                <a:lnTo>
                  <a:pt x="150787" y="93141"/>
                </a:lnTo>
                <a:lnTo>
                  <a:pt x="143967" y="97751"/>
                </a:lnTo>
                <a:lnTo>
                  <a:pt x="139357" y="104571"/>
                </a:lnTo>
                <a:lnTo>
                  <a:pt x="137668" y="112903"/>
                </a:lnTo>
                <a:lnTo>
                  <a:pt x="137668" y="178181"/>
                </a:lnTo>
                <a:lnTo>
                  <a:pt x="139357" y="186524"/>
                </a:lnTo>
                <a:lnTo>
                  <a:pt x="143967" y="193344"/>
                </a:lnTo>
                <a:lnTo>
                  <a:pt x="150787" y="197954"/>
                </a:lnTo>
                <a:lnTo>
                  <a:pt x="159131" y="199644"/>
                </a:lnTo>
                <a:lnTo>
                  <a:pt x="731901" y="199644"/>
                </a:lnTo>
                <a:lnTo>
                  <a:pt x="740232" y="197954"/>
                </a:lnTo>
                <a:lnTo>
                  <a:pt x="747052" y="193344"/>
                </a:lnTo>
                <a:lnTo>
                  <a:pt x="751662" y="186524"/>
                </a:lnTo>
                <a:lnTo>
                  <a:pt x="753364" y="178181"/>
                </a:lnTo>
                <a:lnTo>
                  <a:pt x="753364" y="112903"/>
                </a:lnTo>
                <a:close/>
              </a:path>
              <a:path w="895350" h="634364">
                <a:moveTo>
                  <a:pt x="753364" y="21463"/>
                </a:moveTo>
                <a:lnTo>
                  <a:pt x="751662" y="13131"/>
                </a:lnTo>
                <a:lnTo>
                  <a:pt x="747052" y="6311"/>
                </a:lnTo>
                <a:lnTo>
                  <a:pt x="740232" y="1701"/>
                </a:lnTo>
                <a:lnTo>
                  <a:pt x="731901" y="0"/>
                </a:lnTo>
                <a:lnTo>
                  <a:pt x="159131" y="0"/>
                </a:lnTo>
                <a:lnTo>
                  <a:pt x="150787" y="1701"/>
                </a:lnTo>
                <a:lnTo>
                  <a:pt x="143967" y="6311"/>
                </a:lnTo>
                <a:lnTo>
                  <a:pt x="139357" y="13131"/>
                </a:lnTo>
                <a:lnTo>
                  <a:pt x="137668" y="21463"/>
                </a:lnTo>
                <a:lnTo>
                  <a:pt x="137668" y="42545"/>
                </a:lnTo>
                <a:lnTo>
                  <a:pt x="139357" y="50888"/>
                </a:lnTo>
                <a:lnTo>
                  <a:pt x="143967" y="57708"/>
                </a:lnTo>
                <a:lnTo>
                  <a:pt x="150787" y="62318"/>
                </a:lnTo>
                <a:lnTo>
                  <a:pt x="159131" y="64008"/>
                </a:lnTo>
                <a:lnTo>
                  <a:pt x="731901" y="64008"/>
                </a:lnTo>
                <a:lnTo>
                  <a:pt x="740232" y="62318"/>
                </a:lnTo>
                <a:lnTo>
                  <a:pt x="747052" y="57708"/>
                </a:lnTo>
                <a:lnTo>
                  <a:pt x="751662" y="50888"/>
                </a:lnTo>
                <a:lnTo>
                  <a:pt x="753364" y="42545"/>
                </a:lnTo>
                <a:lnTo>
                  <a:pt x="753364" y="21463"/>
                </a:lnTo>
                <a:close/>
              </a:path>
              <a:path w="895350" h="634364">
                <a:moveTo>
                  <a:pt x="895350" y="357771"/>
                </a:moveTo>
                <a:lnTo>
                  <a:pt x="893826" y="352806"/>
                </a:lnTo>
                <a:lnTo>
                  <a:pt x="778891" y="352806"/>
                </a:lnTo>
                <a:lnTo>
                  <a:pt x="770851" y="351167"/>
                </a:lnTo>
                <a:lnTo>
                  <a:pt x="764311" y="346710"/>
                </a:lnTo>
                <a:lnTo>
                  <a:pt x="759917" y="340169"/>
                </a:lnTo>
                <a:lnTo>
                  <a:pt x="758317" y="332232"/>
                </a:lnTo>
                <a:lnTo>
                  <a:pt x="758317" y="247650"/>
                </a:lnTo>
                <a:lnTo>
                  <a:pt x="756653" y="239623"/>
                </a:lnTo>
                <a:lnTo>
                  <a:pt x="752157" y="233083"/>
                </a:lnTo>
                <a:lnTo>
                  <a:pt x="745553" y="228688"/>
                </a:lnTo>
                <a:lnTo>
                  <a:pt x="737616" y="227076"/>
                </a:lnTo>
                <a:lnTo>
                  <a:pt x="154686" y="227076"/>
                </a:lnTo>
                <a:lnTo>
                  <a:pt x="146710" y="228727"/>
                </a:lnTo>
                <a:lnTo>
                  <a:pt x="140220" y="233172"/>
                </a:lnTo>
                <a:lnTo>
                  <a:pt x="135839" y="239725"/>
                </a:lnTo>
                <a:lnTo>
                  <a:pt x="134239" y="247650"/>
                </a:lnTo>
                <a:lnTo>
                  <a:pt x="134239" y="332232"/>
                </a:lnTo>
                <a:lnTo>
                  <a:pt x="132575" y="340271"/>
                </a:lnTo>
                <a:lnTo>
                  <a:pt x="128079" y="346811"/>
                </a:lnTo>
                <a:lnTo>
                  <a:pt x="121475" y="351205"/>
                </a:lnTo>
                <a:lnTo>
                  <a:pt x="113538" y="352806"/>
                </a:lnTo>
                <a:lnTo>
                  <a:pt x="4318" y="352806"/>
                </a:lnTo>
                <a:lnTo>
                  <a:pt x="1143" y="354203"/>
                </a:lnTo>
                <a:lnTo>
                  <a:pt x="635" y="356235"/>
                </a:lnTo>
                <a:lnTo>
                  <a:pt x="0" y="358241"/>
                </a:lnTo>
                <a:lnTo>
                  <a:pt x="2032" y="361010"/>
                </a:lnTo>
                <a:lnTo>
                  <a:pt x="433451" y="632625"/>
                </a:lnTo>
                <a:lnTo>
                  <a:pt x="439928" y="634187"/>
                </a:lnTo>
                <a:lnTo>
                  <a:pt x="452755" y="633958"/>
                </a:lnTo>
                <a:lnTo>
                  <a:pt x="458978" y="632625"/>
                </a:lnTo>
                <a:lnTo>
                  <a:pt x="895350" y="357771"/>
                </a:lnTo>
                <a:close/>
              </a:path>
            </a:pathLst>
          </a:custGeom>
          <a:solidFill>
            <a:srgbClr val="FFD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51191" y="2914237"/>
            <a:ext cx="2137410" cy="1944370"/>
            <a:chOff x="4451191" y="2914237"/>
            <a:chExt cx="2137410" cy="1944370"/>
          </a:xfrm>
        </p:grpSpPr>
        <p:sp>
          <p:nvSpPr>
            <p:cNvPr id="6" name="object 6"/>
            <p:cNvSpPr/>
            <p:nvPr/>
          </p:nvSpPr>
          <p:spPr>
            <a:xfrm>
              <a:off x="4451191" y="2914237"/>
              <a:ext cx="412750" cy="403860"/>
            </a:xfrm>
            <a:custGeom>
              <a:avLst/>
              <a:gdLst/>
              <a:ahLst/>
              <a:cxnLst/>
              <a:rect l="l" t="t" r="r" b="b"/>
              <a:pathLst>
                <a:path w="412750" h="403860">
                  <a:moveTo>
                    <a:pt x="43449" y="0"/>
                  </a:moveTo>
                  <a:lnTo>
                    <a:pt x="26798" y="3635"/>
                  </a:lnTo>
                  <a:lnTo>
                    <a:pt x="12350" y="13747"/>
                  </a:lnTo>
                  <a:lnTo>
                    <a:pt x="2889" y="28698"/>
                  </a:lnTo>
                  <a:lnTo>
                    <a:pt x="0" y="45529"/>
                  </a:lnTo>
                  <a:lnTo>
                    <a:pt x="3635" y="62218"/>
                  </a:lnTo>
                  <a:lnTo>
                    <a:pt x="13747" y="76739"/>
                  </a:lnTo>
                  <a:lnTo>
                    <a:pt x="259365" y="311689"/>
                  </a:lnTo>
                  <a:lnTo>
                    <a:pt x="144176" y="314229"/>
                  </a:lnTo>
                  <a:lnTo>
                    <a:pt x="126958" y="318101"/>
                  </a:lnTo>
                  <a:lnTo>
                    <a:pt x="113014" y="327961"/>
                  </a:lnTo>
                  <a:lnTo>
                    <a:pt x="103760" y="342322"/>
                  </a:lnTo>
                  <a:lnTo>
                    <a:pt x="100615" y="359695"/>
                  </a:lnTo>
                  <a:lnTo>
                    <a:pt x="101778" y="368667"/>
                  </a:lnTo>
                  <a:lnTo>
                    <a:pt x="128762" y="400145"/>
                  </a:lnTo>
                  <a:lnTo>
                    <a:pt x="146208" y="403256"/>
                  </a:lnTo>
                  <a:lnTo>
                    <a:pt x="368712" y="398303"/>
                  </a:lnTo>
                  <a:lnTo>
                    <a:pt x="405237" y="377876"/>
                  </a:lnTo>
                  <a:lnTo>
                    <a:pt x="412273" y="352837"/>
                  </a:lnTo>
                  <a:lnTo>
                    <a:pt x="407320" y="130206"/>
                  </a:lnTo>
                  <a:lnTo>
                    <a:pt x="386893" y="93791"/>
                  </a:lnTo>
                  <a:lnTo>
                    <a:pt x="361854" y="86772"/>
                  </a:lnTo>
                  <a:lnTo>
                    <a:pt x="344582" y="90626"/>
                  </a:lnTo>
                  <a:lnTo>
                    <a:pt x="330644" y="100457"/>
                  </a:lnTo>
                  <a:lnTo>
                    <a:pt x="321421" y="114811"/>
                  </a:lnTo>
                  <a:lnTo>
                    <a:pt x="318293" y="132238"/>
                  </a:lnTo>
                  <a:lnTo>
                    <a:pt x="320833" y="247300"/>
                  </a:lnTo>
                  <a:lnTo>
                    <a:pt x="75215" y="12350"/>
                  </a:lnTo>
                  <a:lnTo>
                    <a:pt x="60267" y="2889"/>
                  </a:lnTo>
                  <a:lnTo>
                    <a:pt x="43449" y="0"/>
                  </a:lnTo>
                  <a:close/>
                </a:path>
              </a:pathLst>
            </a:custGeom>
            <a:solidFill>
              <a:srgbClr val="FF7D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1183" y="3319271"/>
              <a:ext cx="1687188" cy="1539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7" y="3399281"/>
              <a:ext cx="371855" cy="30860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174664" y="3386550"/>
            <a:ext cx="484505" cy="367665"/>
          </a:xfrm>
          <a:custGeom>
            <a:avLst/>
            <a:gdLst/>
            <a:ahLst/>
            <a:cxnLst/>
            <a:rect l="l" t="t" r="r" b="b"/>
            <a:pathLst>
              <a:path w="484504" h="367664">
                <a:moveTo>
                  <a:pt x="378713" y="0"/>
                </a:moveTo>
                <a:lnTo>
                  <a:pt x="369956" y="0"/>
                </a:lnTo>
                <a:lnTo>
                  <a:pt x="361140" y="1809"/>
                </a:lnTo>
                <a:lnTo>
                  <a:pt x="345608" y="10251"/>
                </a:lnTo>
                <a:lnTo>
                  <a:pt x="334898" y="23526"/>
                </a:lnTo>
                <a:lnTo>
                  <a:pt x="329975" y="39850"/>
                </a:lnTo>
                <a:lnTo>
                  <a:pt x="331803" y="57435"/>
                </a:lnTo>
                <a:lnTo>
                  <a:pt x="365839" y="167417"/>
                </a:lnTo>
                <a:lnTo>
                  <a:pt x="65103" y="9048"/>
                </a:lnTo>
                <a:lnTo>
                  <a:pt x="48162" y="4016"/>
                </a:lnTo>
                <a:lnTo>
                  <a:pt x="31210" y="5842"/>
                </a:lnTo>
                <a:lnTo>
                  <a:pt x="16186" y="13906"/>
                </a:lnTo>
                <a:lnTo>
                  <a:pt x="5032" y="27590"/>
                </a:lnTo>
                <a:lnTo>
                  <a:pt x="0" y="44604"/>
                </a:lnTo>
                <a:lnTo>
                  <a:pt x="1825" y="61595"/>
                </a:lnTo>
                <a:lnTo>
                  <a:pt x="9890" y="76632"/>
                </a:lnTo>
                <a:lnTo>
                  <a:pt x="23574" y="87788"/>
                </a:lnTo>
                <a:lnTo>
                  <a:pt x="324310" y="246284"/>
                </a:lnTo>
                <a:lnTo>
                  <a:pt x="214328" y="280320"/>
                </a:lnTo>
                <a:lnTo>
                  <a:pt x="198814" y="288780"/>
                </a:lnTo>
                <a:lnTo>
                  <a:pt x="188134" y="302085"/>
                </a:lnTo>
                <a:lnTo>
                  <a:pt x="183217" y="318414"/>
                </a:lnTo>
                <a:lnTo>
                  <a:pt x="184991" y="335946"/>
                </a:lnTo>
                <a:lnTo>
                  <a:pt x="214705" y="365482"/>
                </a:lnTo>
                <a:lnTo>
                  <a:pt x="231874" y="367164"/>
                </a:lnTo>
                <a:lnTo>
                  <a:pt x="240744" y="365410"/>
                </a:lnTo>
                <a:lnTo>
                  <a:pt x="453342" y="299497"/>
                </a:lnTo>
                <a:lnTo>
                  <a:pt x="482768" y="269783"/>
                </a:lnTo>
                <a:lnTo>
                  <a:pt x="484487" y="252614"/>
                </a:lnTo>
                <a:lnTo>
                  <a:pt x="482679" y="243744"/>
                </a:lnTo>
                <a:lnTo>
                  <a:pt x="416893" y="31146"/>
                </a:lnTo>
                <a:lnTo>
                  <a:pt x="387161" y="1666"/>
                </a:lnTo>
                <a:lnTo>
                  <a:pt x="378713" y="0"/>
                </a:lnTo>
                <a:close/>
              </a:path>
            </a:pathLst>
          </a:custGeom>
          <a:solidFill>
            <a:srgbClr val="FF7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4320" y="3811142"/>
            <a:ext cx="536575" cy="403860"/>
          </a:xfrm>
          <a:custGeom>
            <a:avLst/>
            <a:gdLst/>
            <a:ahLst/>
            <a:cxnLst/>
            <a:rect l="l" t="t" r="r" b="b"/>
            <a:pathLst>
              <a:path w="536575" h="403860">
                <a:moveTo>
                  <a:pt x="335914" y="0"/>
                </a:moveTo>
                <a:lnTo>
                  <a:pt x="294409" y="27435"/>
                </a:lnTo>
                <a:lnTo>
                  <a:pt x="291052" y="44164"/>
                </a:lnTo>
                <a:lnTo>
                  <a:pt x="294219" y="60940"/>
                </a:lnTo>
                <a:lnTo>
                  <a:pt x="303910" y="75691"/>
                </a:lnTo>
                <a:lnTo>
                  <a:pt x="384682" y="157733"/>
                </a:lnTo>
                <a:lnTo>
                  <a:pt x="44830" y="155320"/>
                </a:lnTo>
                <a:lnTo>
                  <a:pt x="27449" y="158726"/>
                </a:lnTo>
                <a:lnTo>
                  <a:pt x="13223" y="168179"/>
                </a:lnTo>
                <a:lnTo>
                  <a:pt x="3593" y="182252"/>
                </a:lnTo>
                <a:lnTo>
                  <a:pt x="0" y="199516"/>
                </a:lnTo>
                <a:lnTo>
                  <a:pt x="3387" y="216898"/>
                </a:lnTo>
                <a:lnTo>
                  <a:pt x="12811" y="231124"/>
                </a:lnTo>
                <a:lnTo>
                  <a:pt x="26878" y="240754"/>
                </a:lnTo>
                <a:lnTo>
                  <a:pt x="44195" y="244347"/>
                </a:lnTo>
                <a:lnTo>
                  <a:pt x="384047" y="246760"/>
                </a:lnTo>
                <a:lnTo>
                  <a:pt x="302132" y="327659"/>
                </a:lnTo>
                <a:lnTo>
                  <a:pt x="292230" y="342322"/>
                </a:lnTo>
                <a:lnTo>
                  <a:pt x="288829" y="359044"/>
                </a:lnTo>
                <a:lnTo>
                  <a:pt x="291953" y="375791"/>
                </a:lnTo>
                <a:lnTo>
                  <a:pt x="324592" y="402955"/>
                </a:lnTo>
                <a:lnTo>
                  <a:pt x="333120" y="403859"/>
                </a:lnTo>
                <a:lnTo>
                  <a:pt x="341596" y="403070"/>
                </a:lnTo>
                <a:lnTo>
                  <a:pt x="523113" y="234695"/>
                </a:lnTo>
                <a:lnTo>
                  <a:pt x="536447" y="203326"/>
                </a:lnTo>
                <a:lnTo>
                  <a:pt x="535658" y="194796"/>
                </a:lnTo>
                <a:lnTo>
                  <a:pt x="367283" y="13207"/>
                </a:lnTo>
                <a:lnTo>
                  <a:pt x="344370" y="831"/>
                </a:lnTo>
                <a:lnTo>
                  <a:pt x="335914" y="0"/>
                </a:lnTo>
                <a:close/>
              </a:path>
            </a:pathLst>
          </a:custGeom>
          <a:solidFill>
            <a:srgbClr val="FF7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3973" y="4275264"/>
            <a:ext cx="502920" cy="380365"/>
          </a:xfrm>
          <a:custGeom>
            <a:avLst/>
            <a:gdLst/>
            <a:ahLst/>
            <a:cxnLst/>
            <a:rect l="l" t="t" r="r" b="b"/>
            <a:pathLst>
              <a:path w="502920" h="380364">
                <a:moveTo>
                  <a:pt x="252894" y="0"/>
                </a:moveTo>
                <a:lnTo>
                  <a:pt x="216249" y="19456"/>
                </a:lnTo>
                <a:lnTo>
                  <a:pt x="208492" y="44727"/>
                </a:lnTo>
                <a:lnTo>
                  <a:pt x="211841" y="61468"/>
                </a:lnTo>
                <a:lnTo>
                  <a:pt x="221192" y="75731"/>
                </a:lnTo>
                <a:lnTo>
                  <a:pt x="235781" y="85661"/>
                </a:lnTo>
                <a:lnTo>
                  <a:pt x="342080" y="130111"/>
                </a:lnTo>
                <a:lnTo>
                  <a:pt x="27628" y="259016"/>
                </a:lnTo>
                <a:lnTo>
                  <a:pt x="12926" y="268872"/>
                </a:lnTo>
                <a:lnTo>
                  <a:pt x="3450" y="283098"/>
                </a:lnTo>
                <a:lnTo>
                  <a:pt x="0" y="299825"/>
                </a:lnTo>
                <a:lnTo>
                  <a:pt x="3371" y="317182"/>
                </a:lnTo>
                <a:lnTo>
                  <a:pt x="13154" y="331884"/>
                </a:lnTo>
                <a:lnTo>
                  <a:pt x="27342" y="341360"/>
                </a:lnTo>
                <a:lnTo>
                  <a:pt x="44055" y="344810"/>
                </a:lnTo>
                <a:lnTo>
                  <a:pt x="61410" y="341439"/>
                </a:lnTo>
                <a:lnTo>
                  <a:pt x="375862" y="212407"/>
                </a:lnTo>
                <a:lnTo>
                  <a:pt x="331412" y="318706"/>
                </a:lnTo>
                <a:lnTo>
                  <a:pt x="340699" y="366998"/>
                </a:lnTo>
                <a:lnTo>
                  <a:pt x="372703" y="380365"/>
                </a:lnTo>
                <a:lnTo>
                  <a:pt x="381273" y="379479"/>
                </a:lnTo>
                <a:lnTo>
                  <a:pt x="413581" y="352996"/>
                </a:lnTo>
                <a:lnTo>
                  <a:pt x="499433" y="147637"/>
                </a:lnTo>
                <a:lnTo>
                  <a:pt x="502925" y="130333"/>
                </a:lnTo>
                <a:lnTo>
                  <a:pt x="502040" y="121777"/>
                </a:lnTo>
                <a:lnTo>
                  <a:pt x="475557" y="89344"/>
                </a:lnTo>
                <a:lnTo>
                  <a:pt x="270198" y="3492"/>
                </a:lnTo>
                <a:lnTo>
                  <a:pt x="261594" y="829"/>
                </a:lnTo>
                <a:lnTo>
                  <a:pt x="252894" y="0"/>
                </a:lnTo>
                <a:close/>
              </a:path>
            </a:pathLst>
          </a:custGeom>
          <a:solidFill>
            <a:srgbClr val="FF7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857755" y="2769107"/>
            <a:ext cx="2174875" cy="2176780"/>
            <a:chOff x="1857755" y="2769107"/>
            <a:chExt cx="2174875" cy="2176780"/>
          </a:xfrm>
        </p:grpSpPr>
        <p:sp>
          <p:nvSpPr>
            <p:cNvPr id="13" name="object 13"/>
            <p:cNvSpPr/>
            <p:nvPr/>
          </p:nvSpPr>
          <p:spPr>
            <a:xfrm>
              <a:off x="1857755" y="2769107"/>
              <a:ext cx="2174875" cy="2176780"/>
            </a:xfrm>
            <a:custGeom>
              <a:avLst/>
              <a:gdLst/>
              <a:ahLst/>
              <a:cxnLst/>
              <a:rect l="l" t="t" r="r" b="b"/>
              <a:pathLst>
                <a:path w="2174875" h="2176780">
                  <a:moveTo>
                    <a:pt x="1087374" y="0"/>
                  </a:moveTo>
                  <a:lnTo>
                    <a:pt x="1038934" y="1060"/>
                  </a:lnTo>
                  <a:lnTo>
                    <a:pt x="991038" y="4211"/>
                  </a:lnTo>
                  <a:lnTo>
                    <a:pt x="943729" y="9409"/>
                  </a:lnTo>
                  <a:lnTo>
                    <a:pt x="897051" y="16609"/>
                  </a:lnTo>
                  <a:lnTo>
                    <a:pt x="851048" y="25768"/>
                  </a:lnTo>
                  <a:lnTo>
                    <a:pt x="805766" y="36840"/>
                  </a:lnTo>
                  <a:lnTo>
                    <a:pt x="761247" y="49783"/>
                  </a:lnTo>
                  <a:lnTo>
                    <a:pt x="717536" y="64550"/>
                  </a:lnTo>
                  <a:lnTo>
                    <a:pt x="674677" y="81100"/>
                  </a:lnTo>
                  <a:lnTo>
                    <a:pt x="632714" y="99386"/>
                  </a:lnTo>
                  <a:lnTo>
                    <a:pt x="591692" y="119365"/>
                  </a:lnTo>
                  <a:lnTo>
                    <a:pt x="551655" y="140993"/>
                  </a:lnTo>
                  <a:lnTo>
                    <a:pt x="512647" y="164226"/>
                  </a:lnTo>
                  <a:lnTo>
                    <a:pt x="474712" y="189018"/>
                  </a:lnTo>
                  <a:lnTo>
                    <a:pt x="437894" y="215327"/>
                  </a:lnTo>
                  <a:lnTo>
                    <a:pt x="402238" y="243107"/>
                  </a:lnTo>
                  <a:lnTo>
                    <a:pt x="367787" y="272315"/>
                  </a:lnTo>
                  <a:lnTo>
                    <a:pt x="334586" y="302906"/>
                  </a:lnTo>
                  <a:lnTo>
                    <a:pt x="302679" y="334836"/>
                  </a:lnTo>
                  <a:lnTo>
                    <a:pt x="272110" y="368061"/>
                  </a:lnTo>
                  <a:lnTo>
                    <a:pt x="242924" y="402536"/>
                  </a:lnTo>
                  <a:lnTo>
                    <a:pt x="215164" y="438218"/>
                  </a:lnTo>
                  <a:lnTo>
                    <a:pt x="188875" y="475062"/>
                  </a:lnTo>
                  <a:lnTo>
                    <a:pt x="164101" y="513024"/>
                  </a:lnTo>
                  <a:lnTo>
                    <a:pt x="140886" y="552059"/>
                  </a:lnTo>
                  <a:lnTo>
                    <a:pt x="119274" y="592125"/>
                  </a:lnTo>
                  <a:lnTo>
                    <a:pt x="99310" y="633175"/>
                  </a:lnTo>
                  <a:lnTo>
                    <a:pt x="81038" y="675166"/>
                  </a:lnTo>
                  <a:lnTo>
                    <a:pt x="64501" y="718054"/>
                  </a:lnTo>
                  <a:lnTo>
                    <a:pt x="49744" y="761795"/>
                  </a:lnTo>
                  <a:lnTo>
                    <a:pt x="36812" y="806344"/>
                  </a:lnTo>
                  <a:lnTo>
                    <a:pt x="25748" y="851657"/>
                  </a:lnTo>
                  <a:lnTo>
                    <a:pt x="16596" y="897690"/>
                  </a:lnTo>
                  <a:lnTo>
                    <a:pt x="9401" y="944398"/>
                  </a:lnTo>
                  <a:lnTo>
                    <a:pt x="4208" y="991738"/>
                  </a:lnTo>
                  <a:lnTo>
                    <a:pt x="1059" y="1039665"/>
                  </a:lnTo>
                  <a:lnTo>
                    <a:pt x="0" y="1088135"/>
                  </a:lnTo>
                  <a:lnTo>
                    <a:pt x="1059" y="1136606"/>
                  </a:lnTo>
                  <a:lnTo>
                    <a:pt x="4208" y="1184533"/>
                  </a:lnTo>
                  <a:lnTo>
                    <a:pt x="9401" y="1231873"/>
                  </a:lnTo>
                  <a:lnTo>
                    <a:pt x="16596" y="1278581"/>
                  </a:lnTo>
                  <a:lnTo>
                    <a:pt x="25748" y="1324614"/>
                  </a:lnTo>
                  <a:lnTo>
                    <a:pt x="36812" y="1369927"/>
                  </a:lnTo>
                  <a:lnTo>
                    <a:pt x="49744" y="1414476"/>
                  </a:lnTo>
                  <a:lnTo>
                    <a:pt x="64501" y="1458217"/>
                  </a:lnTo>
                  <a:lnTo>
                    <a:pt x="81038" y="1501105"/>
                  </a:lnTo>
                  <a:lnTo>
                    <a:pt x="99310" y="1543096"/>
                  </a:lnTo>
                  <a:lnTo>
                    <a:pt x="119274" y="1584146"/>
                  </a:lnTo>
                  <a:lnTo>
                    <a:pt x="140886" y="1624212"/>
                  </a:lnTo>
                  <a:lnTo>
                    <a:pt x="164101" y="1663247"/>
                  </a:lnTo>
                  <a:lnTo>
                    <a:pt x="188875" y="1701209"/>
                  </a:lnTo>
                  <a:lnTo>
                    <a:pt x="215164" y="1738053"/>
                  </a:lnTo>
                  <a:lnTo>
                    <a:pt x="242924" y="1773735"/>
                  </a:lnTo>
                  <a:lnTo>
                    <a:pt x="272110" y="1808210"/>
                  </a:lnTo>
                  <a:lnTo>
                    <a:pt x="302679" y="1841435"/>
                  </a:lnTo>
                  <a:lnTo>
                    <a:pt x="334586" y="1873365"/>
                  </a:lnTo>
                  <a:lnTo>
                    <a:pt x="367787" y="1903956"/>
                  </a:lnTo>
                  <a:lnTo>
                    <a:pt x="402238" y="1933164"/>
                  </a:lnTo>
                  <a:lnTo>
                    <a:pt x="437894" y="1960944"/>
                  </a:lnTo>
                  <a:lnTo>
                    <a:pt x="474712" y="1987253"/>
                  </a:lnTo>
                  <a:lnTo>
                    <a:pt x="512647" y="2012045"/>
                  </a:lnTo>
                  <a:lnTo>
                    <a:pt x="551655" y="2035278"/>
                  </a:lnTo>
                  <a:lnTo>
                    <a:pt x="591692" y="2056906"/>
                  </a:lnTo>
                  <a:lnTo>
                    <a:pt x="632714" y="2076885"/>
                  </a:lnTo>
                  <a:lnTo>
                    <a:pt x="674677" y="2095171"/>
                  </a:lnTo>
                  <a:lnTo>
                    <a:pt x="717536" y="2111721"/>
                  </a:lnTo>
                  <a:lnTo>
                    <a:pt x="761247" y="2126488"/>
                  </a:lnTo>
                  <a:lnTo>
                    <a:pt x="805766" y="2139431"/>
                  </a:lnTo>
                  <a:lnTo>
                    <a:pt x="851048" y="2150503"/>
                  </a:lnTo>
                  <a:lnTo>
                    <a:pt x="897051" y="2159662"/>
                  </a:lnTo>
                  <a:lnTo>
                    <a:pt x="943729" y="2166862"/>
                  </a:lnTo>
                  <a:lnTo>
                    <a:pt x="991038" y="2172060"/>
                  </a:lnTo>
                  <a:lnTo>
                    <a:pt x="1038934" y="2175211"/>
                  </a:lnTo>
                  <a:lnTo>
                    <a:pt x="1087374" y="2176272"/>
                  </a:lnTo>
                  <a:lnTo>
                    <a:pt x="1135813" y="2175211"/>
                  </a:lnTo>
                  <a:lnTo>
                    <a:pt x="1183709" y="2172060"/>
                  </a:lnTo>
                  <a:lnTo>
                    <a:pt x="1231018" y="2166862"/>
                  </a:lnTo>
                  <a:lnTo>
                    <a:pt x="1277696" y="2159662"/>
                  </a:lnTo>
                  <a:lnTo>
                    <a:pt x="1323699" y="2150503"/>
                  </a:lnTo>
                  <a:lnTo>
                    <a:pt x="1368981" y="2139431"/>
                  </a:lnTo>
                  <a:lnTo>
                    <a:pt x="1413500" y="2126488"/>
                  </a:lnTo>
                  <a:lnTo>
                    <a:pt x="1457211" y="2111721"/>
                  </a:lnTo>
                  <a:lnTo>
                    <a:pt x="1500070" y="2095171"/>
                  </a:lnTo>
                  <a:lnTo>
                    <a:pt x="1542033" y="2076885"/>
                  </a:lnTo>
                  <a:lnTo>
                    <a:pt x="1583055" y="2056906"/>
                  </a:lnTo>
                  <a:lnTo>
                    <a:pt x="1623092" y="2035278"/>
                  </a:lnTo>
                  <a:lnTo>
                    <a:pt x="1662100" y="2012045"/>
                  </a:lnTo>
                  <a:lnTo>
                    <a:pt x="1700035" y="1987253"/>
                  </a:lnTo>
                  <a:lnTo>
                    <a:pt x="1736853" y="1960944"/>
                  </a:lnTo>
                  <a:lnTo>
                    <a:pt x="1772509" y="1933164"/>
                  </a:lnTo>
                  <a:lnTo>
                    <a:pt x="1806960" y="1903956"/>
                  </a:lnTo>
                  <a:lnTo>
                    <a:pt x="1840161" y="1873365"/>
                  </a:lnTo>
                  <a:lnTo>
                    <a:pt x="1872068" y="1841435"/>
                  </a:lnTo>
                  <a:lnTo>
                    <a:pt x="1902637" y="1808210"/>
                  </a:lnTo>
                  <a:lnTo>
                    <a:pt x="1931823" y="1773735"/>
                  </a:lnTo>
                  <a:lnTo>
                    <a:pt x="1959583" y="1738053"/>
                  </a:lnTo>
                  <a:lnTo>
                    <a:pt x="1985872" y="1701209"/>
                  </a:lnTo>
                  <a:lnTo>
                    <a:pt x="2010646" y="1663247"/>
                  </a:lnTo>
                  <a:lnTo>
                    <a:pt x="2033861" y="1624212"/>
                  </a:lnTo>
                  <a:lnTo>
                    <a:pt x="2055473" y="1584146"/>
                  </a:lnTo>
                  <a:lnTo>
                    <a:pt x="2075437" y="1543096"/>
                  </a:lnTo>
                  <a:lnTo>
                    <a:pt x="2093709" y="1501105"/>
                  </a:lnTo>
                  <a:lnTo>
                    <a:pt x="2110246" y="1458217"/>
                  </a:lnTo>
                  <a:lnTo>
                    <a:pt x="2125003" y="1414476"/>
                  </a:lnTo>
                  <a:lnTo>
                    <a:pt x="2137935" y="1369927"/>
                  </a:lnTo>
                  <a:lnTo>
                    <a:pt x="2148999" y="1324614"/>
                  </a:lnTo>
                  <a:lnTo>
                    <a:pt x="2158151" y="1278581"/>
                  </a:lnTo>
                  <a:lnTo>
                    <a:pt x="2165346" y="1231873"/>
                  </a:lnTo>
                  <a:lnTo>
                    <a:pt x="2170539" y="1184533"/>
                  </a:lnTo>
                  <a:lnTo>
                    <a:pt x="2173688" y="1136606"/>
                  </a:lnTo>
                  <a:lnTo>
                    <a:pt x="2174747" y="1088135"/>
                  </a:lnTo>
                  <a:lnTo>
                    <a:pt x="2173688" y="1039665"/>
                  </a:lnTo>
                  <a:lnTo>
                    <a:pt x="2170539" y="991738"/>
                  </a:lnTo>
                  <a:lnTo>
                    <a:pt x="2165346" y="944398"/>
                  </a:lnTo>
                  <a:lnTo>
                    <a:pt x="2158151" y="897690"/>
                  </a:lnTo>
                  <a:lnTo>
                    <a:pt x="2148999" y="851657"/>
                  </a:lnTo>
                  <a:lnTo>
                    <a:pt x="2137935" y="806344"/>
                  </a:lnTo>
                  <a:lnTo>
                    <a:pt x="2125003" y="761795"/>
                  </a:lnTo>
                  <a:lnTo>
                    <a:pt x="2110246" y="718054"/>
                  </a:lnTo>
                  <a:lnTo>
                    <a:pt x="2093709" y="675166"/>
                  </a:lnTo>
                  <a:lnTo>
                    <a:pt x="2075437" y="633175"/>
                  </a:lnTo>
                  <a:lnTo>
                    <a:pt x="2055473" y="592125"/>
                  </a:lnTo>
                  <a:lnTo>
                    <a:pt x="2033861" y="552059"/>
                  </a:lnTo>
                  <a:lnTo>
                    <a:pt x="2010646" y="513024"/>
                  </a:lnTo>
                  <a:lnTo>
                    <a:pt x="1985872" y="475062"/>
                  </a:lnTo>
                  <a:lnTo>
                    <a:pt x="1959583" y="438218"/>
                  </a:lnTo>
                  <a:lnTo>
                    <a:pt x="1931823" y="402536"/>
                  </a:lnTo>
                  <a:lnTo>
                    <a:pt x="1902637" y="368061"/>
                  </a:lnTo>
                  <a:lnTo>
                    <a:pt x="1872068" y="334836"/>
                  </a:lnTo>
                  <a:lnTo>
                    <a:pt x="1840161" y="302906"/>
                  </a:lnTo>
                  <a:lnTo>
                    <a:pt x="1806960" y="272315"/>
                  </a:lnTo>
                  <a:lnTo>
                    <a:pt x="1772509" y="243107"/>
                  </a:lnTo>
                  <a:lnTo>
                    <a:pt x="1736853" y="215327"/>
                  </a:lnTo>
                  <a:lnTo>
                    <a:pt x="1700035" y="189018"/>
                  </a:lnTo>
                  <a:lnTo>
                    <a:pt x="1662100" y="164226"/>
                  </a:lnTo>
                  <a:lnTo>
                    <a:pt x="1623092" y="140993"/>
                  </a:lnTo>
                  <a:lnTo>
                    <a:pt x="1583055" y="119365"/>
                  </a:lnTo>
                  <a:lnTo>
                    <a:pt x="1542033" y="99386"/>
                  </a:lnTo>
                  <a:lnTo>
                    <a:pt x="1500070" y="81100"/>
                  </a:lnTo>
                  <a:lnTo>
                    <a:pt x="1457211" y="64550"/>
                  </a:lnTo>
                  <a:lnTo>
                    <a:pt x="1413500" y="49783"/>
                  </a:lnTo>
                  <a:lnTo>
                    <a:pt x="1368981" y="36840"/>
                  </a:lnTo>
                  <a:lnTo>
                    <a:pt x="1323699" y="25768"/>
                  </a:lnTo>
                  <a:lnTo>
                    <a:pt x="1277696" y="16609"/>
                  </a:lnTo>
                  <a:lnTo>
                    <a:pt x="1231018" y="9409"/>
                  </a:lnTo>
                  <a:lnTo>
                    <a:pt x="1183709" y="4211"/>
                  </a:lnTo>
                  <a:lnTo>
                    <a:pt x="1135813" y="1060"/>
                  </a:lnTo>
                  <a:lnTo>
                    <a:pt x="108737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4495" y="2769107"/>
              <a:ext cx="1002792" cy="15422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79192" y="3220211"/>
              <a:ext cx="574675" cy="538480"/>
            </a:xfrm>
            <a:custGeom>
              <a:avLst/>
              <a:gdLst/>
              <a:ahLst/>
              <a:cxnLst/>
              <a:rect l="l" t="t" r="r" b="b"/>
              <a:pathLst>
                <a:path w="574675" h="538479">
                  <a:moveTo>
                    <a:pt x="160020" y="100584"/>
                  </a:moveTo>
                  <a:lnTo>
                    <a:pt x="137795" y="100584"/>
                  </a:lnTo>
                  <a:lnTo>
                    <a:pt x="137795" y="105791"/>
                  </a:lnTo>
                  <a:lnTo>
                    <a:pt x="136906" y="110871"/>
                  </a:lnTo>
                  <a:lnTo>
                    <a:pt x="135128" y="115951"/>
                  </a:lnTo>
                  <a:lnTo>
                    <a:pt x="128524" y="115951"/>
                  </a:lnTo>
                  <a:lnTo>
                    <a:pt x="128524" y="129032"/>
                  </a:lnTo>
                  <a:lnTo>
                    <a:pt x="119849" y="139369"/>
                  </a:lnTo>
                  <a:lnTo>
                    <a:pt x="108686" y="148488"/>
                  </a:lnTo>
                  <a:lnTo>
                    <a:pt x="95313" y="156095"/>
                  </a:lnTo>
                  <a:lnTo>
                    <a:pt x="80010" y="161925"/>
                  </a:lnTo>
                  <a:lnTo>
                    <a:pt x="80010" y="161798"/>
                  </a:lnTo>
                  <a:lnTo>
                    <a:pt x="79883" y="161925"/>
                  </a:lnTo>
                  <a:lnTo>
                    <a:pt x="64643" y="156095"/>
                  </a:lnTo>
                  <a:lnTo>
                    <a:pt x="51308" y="148488"/>
                  </a:lnTo>
                  <a:lnTo>
                    <a:pt x="40157" y="139369"/>
                  </a:lnTo>
                  <a:lnTo>
                    <a:pt x="31496" y="129032"/>
                  </a:lnTo>
                  <a:lnTo>
                    <a:pt x="128524" y="129032"/>
                  </a:lnTo>
                  <a:lnTo>
                    <a:pt x="128524" y="115951"/>
                  </a:lnTo>
                  <a:lnTo>
                    <a:pt x="24765" y="115951"/>
                  </a:lnTo>
                  <a:lnTo>
                    <a:pt x="23114" y="110871"/>
                  </a:lnTo>
                  <a:lnTo>
                    <a:pt x="22225" y="105791"/>
                  </a:lnTo>
                  <a:lnTo>
                    <a:pt x="22225" y="100584"/>
                  </a:lnTo>
                  <a:lnTo>
                    <a:pt x="0" y="100584"/>
                  </a:lnTo>
                  <a:lnTo>
                    <a:pt x="3467" y="122034"/>
                  </a:lnTo>
                  <a:lnTo>
                    <a:pt x="13423" y="141833"/>
                  </a:lnTo>
                  <a:lnTo>
                    <a:pt x="29146" y="159207"/>
                  </a:lnTo>
                  <a:lnTo>
                    <a:pt x="49911" y="173355"/>
                  </a:lnTo>
                  <a:lnTo>
                    <a:pt x="29146" y="187452"/>
                  </a:lnTo>
                  <a:lnTo>
                    <a:pt x="13423" y="204787"/>
                  </a:lnTo>
                  <a:lnTo>
                    <a:pt x="3467" y="224612"/>
                  </a:lnTo>
                  <a:lnTo>
                    <a:pt x="0" y="246126"/>
                  </a:lnTo>
                  <a:lnTo>
                    <a:pt x="3492" y="267716"/>
                  </a:lnTo>
                  <a:lnTo>
                    <a:pt x="13487" y="287578"/>
                  </a:lnTo>
                  <a:lnTo>
                    <a:pt x="29248" y="304939"/>
                  </a:lnTo>
                  <a:lnTo>
                    <a:pt x="50038" y="319024"/>
                  </a:lnTo>
                  <a:lnTo>
                    <a:pt x="29248" y="333133"/>
                  </a:lnTo>
                  <a:lnTo>
                    <a:pt x="13487" y="350520"/>
                  </a:lnTo>
                  <a:lnTo>
                    <a:pt x="3492" y="370395"/>
                  </a:lnTo>
                  <a:lnTo>
                    <a:pt x="0" y="391922"/>
                  </a:lnTo>
                  <a:lnTo>
                    <a:pt x="3492" y="413537"/>
                  </a:lnTo>
                  <a:lnTo>
                    <a:pt x="13500" y="433438"/>
                  </a:lnTo>
                  <a:lnTo>
                    <a:pt x="29298" y="450850"/>
                  </a:lnTo>
                  <a:lnTo>
                    <a:pt x="50165" y="464947"/>
                  </a:lnTo>
                  <a:lnTo>
                    <a:pt x="29298" y="479145"/>
                  </a:lnTo>
                  <a:lnTo>
                    <a:pt x="13500" y="496608"/>
                  </a:lnTo>
                  <a:lnTo>
                    <a:pt x="3492" y="516496"/>
                  </a:lnTo>
                  <a:lnTo>
                    <a:pt x="0" y="537972"/>
                  </a:lnTo>
                  <a:lnTo>
                    <a:pt x="22225" y="537972"/>
                  </a:lnTo>
                  <a:lnTo>
                    <a:pt x="22225" y="532384"/>
                  </a:lnTo>
                  <a:lnTo>
                    <a:pt x="23241" y="526796"/>
                  </a:lnTo>
                  <a:lnTo>
                    <a:pt x="25019" y="521589"/>
                  </a:lnTo>
                  <a:lnTo>
                    <a:pt x="134874" y="521589"/>
                  </a:lnTo>
                  <a:lnTo>
                    <a:pt x="136779" y="526796"/>
                  </a:lnTo>
                  <a:lnTo>
                    <a:pt x="137795" y="532384"/>
                  </a:lnTo>
                  <a:lnTo>
                    <a:pt x="137795" y="537972"/>
                  </a:lnTo>
                  <a:lnTo>
                    <a:pt x="160020" y="537972"/>
                  </a:lnTo>
                  <a:lnTo>
                    <a:pt x="157340" y="521589"/>
                  </a:lnTo>
                  <a:lnTo>
                    <a:pt x="156514" y="516496"/>
                  </a:lnTo>
                  <a:lnTo>
                    <a:pt x="152501" y="508508"/>
                  </a:lnTo>
                  <a:lnTo>
                    <a:pt x="146507" y="496608"/>
                  </a:lnTo>
                  <a:lnTo>
                    <a:pt x="130708" y="479145"/>
                  </a:lnTo>
                  <a:lnTo>
                    <a:pt x="128016" y="477316"/>
                  </a:lnTo>
                  <a:lnTo>
                    <a:pt x="128016" y="508508"/>
                  </a:lnTo>
                  <a:lnTo>
                    <a:pt x="31877" y="508508"/>
                  </a:lnTo>
                  <a:lnTo>
                    <a:pt x="40563" y="498424"/>
                  </a:lnTo>
                  <a:lnTo>
                    <a:pt x="51650" y="489623"/>
                  </a:lnTo>
                  <a:lnTo>
                    <a:pt x="64871" y="482295"/>
                  </a:lnTo>
                  <a:lnTo>
                    <a:pt x="80010" y="476631"/>
                  </a:lnTo>
                  <a:lnTo>
                    <a:pt x="95059" y="482295"/>
                  </a:lnTo>
                  <a:lnTo>
                    <a:pt x="108242" y="489623"/>
                  </a:lnTo>
                  <a:lnTo>
                    <a:pt x="119316" y="498424"/>
                  </a:lnTo>
                  <a:lnTo>
                    <a:pt x="128016" y="508508"/>
                  </a:lnTo>
                  <a:lnTo>
                    <a:pt x="128016" y="477316"/>
                  </a:lnTo>
                  <a:lnTo>
                    <a:pt x="127012" y="476631"/>
                  </a:lnTo>
                  <a:lnTo>
                    <a:pt x="109855" y="464947"/>
                  </a:lnTo>
                  <a:lnTo>
                    <a:pt x="127127" y="453263"/>
                  </a:lnTo>
                  <a:lnTo>
                    <a:pt x="130708" y="450850"/>
                  </a:lnTo>
                  <a:lnTo>
                    <a:pt x="146507" y="433438"/>
                  </a:lnTo>
                  <a:lnTo>
                    <a:pt x="153327" y="419862"/>
                  </a:lnTo>
                  <a:lnTo>
                    <a:pt x="156514" y="413537"/>
                  </a:lnTo>
                  <a:lnTo>
                    <a:pt x="157607" y="406781"/>
                  </a:lnTo>
                  <a:lnTo>
                    <a:pt x="160020" y="391922"/>
                  </a:lnTo>
                  <a:lnTo>
                    <a:pt x="157454" y="376174"/>
                  </a:lnTo>
                  <a:lnTo>
                    <a:pt x="156514" y="370395"/>
                  </a:lnTo>
                  <a:lnTo>
                    <a:pt x="152781" y="362966"/>
                  </a:lnTo>
                  <a:lnTo>
                    <a:pt x="146519" y="350520"/>
                  </a:lnTo>
                  <a:lnTo>
                    <a:pt x="137795" y="340906"/>
                  </a:lnTo>
                  <a:lnTo>
                    <a:pt x="137795" y="386588"/>
                  </a:lnTo>
                  <a:lnTo>
                    <a:pt x="137795" y="397002"/>
                  </a:lnTo>
                  <a:lnTo>
                    <a:pt x="137033" y="401955"/>
                  </a:lnTo>
                  <a:lnTo>
                    <a:pt x="135382" y="406781"/>
                  </a:lnTo>
                  <a:lnTo>
                    <a:pt x="129032" y="406781"/>
                  </a:lnTo>
                  <a:lnTo>
                    <a:pt x="129032" y="419862"/>
                  </a:lnTo>
                  <a:lnTo>
                    <a:pt x="120307" y="430390"/>
                  </a:lnTo>
                  <a:lnTo>
                    <a:pt x="109042" y="439661"/>
                  </a:lnTo>
                  <a:lnTo>
                    <a:pt x="95504" y="447395"/>
                  </a:lnTo>
                  <a:lnTo>
                    <a:pt x="80010" y="453263"/>
                  </a:lnTo>
                  <a:lnTo>
                    <a:pt x="64452" y="447395"/>
                  </a:lnTo>
                  <a:lnTo>
                    <a:pt x="50927" y="439661"/>
                  </a:lnTo>
                  <a:lnTo>
                    <a:pt x="39674" y="430390"/>
                  </a:lnTo>
                  <a:lnTo>
                    <a:pt x="30988" y="419862"/>
                  </a:lnTo>
                  <a:lnTo>
                    <a:pt x="129032" y="419862"/>
                  </a:lnTo>
                  <a:lnTo>
                    <a:pt x="129032" y="406781"/>
                  </a:lnTo>
                  <a:lnTo>
                    <a:pt x="24638" y="406781"/>
                  </a:lnTo>
                  <a:lnTo>
                    <a:pt x="22987" y="401955"/>
                  </a:lnTo>
                  <a:lnTo>
                    <a:pt x="22225" y="397002"/>
                  </a:lnTo>
                  <a:lnTo>
                    <a:pt x="22225" y="386588"/>
                  </a:lnTo>
                  <a:lnTo>
                    <a:pt x="23114" y="381254"/>
                  </a:lnTo>
                  <a:lnTo>
                    <a:pt x="24892" y="376174"/>
                  </a:lnTo>
                  <a:lnTo>
                    <a:pt x="135128" y="376174"/>
                  </a:lnTo>
                  <a:lnTo>
                    <a:pt x="136906" y="381254"/>
                  </a:lnTo>
                  <a:lnTo>
                    <a:pt x="137795" y="386588"/>
                  </a:lnTo>
                  <a:lnTo>
                    <a:pt x="137795" y="340906"/>
                  </a:lnTo>
                  <a:lnTo>
                    <a:pt x="130759" y="333133"/>
                  </a:lnTo>
                  <a:lnTo>
                    <a:pt x="128270" y="331444"/>
                  </a:lnTo>
                  <a:lnTo>
                    <a:pt x="128270" y="362966"/>
                  </a:lnTo>
                  <a:lnTo>
                    <a:pt x="31750" y="362966"/>
                  </a:lnTo>
                  <a:lnTo>
                    <a:pt x="40449" y="352818"/>
                  </a:lnTo>
                  <a:lnTo>
                    <a:pt x="51536" y="343877"/>
                  </a:lnTo>
                  <a:lnTo>
                    <a:pt x="64795" y="336384"/>
                  </a:lnTo>
                  <a:lnTo>
                    <a:pt x="80010" y="330581"/>
                  </a:lnTo>
                  <a:lnTo>
                    <a:pt x="95148" y="336384"/>
                  </a:lnTo>
                  <a:lnTo>
                    <a:pt x="108419" y="343877"/>
                  </a:lnTo>
                  <a:lnTo>
                    <a:pt x="119545" y="352818"/>
                  </a:lnTo>
                  <a:lnTo>
                    <a:pt x="128270" y="362966"/>
                  </a:lnTo>
                  <a:lnTo>
                    <a:pt x="128270" y="331444"/>
                  </a:lnTo>
                  <a:lnTo>
                    <a:pt x="127000" y="330581"/>
                  </a:lnTo>
                  <a:lnTo>
                    <a:pt x="109982" y="319024"/>
                  </a:lnTo>
                  <a:lnTo>
                    <a:pt x="127025" y="307467"/>
                  </a:lnTo>
                  <a:lnTo>
                    <a:pt x="130759" y="304939"/>
                  </a:lnTo>
                  <a:lnTo>
                    <a:pt x="146519" y="287578"/>
                  </a:lnTo>
                  <a:lnTo>
                    <a:pt x="153123" y="274447"/>
                  </a:lnTo>
                  <a:lnTo>
                    <a:pt x="156514" y="267716"/>
                  </a:lnTo>
                  <a:lnTo>
                    <a:pt x="157543" y="261366"/>
                  </a:lnTo>
                  <a:lnTo>
                    <a:pt x="160020" y="246126"/>
                  </a:lnTo>
                  <a:lnTo>
                    <a:pt x="157530" y="230759"/>
                  </a:lnTo>
                  <a:lnTo>
                    <a:pt x="156540" y="224612"/>
                  </a:lnTo>
                  <a:lnTo>
                    <a:pt x="152996" y="217551"/>
                  </a:lnTo>
                  <a:lnTo>
                    <a:pt x="146583" y="204787"/>
                  </a:lnTo>
                  <a:lnTo>
                    <a:pt x="137795" y="195097"/>
                  </a:lnTo>
                  <a:lnTo>
                    <a:pt x="137795" y="240919"/>
                  </a:lnTo>
                  <a:lnTo>
                    <a:pt x="137795" y="251333"/>
                  </a:lnTo>
                  <a:lnTo>
                    <a:pt x="136906" y="256413"/>
                  </a:lnTo>
                  <a:lnTo>
                    <a:pt x="135255" y="261366"/>
                  </a:lnTo>
                  <a:lnTo>
                    <a:pt x="128778" y="261366"/>
                  </a:lnTo>
                  <a:lnTo>
                    <a:pt x="128778" y="274447"/>
                  </a:lnTo>
                  <a:lnTo>
                    <a:pt x="120027" y="284861"/>
                  </a:lnTo>
                  <a:lnTo>
                    <a:pt x="108813" y="294017"/>
                  </a:lnTo>
                  <a:lnTo>
                    <a:pt x="95389" y="301637"/>
                  </a:lnTo>
                  <a:lnTo>
                    <a:pt x="80010" y="307467"/>
                  </a:lnTo>
                  <a:lnTo>
                    <a:pt x="64617" y="301637"/>
                  </a:lnTo>
                  <a:lnTo>
                    <a:pt x="51193" y="294017"/>
                  </a:lnTo>
                  <a:lnTo>
                    <a:pt x="39979" y="284861"/>
                  </a:lnTo>
                  <a:lnTo>
                    <a:pt x="31242" y="274447"/>
                  </a:lnTo>
                  <a:lnTo>
                    <a:pt x="128778" y="274447"/>
                  </a:lnTo>
                  <a:lnTo>
                    <a:pt x="128778" y="261366"/>
                  </a:lnTo>
                  <a:lnTo>
                    <a:pt x="24765" y="261366"/>
                  </a:lnTo>
                  <a:lnTo>
                    <a:pt x="23114" y="256413"/>
                  </a:lnTo>
                  <a:lnTo>
                    <a:pt x="22225" y="251333"/>
                  </a:lnTo>
                  <a:lnTo>
                    <a:pt x="22225" y="240919"/>
                  </a:lnTo>
                  <a:lnTo>
                    <a:pt x="23114" y="235712"/>
                  </a:lnTo>
                  <a:lnTo>
                    <a:pt x="24765" y="230759"/>
                  </a:lnTo>
                  <a:lnTo>
                    <a:pt x="135128" y="230759"/>
                  </a:lnTo>
                  <a:lnTo>
                    <a:pt x="136906" y="235712"/>
                  </a:lnTo>
                  <a:lnTo>
                    <a:pt x="137795" y="240919"/>
                  </a:lnTo>
                  <a:lnTo>
                    <a:pt x="137795" y="195097"/>
                  </a:lnTo>
                  <a:lnTo>
                    <a:pt x="130873" y="187452"/>
                  </a:lnTo>
                  <a:lnTo>
                    <a:pt x="128524" y="185864"/>
                  </a:lnTo>
                  <a:lnTo>
                    <a:pt x="128524" y="217551"/>
                  </a:lnTo>
                  <a:lnTo>
                    <a:pt x="31496" y="217551"/>
                  </a:lnTo>
                  <a:lnTo>
                    <a:pt x="40157" y="207238"/>
                  </a:lnTo>
                  <a:lnTo>
                    <a:pt x="51320" y="198170"/>
                  </a:lnTo>
                  <a:lnTo>
                    <a:pt x="64693" y="190601"/>
                  </a:lnTo>
                  <a:lnTo>
                    <a:pt x="80010" y="184785"/>
                  </a:lnTo>
                  <a:lnTo>
                    <a:pt x="95300" y="190601"/>
                  </a:lnTo>
                  <a:lnTo>
                    <a:pt x="108648" y="198170"/>
                  </a:lnTo>
                  <a:lnTo>
                    <a:pt x="119799" y="207238"/>
                  </a:lnTo>
                  <a:lnTo>
                    <a:pt x="128524" y="217551"/>
                  </a:lnTo>
                  <a:lnTo>
                    <a:pt x="128524" y="185864"/>
                  </a:lnTo>
                  <a:lnTo>
                    <a:pt x="126949" y="184785"/>
                  </a:lnTo>
                  <a:lnTo>
                    <a:pt x="110109" y="173355"/>
                  </a:lnTo>
                  <a:lnTo>
                    <a:pt x="126873" y="161925"/>
                  </a:lnTo>
                  <a:lnTo>
                    <a:pt x="130860" y="159207"/>
                  </a:lnTo>
                  <a:lnTo>
                    <a:pt x="146583" y="141833"/>
                  </a:lnTo>
                  <a:lnTo>
                    <a:pt x="153009" y="129032"/>
                  </a:lnTo>
                  <a:lnTo>
                    <a:pt x="156540" y="122034"/>
                  </a:lnTo>
                  <a:lnTo>
                    <a:pt x="157518" y="115951"/>
                  </a:lnTo>
                  <a:lnTo>
                    <a:pt x="160020" y="100584"/>
                  </a:lnTo>
                  <a:close/>
                </a:path>
                <a:path w="574675" h="538479">
                  <a:moveTo>
                    <a:pt x="574548" y="0"/>
                  </a:moveTo>
                  <a:lnTo>
                    <a:pt x="552323" y="0"/>
                  </a:lnTo>
                  <a:lnTo>
                    <a:pt x="552323" y="5207"/>
                  </a:lnTo>
                  <a:lnTo>
                    <a:pt x="551434" y="10287"/>
                  </a:lnTo>
                  <a:lnTo>
                    <a:pt x="549656" y="15367"/>
                  </a:lnTo>
                  <a:lnTo>
                    <a:pt x="543052" y="15367"/>
                  </a:lnTo>
                  <a:lnTo>
                    <a:pt x="543052" y="28448"/>
                  </a:lnTo>
                  <a:lnTo>
                    <a:pt x="534377" y="38785"/>
                  </a:lnTo>
                  <a:lnTo>
                    <a:pt x="523214" y="47904"/>
                  </a:lnTo>
                  <a:lnTo>
                    <a:pt x="509841" y="55511"/>
                  </a:lnTo>
                  <a:lnTo>
                    <a:pt x="494538" y="61341"/>
                  </a:lnTo>
                  <a:lnTo>
                    <a:pt x="494538" y="61214"/>
                  </a:lnTo>
                  <a:lnTo>
                    <a:pt x="494411" y="61341"/>
                  </a:lnTo>
                  <a:lnTo>
                    <a:pt x="479171" y="55511"/>
                  </a:lnTo>
                  <a:lnTo>
                    <a:pt x="465836" y="47904"/>
                  </a:lnTo>
                  <a:lnTo>
                    <a:pt x="454685" y="38785"/>
                  </a:lnTo>
                  <a:lnTo>
                    <a:pt x="446024" y="28448"/>
                  </a:lnTo>
                  <a:lnTo>
                    <a:pt x="543052" y="28448"/>
                  </a:lnTo>
                  <a:lnTo>
                    <a:pt x="543052" y="15367"/>
                  </a:lnTo>
                  <a:lnTo>
                    <a:pt x="439293" y="15367"/>
                  </a:lnTo>
                  <a:lnTo>
                    <a:pt x="437642" y="10287"/>
                  </a:lnTo>
                  <a:lnTo>
                    <a:pt x="436753" y="5207"/>
                  </a:lnTo>
                  <a:lnTo>
                    <a:pt x="436753" y="0"/>
                  </a:lnTo>
                  <a:lnTo>
                    <a:pt x="414528" y="0"/>
                  </a:lnTo>
                  <a:lnTo>
                    <a:pt x="417995" y="21450"/>
                  </a:lnTo>
                  <a:lnTo>
                    <a:pt x="427951" y="41249"/>
                  </a:lnTo>
                  <a:lnTo>
                    <a:pt x="443674" y="58623"/>
                  </a:lnTo>
                  <a:lnTo>
                    <a:pt x="464439" y="72771"/>
                  </a:lnTo>
                  <a:lnTo>
                    <a:pt x="443661" y="86868"/>
                  </a:lnTo>
                  <a:lnTo>
                    <a:pt x="427951" y="104216"/>
                  </a:lnTo>
                  <a:lnTo>
                    <a:pt x="417995" y="124028"/>
                  </a:lnTo>
                  <a:lnTo>
                    <a:pt x="414528" y="145542"/>
                  </a:lnTo>
                  <a:lnTo>
                    <a:pt x="418020" y="167132"/>
                  </a:lnTo>
                  <a:lnTo>
                    <a:pt x="428015" y="186994"/>
                  </a:lnTo>
                  <a:lnTo>
                    <a:pt x="443776" y="204355"/>
                  </a:lnTo>
                  <a:lnTo>
                    <a:pt x="464566" y="218440"/>
                  </a:lnTo>
                  <a:lnTo>
                    <a:pt x="443776" y="232549"/>
                  </a:lnTo>
                  <a:lnTo>
                    <a:pt x="428015" y="249936"/>
                  </a:lnTo>
                  <a:lnTo>
                    <a:pt x="418020" y="269811"/>
                  </a:lnTo>
                  <a:lnTo>
                    <a:pt x="414528" y="291338"/>
                  </a:lnTo>
                  <a:lnTo>
                    <a:pt x="418020" y="312953"/>
                  </a:lnTo>
                  <a:lnTo>
                    <a:pt x="428028" y="332854"/>
                  </a:lnTo>
                  <a:lnTo>
                    <a:pt x="443826" y="350266"/>
                  </a:lnTo>
                  <a:lnTo>
                    <a:pt x="464693" y="364363"/>
                  </a:lnTo>
                  <a:lnTo>
                    <a:pt x="443826" y="378561"/>
                  </a:lnTo>
                  <a:lnTo>
                    <a:pt x="428028" y="396024"/>
                  </a:lnTo>
                  <a:lnTo>
                    <a:pt x="418020" y="415912"/>
                  </a:lnTo>
                  <a:lnTo>
                    <a:pt x="414528" y="437388"/>
                  </a:lnTo>
                  <a:lnTo>
                    <a:pt x="436753" y="437388"/>
                  </a:lnTo>
                  <a:lnTo>
                    <a:pt x="436753" y="431800"/>
                  </a:lnTo>
                  <a:lnTo>
                    <a:pt x="437769" y="426212"/>
                  </a:lnTo>
                  <a:lnTo>
                    <a:pt x="439547" y="421005"/>
                  </a:lnTo>
                  <a:lnTo>
                    <a:pt x="549402" y="421005"/>
                  </a:lnTo>
                  <a:lnTo>
                    <a:pt x="551307" y="426212"/>
                  </a:lnTo>
                  <a:lnTo>
                    <a:pt x="552323" y="431800"/>
                  </a:lnTo>
                  <a:lnTo>
                    <a:pt x="552323" y="437388"/>
                  </a:lnTo>
                  <a:lnTo>
                    <a:pt x="574548" y="437388"/>
                  </a:lnTo>
                  <a:lnTo>
                    <a:pt x="571868" y="421005"/>
                  </a:lnTo>
                  <a:lnTo>
                    <a:pt x="571042" y="415912"/>
                  </a:lnTo>
                  <a:lnTo>
                    <a:pt x="567029" y="407924"/>
                  </a:lnTo>
                  <a:lnTo>
                    <a:pt x="561035" y="396024"/>
                  </a:lnTo>
                  <a:lnTo>
                    <a:pt x="545236" y="378561"/>
                  </a:lnTo>
                  <a:lnTo>
                    <a:pt x="542544" y="376745"/>
                  </a:lnTo>
                  <a:lnTo>
                    <a:pt x="542544" y="407924"/>
                  </a:lnTo>
                  <a:lnTo>
                    <a:pt x="446405" y="407924"/>
                  </a:lnTo>
                  <a:lnTo>
                    <a:pt x="455091" y="397840"/>
                  </a:lnTo>
                  <a:lnTo>
                    <a:pt x="466178" y="389039"/>
                  </a:lnTo>
                  <a:lnTo>
                    <a:pt x="479399" y="381711"/>
                  </a:lnTo>
                  <a:lnTo>
                    <a:pt x="494538" y="376059"/>
                  </a:lnTo>
                  <a:lnTo>
                    <a:pt x="509587" y="381711"/>
                  </a:lnTo>
                  <a:lnTo>
                    <a:pt x="522770" y="389039"/>
                  </a:lnTo>
                  <a:lnTo>
                    <a:pt x="533844" y="397840"/>
                  </a:lnTo>
                  <a:lnTo>
                    <a:pt x="542544" y="407924"/>
                  </a:lnTo>
                  <a:lnTo>
                    <a:pt x="542544" y="376745"/>
                  </a:lnTo>
                  <a:lnTo>
                    <a:pt x="541540" y="376059"/>
                  </a:lnTo>
                  <a:lnTo>
                    <a:pt x="524383" y="364363"/>
                  </a:lnTo>
                  <a:lnTo>
                    <a:pt x="541655" y="352679"/>
                  </a:lnTo>
                  <a:lnTo>
                    <a:pt x="545236" y="350266"/>
                  </a:lnTo>
                  <a:lnTo>
                    <a:pt x="561035" y="332854"/>
                  </a:lnTo>
                  <a:lnTo>
                    <a:pt x="567855" y="319278"/>
                  </a:lnTo>
                  <a:lnTo>
                    <a:pt x="571042" y="312953"/>
                  </a:lnTo>
                  <a:lnTo>
                    <a:pt x="572135" y="306197"/>
                  </a:lnTo>
                  <a:lnTo>
                    <a:pt x="574548" y="291338"/>
                  </a:lnTo>
                  <a:lnTo>
                    <a:pt x="571982" y="275590"/>
                  </a:lnTo>
                  <a:lnTo>
                    <a:pt x="571042" y="269811"/>
                  </a:lnTo>
                  <a:lnTo>
                    <a:pt x="567309" y="262382"/>
                  </a:lnTo>
                  <a:lnTo>
                    <a:pt x="561047" y="249936"/>
                  </a:lnTo>
                  <a:lnTo>
                    <a:pt x="552323" y="240322"/>
                  </a:lnTo>
                  <a:lnTo>
                    <a:pt x="552323" y="286004"/>
                  </a:lnTo>
                  <a:lnTo>
                    <a:pt x="552323" y="296418"/>
                  </a:lnTo>
                  <a:lnTo>
                    <a:pt x="551561" y="301371"/>
                  </a:lnTo>
                  <a:lnTo>
                    <a:pt x="549910" y="306197"/>
                  </a:lnTo>
                  <a:lnTo>
                    <a:pt x="543560" y="306197"/>
                  </a:lnTo>
                  <a:lnTo>
                    <a:pt x="543560" y="319278"/>
                  </a:lnTo>
                  <a:lnTo>
                    <a:pt x="534835" y="329806"/>
                  </a:lnTo>
                  <a:lnTo>
                    <a:pt x="523570" y="339077"/>
                  </a:lnTo>
                  <a:lnTo>
                    <a:pt x="510032" y="346811"/>
                  </a:lnTo>
                  <a:lnTo>
                    <a:pt x="494538" y="352679"/>
                  </a:lnTo>
                  <a:lnTo>
                    <a:pt x="478980" y="346811"/>
                  </a:lnTo>
                  <a:lnTo>
                    <a:pt x="465455" y="339077"/>
                  </a:lnTo>
                  <a:lnTo>
                    <a:pt x="454202" y="329806"/>
                  </a:lnTo>
                  <a:lnTo>
                    <a:pt x="445516" y="319278"/>
                  </a:lnTo>
                  <a:lnTo>
                    <a:pt x="543560" y="319278"/>
                  </a:lnTo>
                  <a:lnTo>
                    <a:pt x="543560" y="306197"/>
                  </a:lnTo>
                  <a:lnTo>
                    <a:pt x="439166" y="306197"/>
                  </a:lnTo>
                  <a:lnTo>
                    <a:pt x="437515" y="301371"/>
                  </a:lnTo>
                  <a:lnTo>
                    <a:pt x="436753" y="296418"/>
                  </a:lnTo>
                  <a:lnTo>
                    <a:pt x="436753" y="286004"/>
                  </a:lnTo>
                  <a:lnTo>
                    <a:pt x="437642" y="280670"/>
                  </a:lnTo>
                  <a:lnTo>
                    <a:pt x="439420" y="275590"/>
                  </a:lnTo>
                  <a:lnTo>
                    <a:pt x="549656" y="275590"/>
                  </a:lnTo>
                  <a:lnTo>
                    <a:pt x="551434" y="280670"/>
                  </a:lnTo>
                  <a:lnTo>
                    <a:pt x="552323" y="286004"/>
                  </a:lnTo>
                  <a:lnTo>
                    <a:pt x="552323" y="240322"/>
                  </a:lnTo>
                  <a:lnTo>
                    <a:pt x="545287" y="232549"/>
                  </a:lnTo>
                  <a:lnTo>
                    <a:pt x="542798" y="230860"/>
                  </a:lnTo>
                  <a:lnTo>
                    <a:pt x="542798" y="262382"/>
                  </a:lnTo>
                  <a:lnTo>
                    <a:pt x="446278" y="262382"/>
                  </a:lnTo>
                  <a:lnTo>
                    <a:pt x="454977" y="252234"/>
                  </a:lnTo>
                  <a:lnTo>
                    <a:pt x="466064" y="243293"/>
                  </a:lnTo>
                  <a:lnTo>
                    <a:pt x="479323" y="235800"/>
                  </a:lnTo>
                  <a:lnTo>
                    <a:pt x="494538" y="229997"/>
                  </a:lnTo>
                  <a:lnTo>
                    <a:pt x="509676" y="235800"/>
                  </a:lnTo>
                  <a:lnTo>
                    <a:pt x="522947" y="243293"/>
                  </a:lnTo>
                  <a:lnTo>
                    <a:pt x="534073" y="252234"/>
                  </a:lnTo>
                  <a:lnTo>
                    <a:pt x="542798" y="262382"/>
                  </a:lnTo>
                  <a:lnTo>
                    <a:pt x="542798" y="230860"/>
                  </a:lnTo>
                  <a:lnTo>
                    <a:pt x="541528" y="229997"/>
                  </a:lnTo>
                  <a:lnTo>
                    <a:pt x="524510" y="218440"/>
                  </a:lnTo>
                  <a:lnTo>
                    <a:pt x="541553" y="206883"/>
                  </a:lnTo>
                  <a:lnTo>
                    <a:pt x="545287" y="204355"/>
                  </a:lnTo>
                  <a:lnTo>
                    <a:pt x="561047" y="186994"/>
                  </a:lnTo>
                  <a:lnTo>
                    <a:pt x="567651" y="173863"/>
                  </a:lnTo>
                  <a:lnTo>
                    <a:pt x="571042" y="167132"/>
                  </a:lnTo>
                  <a:lnTo>
                    <a:pt x="572071" y="160782"/>
                  </a:lnTo>
                  <a:lnTo>
                    <a:pt x="574548" y="145542"/>
                  </a:lnTo>
                  <a:lnTo>
                    <a:pt x="572058" y="130175"/>
                  </a:lnTo>
                  <a:lnTo>
                    <a:pt x="571068" y="124028"/>
                  </a:lnTo>
                  <a:lnTo>
                    <a:pt x="567524" y="116967"/>
                  </a:lnTo>
                  <a:lnTo>
                    <a:pt x="561111" y="104216"/>
                  </a:lnTo>
                  <a:lnTo>
                    <a:pt x="552323" y="94513"/>
                  </a:lnTo>
                  <a:lnTo>
                    <a:pt x="552323" y="140335"/>
                  </a:lnTo>
                  <a:lnTo>
                    <a:pt x="552323" y="150749"/>
                  </a:lnTo>
                  <a:lnTo>
                    <a:pt x="551434" y="155829"/>
                  </a:lnTo>
                  <a:lnTo>
                    <a:pt x="549783" y="160782"/>
                  </a:lnTo>
                  <a:lnTo>
                    <a:pt x="543306" y="160782"/>
                  </a:lnTo>
                  <a:lnTo>
                    <a:pt x="543306" y="173863"/>
                  </a:lnTo>
                  <a:lnTo>
                    <a:pt x="534555" y="184277"/>
                  </a:lnTo>
                  <a:lnTo>
                    <a:pt x="523341" y="193421"/>
                  </a:lnTo>
                  <a:lnTo>
                    <a:pt x="509917" y="201053"/>
                  </a:lnTo>
                  <a:lnTo>
                    <a:pt x="494538" y="206883"/>
                  </a:lnTo>
                  <a:lnTo>
                    <a:pt x="479145" y="201053"/>
                  </a:lnTo>
                  <a:lnTo>
                    <a:pt x="465721" y="193421"/>
                  </a:lnTo>
                  <a:lnTo>
                    <a:pt x="454507" y="184277"/>
                  </a:lnTo>
                  <a:lnTo>
                    <a:pt x="445770" y="173863"/>
                  </a:lnTo>
                  <a:lnTo>
                    <a:pt x="543306" y="173863"/>
                  </a:lnTo>
                  <a:lnTo>
                    <a:pt x="543306" y="160782"/>
                  </a:lnTo>
                  <a:lnTo>
                    <a:pt x="439293" y="160782"/>
                  </a:lnTo>
                  <a:lnTo>
                    <a:pt x="437642" y="155829"/>
                  </a:lnTo>
                  <a:lnTo>
                    <a:pt x="436753" y="150749"/>
                  </a:lnTo>
                  <a:lnTo>
                    <a:pt x="436753" y="140335"/>
                  </a:lnTo>
                  <a:lnTo>
                    <a:pt x="437642" y="135128"/>
                  </a:lnTo>
                  <a:lnTo>
                    <a:pt x="439293" y="130175"/>
                  </a:lnTo>
                  <a:lnTo>
                    <a:pt x="549656" y="130175"/>
                  </a:lnTo>
                  <a:lnTo>
                    <a:pt x="551434" y="135128"/>
                  </a:lnTo>
                  <a:lnTo>
                    <a:pt x="552323" y="140335"/>
                  </a:lnTo>
                  <a:lnTo>
                    <a:pt x="552323" y="94513"/>
                  </a:lnTo>
                  <a:lnTo>
                    <a:pt x="545401" y="86868"/>
                  </a:lnTo>
                  <a:lnTo>
                    <a:pt x="543052" y="85280"/>
                  </a:lnTo>
                  <a:lnTo>
                    <a:pt x="543052" y="116967"/>
                  </a:lnTo>
                  <a:lnTo>
                    <a:pt x="446024" y="116967"/>
                  </a:lnTo>
                  <a:lnTo>
                    <a:pt x="454685" y="106654"/>
                  </a:lnTo>
                  <a:lnTo>
                    <a:pt x="465848" y="97586"/>
                  </a:lnTo>
                  <a:lnTo>
                    <a:pt x="479221" y="90017"/>
                  </a:lnTo>
                  <a:lnTo>
                    <a:pt x="494538" y="84201"/>
                  </a:lnTo>
                  <a:lnTo>
                    <a:pt x="509828" y="90017"/>
                  </a:lnTo>
                  <a:lnTo>
                    <a:pt x="523176" y="97586"/>
                  </a:lnTo>
                  <a:lnTo>
                    <a:pt x="534327" y="106654"/>
                  </a:lnTo>
                  <a:lnTo>
                    <a:pt x="543052" y="116967"/>
                  </a:lnTo>
                  <a:lnTo>
                    <a:pt x="543052" y="85280"/>
                  </a:lnTo>
                  <a:lnTo>
                    <a:pt x="541477" y="84201"/>
                  </a:lnTo>
                  <a:lnTo>
                    <a:pt x="524637" y="72771"/>
                  </a:lnTo>
                  <a:lnTo>
                    <a:pt x="541401" y="61341"/>
                  </a:lnTo>
                  <a:lnTo>
                    <a:pt x="545401" y="58623"/>
                  </a:lnTo>
                  <a:lnTo>
                    <a:pt x="561111" y="41249"/>
                  </a:lnTo>
                  <a:lnTo>
                    <a:pt x="567537" y="28448"/>
                  </a:lnTo>
                  <a:lnTo>
                    <a:pt x="571068" y="21450"/>
                  </a:lnTo>
                  <a:lnTo>
                    <a:pt x="572046" y="15367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D1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8837" y="4318126"/>
              <a:ext cx="2059939" cy="45720"/>
            </a:xfrm>
            <a:custGeom>
              <a:avLst/>
              <a:gdLst/>
              <a:ahLst/>
              <a:cxnLst/>
              <a:rect l="l" t="t" r="r" b="b"/>
              <a:pathLst>
                <a:path w="2059939" h="45720">
                  <a:moveTo>
                    <a:pt x="0" y="45212"/>
                  </a:moveTo>
                  <a:lnTo>
                    <a:pt x="2059432" y="45212"/>
                  </a:lnTo>
                </a:path>
                <a:path w="2059939" h="45720">
                  <a:moveTo>
                    <a:pt x="0" y="0"/>
                  </a:moveTo>
                  <a:lnTo>
                    <a:pt x="2059432" y="0"/>
                  </a:lnTo>
                </a:path>
              </a:pathLst>
            </a:custGeom>
            <a:ln w="27686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1303" y="4349495"/>
              <a:ext cx="1783080" cy="108585"/>
            </a:xfrm>
            <a:custGeom>
              <a:avLst/>
              <a:gdLst/>
              <a:ahLst/>
              <a:cxnLst/>
              <a:rect l="l" t="t" r="r" b="b"/>
              <a:pathLst>
                <a:path w="1783079" h="108585">
                  <a:moveTo>
                    <a:pt x="1783080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783080" y="108203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FF7D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980920" y="2769107"/>
            <a:ext cx="2881630" cy="2176780"/>
            <a:chOff x="6980920" y="2769107"/>
            <a:chExt cx="2881630" cy="2176780"/>
          </a:xfrm>
        </p:grpSpPr>
        <p:sp>
          <p:nvSpPr>
            <p:cNvPr id="19" name="object 19"/>
            <p:cNvSpPr/>
            <p:nvPr/>
          </p:nvSpPr>
          <p:spPr>
            <a:xfrm>
              <a:off x="7629144" y="2769107"/>
              <a:ext cx="2176780" cy="2176780"/>
            </a:xfrm>
            <a:custGeom>
              <a:avLst/>
              <a:gdLst/>
              <a:ahLst/>
              <a:cxnLst/>
              <a:rect l="l" t="t" r="r" b="b"/>
              <a:pathLst>
                <a:path w="2176779" h="2176779">
                  <a:moveTo>
                    <a:pt x="1088135" y="0"/>
                  </a:moveTo>
                  <a:lnTo>
                    <a:pt x="1039665" y="1060"/>
                  </a:lnTo>
                  <a:lnTo>
                    <a:pt x="991738" y="4211"/>
                  </a:lnTo>
                  <a:lnTo>
                    <a:pt x="944398" y="9409"/>
                  </a:lnTo>
                  <a:lnTo>
                    <a:pt x="897690" y="16609"/>
                  </a:lnTo>
                  <a:lnTo>
                    <a:pt x="851657" y="25768"/>
                  </a:lnTo>
                  <a:lnTo>
                    <a:pt x="806344" y="36840"/>
                  </a:lnTo>
                  <a:lnTo>
                    <a:pt x="761795" y="49783"/>
                  </a:lnTo>
                  <a:lnTo>
                    <a:pt x="718054" y="64550"/>
                  </a:lnTo>
                  <a:lnTo>
                    <a:pt x="675166" y="81100"/>
                  </a:lnTo>
                  <a:lnTo>
                    <a:pt x="633175" y="99386"/>
                  </a:lnTo>
                  <a:lnTo>
                    <a:pt x="592125" y="119365"/>
                  </a:lnTo>
                  <a:lnTo>
                    <a:pt x="552059" y="140993"/>
                  </a:lnTo>
                  <a:lnTo>
                    <a:pt x="513024" y="164226"/>
                  </a:lnTo>
                  <a:lnTo>
                    <a:pt x="475062" y="189018"/>
                  </a:lnTo>
                  <a:lnTo>
                    <a:pt x="438218" y="215327"/>
                  </a:lnTo>
                  <a:lnTo>
                    <a:pt x="402536" y="243107"/>
                  </a:lnTo>
                  <a:lnTo>
                    <a:pt x="368061" y="272315"/>
                  </a:lnTo>
                  <a:lnTo>
                    <a:pt x="334836" y="302906"/>
                  </a:lnTo>
                  <a:lnTo>
                    <a:pt x="302906" y="334836"/>
                  </a:lnTo>
                  <a:lnTo>
                    <a:pt x="272315" y="368061"/>
                  </a:lnTo>
                  <a:lnTo>
                    <a:pt x="243107" y="402536"/>
                  </a:lnTo>
                  <a:lnTo>
                    <a:pt x="215327" y="438218"/>
                  </a:lnTo>
                  <a:lnTo>
                    <a:pt x="189018" y="475062"/>
                  </a:lnTo>
                  <a:lnTo>
                    <a:pt x="164226" y="513024"/>
                  </a:lnTo>
                  <a:lnTo>
                    <a:pt x="140993" y="552059"/>
                  </a:lnTo>
                  <a:lnTo>
                    <a:pt x="119365" y="592125"/>
                  </a:lnTo>
                  <a:lnTo>
                    <a:pt x="99386" y="633175"/>
                  </a:lnTo>
                  <a:lnTo>
                    <a:pt x="81100" y="675166"/>
                  </a:lnTo>
                  <a:lnTo>
                    <a:pt x="64550" y="718054"/>
                  </a:lnTo>
                  <a:lnTo>
                    <a:pt x="49783" y="761795"/>
                  </a:lnTo>
                  <a:lnTo>
                    <a:pt x="36840" y="806344"/>
                  </a:lnTo>
                  <a:lnTo>
                    <a:pt x="25768" y="851657"/>
                  </a:lnTo>
                  <a:lnTo>
                    <a:pt x="16609" y="897690"/>
                  </a:lnTo>
                  <a:lnTo>
                    <a:pt x="9409" y="944398"/>
                  </a:lnTo>
                  <a:lnTo>
                    <a:pt x="4211" y="991738"/>
                  </a:lnTo>
                  <a:lnTo>
                    <a:pt x="1060" y="1039665"/>
                  </a:lnTo>
                  <a:lnTo>
                    <a:pt x="0" y="1088135"/>
                  </a:lnTo>
                  <a:lnTo>
                    <a:pt x="1060" y="1136606"/>
                  </a:lnTo>
                  <a:lnTo>
                    <a:pt x="4211" y="1184533"/>
                  </a:lnTo>
                  <a:lnTo>
                    <a:pt x="9409" y="1231873"/>
                  </a:lnTo>
                  <a:lnTo>
                    <a:pt x="16609" y="1278581"/>
                  </a:lnTo>
                  <a:lnTo>
                    <a:pt x="25768" y="1324614"/>
                  </a:lnTo>
                  <a:lnTo>
                    <a:pt x="36840" y="1369927"/>
                  </a:lnTo>
                  <a:lnTo>
                    <a:pt x="49783" y="1414476"/>
                  </a:lnTo>
                  <a:lnTo>
                    <a:pt x="64550" y="1458217"/>
                  </a:lnTo>
                  <a:lnTo>
                    <a:pt x="81100" y="1501105"/>
                  </a:lnTo>
                  <a:lnTo>
                    <a:pt x="99386" y="1543096"/>
                  </a:lnTo>
                  <a:lnTo>
                    <a:pt x="119365" y="1584146"/>
                  </a:lnTo>
                  <a:lnTo>
                    <a:pt x="140993" y="1624212"/>
                  </a:lnTo>
                  <a:lnTo>
                    <a:pt x="164226" y="1663247"/>
                  </a:lnTo>
                  <a:lnTo>
                    <a:pt x="189018" y="1701209"/>
                  </a:lnTo>
                  <a:lnTo>
                    <a:pt x="215327" y="1738053"/>
                  </a:lnTo>
                  <a:lnTo>
                    <a:pt x="243107" y="1773735"/>
                  </a:lnTo>
                  <a:lnTo>
                    <a:pt x="272315" y="1808210"/>
                  </a:lnTo>
                  <a:lnTo>
                    <a:pt x="302906" y="1841435"/>
                  </a:lnTo>
                  <a:lnTo>
                    <a:pt x="334836" y="1873365"/>
                  </a:lnTo>
                  <a:lnTo>
                    <a:pt x="368061" y="1903956"/>
                  </a:lnTo>
                  <a:lnTo>
                    <a:pt x="402536" y="1933164"/>
                  </a:lnTo>
                  <a:lnTo>
                    <a:pt x="438218" y="1960944"/>
                  </a:lnTo>
                  <a:lnTo>
                    <a:pt x="475062" y="1987253"/>
                  </a:lnTo>
                  <a:lnTo>
                    <a:pt x="513024" y="2012045"/>
                  </a:lnTo>
                  <a:lnTo>
                    <a:pt x="552059" y="2035278"/>
                  </a:lnTo>
                  <a:lnTo>
                    <a:pt x="592125" y="2056906"/>
                  </a:lnTo>
                  <a:lnTo>
                    <a:pt x="633175" y="2076885"/>
                  </a:lnTo>
                  <a:lnTo>
                    <a:pt x="675166" y="2095171"/>
                  </a:lnTo>
                  <a:lnTo>
                    <a:pt x="718054" y="2111721"/>
                  </a:lnTo>
                  <a:lnTo>
                    <a:pt x="761795" y="2126488"/>
                  </a:lnTo>
                  <a:lnTo>
                    <a:pt x="806344" y="2139431"/>
                  </a:lnTo>
                  <a:lnTo>
                    <a:pt x="851657" y="2150503"/>
                  </a:lnTo>
                  <a:lnTo>
                    <a:pt x="897690" y="2159662"/>
                  </a:lnTo>
                  <a:lnTo>
                    <a:pt x="944398" y="2166862"/>
                  </a:lnTo>
                  <a:lnTo>
                    <a:pt x="991738" y="2172060"/>
                  </a:lnTo>
                  <a:lnTo>
                    <a:pt x="1039665" y="2175211"/>
                  </a:lnTo>
                  <a:lnTo>
                    <a:pt x="1088135" y="2176272"/>
                  </a:lnTo>
                  <a:lnTo>
                    <a:pt x="1136606" y="2175211"/>
                  </a:lnTo>
                  <a:lnTo>
                    <a:pt x="1184533" y="2172060"/>
                  </a:lnTo>
                  <a:lnTo>
                    <a:pt x="1231873" y="2166862"/>
                  </a:lnTo>
                  <a:lnTo>
                    <a:pt x="1278581" y="2159662"/>
                  </a:lnTo>
                  <a:lnTo>
                    <a:pt x="1324614" y="2150503"/>
                  </a:lnTo>
                  <a:lnTo>
                    <a:pt x="1369927" y="2139431"/>
                  </a:lnTo>
                  <a:lnTo>
                    <a:pt x="1414476" y="2126488"/>
                  </a:lnTo>
                  <a:lnTo>
                    <a:pt x="1458217" y="2111721"/>
                  </a:lnTo>
                  <a:lnTo>
                    <a:pt x="1501105" y="2095171"/>
                  </a:lnTo>
                  <a:lnTo>
                    <a:pt x="1543096" y="2076885"/>
                  </a:lnTo>
                  <a:lnTo>
                    <a:pt x="1584146" y="2056906"/>
                  </a:lnTo>
                  <a:lnTo>
                    <a:pt x="1624212" y="2035278"/>
                  </a:lnTo>
                  <a:lnTo>
                    <a:pt x="1663247" y="2012045"/>
                  </a:lnTo>
                  <a:lnTo>
                    <a:pt x="1701209" y="1987253"/>
                  </a:lnTo>
                  <a:lnTo>
                    <a:pt x="1738053" y="1960944"/>
                  </a:lnTo>
                  <a:lnTo>
                    <a:pt x="1773735" y="1933164"/>
                  </a:lnTo>
                  <a:lnTo>
                    <a:pt x="1808210" y="1903956"/>
                  </a:lnTo>
                  <a:lnTo>
                    <a:pt x="1841435" y="1873365"/>
                  </a:lnTo>
                  <a:lnTo>
                    <a:pt x="1873365" y="1841435"/>
                  </a:lnTo>
                  <a:lnTo>
                    <a:pt x="1903956" y="1808210"/>
                  </a:lnTo>
                  <a:lnTo>
                    <a:pt x="1933164" y="1773735"/>
                  </a:lnTo>
                  <a:lnTo>
                    <a:pt x="1960944" y="1738053"/>
                  </a:lnTo>
                  <a:lnTo>
                    <a:pt x="1987253" y="1701209"/>
                  </a:lnTo>
                  <a:lnTo>
                    <a:pt x="2012045" y="1663247"/>
                  </a:lnTo>
                  <a:lnTo>
                    <a:pt x="2035278" y="1624212"/>
                  </a:lnTo>
                  <a:lnTo>
                    <a:pt x="2056906" y="1584146"/>
                  </a:lnTo>
                  <a:lnTo>
                    <a:pt x="2076885" y="1543096"/>
                  </a:lnTo>
                  <a:lnTo>
                    <a:pt x="2095171" y="1501105"/>
                  </a:lnTo>
                  <a:lnTo>
                    <a:pt x="2111721" y="1458217"/>
                  </a:lnTo>
                  <a:lnTo>
                    <a:pt x="2126488" y="1414476"/>
                  </a:lnTo>
                  <a:lnTo>
                    <a:pt x="2139431" y="1369927"/>
                  </a:lnTo>
                  <a:lnTo>
                    <a:pt x="2150503" y="1324614"/>
                  </a:lnTo>
                  <a:lnTo>
                    <a:pt x="2159662" y="1278581"/>
                  </a:lnTo>
                  <a:lnTo>
                    <a:pt x="2166862" y="1231873"/>
                  </a:lnTo>
                  <a:lnTo>
                    <a:pt x="2172060" y="1184533"/>
                  </a:lnTo>
                  <a:lnTo>
                    <a:pt x="2175211" y="1136606"/>
                  </a:lnTo>
                  <a:lnTo>
                    <a:pt x="2176272" y="1088135"/>
                  </a:lnTo>
                  <a:lnTo>
                    <a:pt x="2175211" y="1039665"/>
                  </a:lnTo>
                  <a:lnTo>
                    <a:pt x="2172060" y="991738"/>
                  </a:lnTo>
                  <a:lnTo>
                    <a:pt x="2166862" y="944398"/>
                  </a:lnTo>
                  <a:lnTo>
                    <a:pt x="2159662" y="897690"/>
                  </a:lnTo>
                  <a:lnTo>
                    <a:pt x="2150503" y="851657"/>
                  </a:lnTo>
                  <a:lnTo>
                    <a:pt x="2139431" y="806344"/>
                  </a:lnTo>
                  <a:lnTo>
                    <a:pt x="2126488" y="761795"/>
                  </a:lnTo>
                  <a:lnTo>
                    <a:pt x="2111721" y="718054"/>
                  </a:lnTo>
                  <a:lnTo>
                    <a:pt x="2095171" y="675166"/>
                  </a:lnTo>
                  <a:lnTo>
                    <a:pt x="2076885" y="633175"/>
                  </a:lnTo>
                  <a:lnTo>
                    <a:pt x="2056906" y="592125"/>
                  </a:lnTo>
                  <a:lnTo>
                    <a:pt x="2035278" y="552059"/>
                  </a:lnTo>
                  <a:lnTo>
                    <a:pt x="2012045" y="513024"/>
                  </a:lnTo>
                  <a:lnTo>
                    <a:pt x="1987253" y="475062"/>
                  </a:lnTo>
                  <a:lnTo>
                    <a:pt x="1960944" y="438218"/>
                  </a:lnTo>
                  <a:lnTo>
                    <a:pt x="1933164" y="402536"/>
                  </a:lnTo>
                  <a:lnTo>
                    <a:pt x="1903956" y="368061"/>
                  </a:lnTo>
                  <a:lnTo>
                    <a:pt x="1873365" y="334836"/>
                  </a:lnTo>
                  <a:lnTo>
                    <a:pt x="1841435" y="302906"/>
                  </a:lnTo>
                  <a:lnTo>
                    <a:pt x="1808210" y="272315"/>
                  </a:lnTo>
                  <a:lnTo>
                    <a:pt x="1773735" y="243107"/>
                  </a:lnTo>
                  <a:lnTo>
                    <a:pt x="1738053" y="215327"/>
                  </a:lnTo>
                  <a:lnTo>
                    <a:pt x="1701209" y="189018"/>
                  </a:lnTo>
                  <a:lnTo>
                    <a:pt x="1663247" y="164226"/>
                  </a:lnTo>
                  <a:lnTo>
                    <a:pt x="1624212" y="140993"/>
                  </a:lnTo>
                  <a:lnTo>
                    <a:pt x="1584146" y="119365"/>
                  </a:lnTo>
                  <a:lnTo>
                    <a:pt x="1543096" y="99386"/>
                  </a:lnTo>
                  <a:lnTo>
                    <a:pt x="1501105" y="81100"/>
                  </a:lnTo>
                  <a:lnTo>
                    <a:pt x="1458217" y="64550"/>
                  </a:lnTo>
                  <a:lnTo>
                    <a:pt x="1414476" y="49783"/>
                  </a:lnTo>
                  <a:lnTo>
                    <a:pt x="1369927" y="36840"/>
                  </a:lnTo>
                  <a:lnTo>
                    <a:pt x="1324614" y="25768"/>
                  </a:lnTo>
                  <a:lnTo>
                    <a:pt x="1278581" y="16609"/>
                  </a:lnTo>
                  <a:lnTo>
                    <a:pt x="1231873" y="9409"/>
                  </a:lnTo>
                  <a:lnTo>
                    <a:pt x="1184533" y="4211"/>
                  </a:lnTo>
                  <a:lnTo>
                    <a:pt x="1136606" y="1060"/>
                  </a:lnTo>
                  <a:lnTo>
                    <a:pt x="108813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96886" y="4229734"/>
              <a:ext cx="2265680" cy="45720"/>
            </a:xfrm>
            <a:custGeom>
              <a:avLst/>
              <a:gdLst/>
              <a:ahLst/>
              <a:cxnLst/>
              <a:rect l="l" t="t" r="r" b="b"/>
              <a:pathLst>
                <a:path w="2265679" h="45720">
                  <a:moveTo>
                    <a:pt x="0" y="45212"/>
                  </a:moveTo>
                  <a:lnTo>
                    <a:pt x="2265172" y="45212"/>
                  </a:lnTo>
                </a:path>
                <a:path w="2265679" h="45720">
                  <a:moveTo>
                    <a:pt x="0" y="0"/>
                  </a:moveTo>
                  <a:lnTo>
                    <a:pt x="2265172" y="0"/>
                  </a:lnTo>
                </a:path>
              </a:pathLst>
            </a:custGeom>
            <a:ln w="2159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08392" y="4264151"/>
              <a:ext cx="2040889" cy="109855"/>
            </a:xfrm>
            <a:custGeom>
              <a:avLst/>
              <a:gdLst/>
              <a:ahLst/>
              <a:cxnLst/>
              <a:rect l="l" t="t" r="r" b="b"/>
              <a:pathLst>
                <a:path w="2040890" h="109854">
                  <a:moveTo>
                    <a:pt x="2040636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2040636" y="109728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798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5400" y="3508247"/>
              <a:ext cx="833627" cy="6964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4488" y="3502151"/>
              <a:ext cx="719327" cy="7239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80911" y="3811142"/>
              <a:ext cx="572770" cy="844550"/>
            </a:xfrm>
            <a:custGeom>
              <a:avLst/>
              <a:gdLst/>
              <a:ahLst/>
              <a:cxnLst/>
              <a:rect l="l" t="t" r="r" b="b"/>
              <a:pathLst>
                <a:path w="572770" h="844550">
                  <a:moveTo>
                    <a:pt x="502932" y="763955"/>
                  </a:moveTo>
                  <a:lnTo>
                    <a:pt x="499452" y="747229"/>
                  </a:lnTo>
                  <a:lnTo>
                    <a:pt x="489953" y="733005"/>
                  </a:lnTo>
                  <a:lnTo>
                    <a:pt x="475259" y="723138"/>
                  </a:lnTo>
                  <a:lnTo>
                    <a:pt x="160807" y="594233"/>
                  </a:lnTo>
                  <a:lnTo>
                    <a:pt x="267106" y="549783"/>
                  </a:lnTo>
                  <a:lnTo>
                    <a:pt x="281711" y="539864"/>
                  </a:lnTo>
                  <a:lnTo>
                    <a:pt x="291084" y="525602"/>
                  </a:lnTo>
                  <a:lnTo>
                    <a:pt x="294436" y="508850"/>
                  </a:lnTo>
                  <a:lnTo>
                    <a:pt x="290982" y="491490"/>
                  </a:lnTo>
                  <a:lnTo>
                    <a:pt x="258546" y="465010"/>
                  </a:lnTo>
                  <a:lnTo>
                    <a:pt x="249986" y="464121"/>
                  </a:lnTo>
                  <a:lnTo>
                    <a:pt x="241287" y="464959"/>
                  </a:lnTo>
                  <a:lnTo>
                    <a:pt x="27330" y="553466"/>
                  </a:lnTo>
                  <a:lnTo>
                    <a:pt x="863" y="585901"/>
                  </a:lnTo>
                  <a:lnTo>
                    <a:pt x="0" y="594461"/>
                  </a:lnTo>
                  <a:lnTo>
                    <a:pt x="838" y="603161"/>
                  </a:lnTo>
                  <a:lnTo>
                    <a:pt x="89306" y="817118"/>
                  </a:lnTo>
                  <a:lnTo>
                    <a:pt x="121602" y="843610"/>
                  </a:lnTo>
                  <a:lnTo>
                    <a:pt x="130175" y="844486"/>
                  </a:lnTo>
                  <a:lnTo>
                    <a:pt x="138912" y="843661"/>
                  </a:lnTo>
                  <a:lnTo>
                    <a:pt x="171577" y="816864"/>
                  </a:lnTo>
                  <a:lnTo>
                    <a:pt x="127025" y="676529"/>
                  </a:lnTo>
                  <a:lnTo>
                    <a:pt x="441477" y="805561"/>
                  </a:lnTo>
                  <a:lnTo>
                    <a:pt x="458825" y="808939"/>
                  </a:lnTo>
                  <a:lnTo>
                    <a:pt x="475551" y="805484"/>
                  </a:lnTo>
                  <a:lnTo>
                    <a:pt x="489775" y="796010"/>
                  </a:lnTo>
                  <a:lnTo>
                    <a:pt x="499643" y="781304"/>
                  </a:lnTo>
                  <a:lnTo>
                    <a:pt x="502932" y="763955"/>
                  </a:lnTo>
                  <a:close/>
                </a:path>
                <a:path w="572770" h="844550">
                  <a:moveTo>
                    <a:pt x="572541" y="199517"/>
                  </a:moveTo>
                  <a:lnTo>
                    <a:pt x="568947" y="182257"/>
                  </a:lnTo>
                  <a:lnTo>
                    <a:pt x="559308" y="168186"/>
                  </a:lnTo>
                  <a:lnTo>
                    <a:pt x="545084" y="158737"/>
                  </a:lnTo>
                  <a:lnTo>
                    <a:pt x="527710" y="155321"/>
                  </a:lnTo>
                  <a:lnTo>
                    <a:pt x="187858" y="157734"/>
                  </a:lnTo>
                  <a:lnTo>
                    <a:pt x="268757" y="75692"/>
                  </a:lnTo>
                  <a:lnTo>
                    <a:pt x="278142" y="27444"/>
                  </a:lnTo>
                  <a:lnTo>
                    <a:pt x="245148" y="736"/>
                  </a:lnTo>
                  <a:lnTo>
                    <a:pt x="236626" y="0"/>
                  </a:lnTo>
                  <a:lnTo>
                    <a:pt x="228168" y="838"/>
                  </a:lnTo>
                  <a:lnTo>
                    <a:pt x="49047" y="171704"/>
                  </a:lnTo>
                  <a:lnTo>
                    <a:pt x="36093" y="203327"/>
                  </a:lnTo>
                  <a:lnTo>
                    <a:pt x="36995" y="211785"/>
                  </a:lnTo>
                  <a:lnTo>
                    <a:pt x="207924" y="391033"/>
                  </a:lnTo>
                  <a:lnTo>
                    <a:pt x="239420" y="403860"/>
                  </a:lnTo>
                  <a:lnTo>
                    <a:pt x="247942" y="402958"/>
                  </a:lnTo>
                  <a:lnTo>
                    <a:pt x="280581" y="375793"/>
                  </a:lnTo>
                  <a:lnTo>
                    <a:pt x="283705" y="359054"/>
                  </a:lnTo>
                  <a:lnTo>
                    <a:pt x="280301" y="342328"/>
                  </a:lnTo>
                  <a:lnTo>
                    <a:pt x="270408" y="327660"/>
                  </a:lnTo>
                  <a:lnTo>
                    <a:pt x="188493" y="246761"/>
                  </a:lnTo>
                  <a:lnTo>
                    <a:pt x="528345" y="244348"/>
                  </a:lnTo>
                  <a:lnTo>
                    <a:pt x="545655" y="240766"/>
                  </a:lnTo>
                  <a:lnTo>
                    <a:pt x="559727" y="231127"/>
                  </a:lnTo>
                  <a:lnTo>
                    <a:pt x="569150" y="216903"/>
                  </a:lnTo>
                  <a:lnTo>
                    <a:pt x="572541" y="199517"/>
                  </a:lnTo>
                  <a:close/>
                </a:path>
              </a:pathLst>
            </a:custGeom>
            <a:solidFill>
              <a:srgbClr val="798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9056" y="3781043"/>
              <a:ext cx="501396" cy="423671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72817" y="1838008"/>
            <a:ext cx="1927860" cy="8274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16839" algn="ctr">
              <a:lnSpc>
                <a:spcPct val="100000"/>
              </a:lnSpc>
              <a:spcBef>
                <a:spcPts val="595"/>
              </a:spcBef>
            </a:pPr>
            <a:r>
              <a:rPr lang="en-GB" sz="2850" b="0">
                <a:solidFill>
                  <a:srgbClr val="345181"/>
                </a:solidFill>
                <a:latin typeface="Calibri"/>
                <a:cs typeface="Calibri"/>
              </a:rPr>
              <a:t>“Nature”</a:t>
            </a:r>
          </a:p>
          <a:p>
            <a:pPr marL="12700" algn="ctr">
              <a:lnSpc>
                <a:spcPct val="100000"/>
              </a:lnSpc>
              <a:spcBef>
                <a:spcPts val="295"/>
              </a:spcBef>
            </a:pPr>
            <a:r>
              <a:rPr lang="en-GB" sz="1750" b="0">
                <a:latin typeface="Calibri"/>
                <a:cs typeface="Calibri"/>
              </a:rPr>
              <a:t>Intrinsic factors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94660" y="5981700"/>
            <a:ext cx="5527675" cy="5105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525"/>
              </a:lnSpc>
            </a:pPr>
            <a:r>
              <a:rPr lang="en-GB" sz="3150" b="1">
                <a:solidFill>
                  <a:srgbClr val="FFFFFF"/>
                </a:solidFill>
                <a:latin typeface="Calibri"/>
                <a:cs typeface="Calibri"/>
              </a:rPr>
              <a:t>NEURODEVELOPMENT</a:t>
            </a:r>
          </a:p>
        </p:txBody>
      </p:sp>
      <p:sp>
        <p:nvSpPr>
          <p:cNvPr id="28" name="object 28"/>
          <p:cNvSpPr/>
          <p:nvPr/>
        </p:nvSpPr>
        <p:spPr>
          <a:xfrm>
            <a:off x="6774306" y="2914237"/>
            <a:ext cx="412750" cy="403860"/>
          </a:xfrm>
          <a:custGeom>
            <a:avLst/>
            <a:gdLst/>
            <a:ahLst/>
            <a:cxnLst/>
            <a:rect l="l" t="t" r="r" b="b"/>
            <a:pathLst>
              <a:path w="412750" h="403860">
                <a:moveTo>
                  <a:pt x="368839" y="0"/>
                </a:moveTo>
                <a:lnTo>
                  <a:pt x="352008" y="2889"/>
                </a:lnTo>
                <a:lnTo>
                  <a:pt x="337058" y="12350"/>
                </a:lnTo>
                <a:lnTo>
                  <a:pt x="91440" y="247300"/>
                </a:lnTo>
                <a:lnTo>
                  <a:pt x="93979" y="132238"/>
                </a:lnTo>
                <a:lnTo>
                  <a:pt x="90852" y="114811"/>
                </a:lnTo>
                <a:lnTo>
                  <a:pt x="81629" y="100457"/>
                </a:lnTo>
                <a:lnTo>
                  <a:pt x="67691" y="90626"/>
                </a:lnTo>
                <a:lnTo>
                  <a:pt x="50419" y="86772"/>
                </a:lnTo>
                <a:lnTo>
                  <a:pt x="41475" y="87429"/>
                </a:lnTo>
                <a:lnTo>
                  <a:pt x="8810" y="113030"/>
                </a:lnTo>
                <a:lnTo>
                  <a:pt x="0" y="352837"/>
                </a:lnTo>
                <a:lnTo>
                  <a:pt x="710" y="361834"/>
                </a:lnTo>
                <a:lnTo>
                  <a:pt x="26273" y="394446"/>
                </a:lnTo>
                <a:lnTo>
                  <a:pt x="266065" y="403256"/>
                </a:lnTo>
                <a:lnTo>
                  <a:pt x="275080" y="402546"/>
                </a:lnTo>
                <a:lnTo>
                  <a:pt x="307736" y="376983"/>
                </a:lnTo>
                <a:lnTo>
                  <a:pt x="311658" y="359695"/>
                </a:lnTo>
                <a:lnTo>
                  <a:pt x="308530" y="342322"/>
                </a:lnTo>
                <a:lnTo>
                  <a:pt x="299307" y="327961"/>
                </a:lnTo>
                <a:lnTo>
                  <a:pt x="285369" y="318101"/>
                </a:lnTo>
                <a:lnTo>
                  <a:pt x="268097" y="314229"/>
                </a:lnTo>
                <a:lnTo>
                  <a:pt x="153035" y="311689"/>
                </a:lnTo>
                <a:lnTo>
                  <a:pt x="398652" y="76739"/>
                </a:lnTo>
                <a:lnTo>
                  <a:pt x="408747" y="62218"/>
                </a:lnTo>
                <a:lnTo>
                  <a:pt x="412353" y="45529"/>
                </a:lnTo>
                <a:lnTo>
                  <a:pt x="409457" y="28698"/>
                </a:lnTo>
                <a:lnTo>
                  <a:pt x="400050" y="13747"/>
                </a:lnTo>
                <a:lnTo>
                  <a:pt x="385528" y="3635"/>
                </a:lnTo>
                <a:lnTo>
                  <a:pt x="368839" y="0"/>
                </a:lnTo>
                <a:close/>
              </a:path>
            </a:pathLst>
          </a:custGeom>
          <a:solidFill>
            <a:srgbClr val="79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8674" y="3386550"/>
            <a:ext cx="484505" cy="367665"/>
          </a:xfrm>
          <a:custGeom>
            <a:avLst/>
            <a:gdLst/>
            <a:ahLst/>
            <a:cxnLst/>
            <a:rect l="l" t="t" r="r" b="b"/>
            <a:pathLst>
              <a:path w="484504" h="367664">
                <a:moveTo>
                  <a:pt x="114548" y="0"/>
                </a:moveTo>
                <a:lnTo>
                  <a:pt x="105783" y="0"/>
                </a:lnTo>
                <a:lnTo>
                  <a:pt x="97327" y="1666"/>
                </a:lnTo>
                <a:lnTo>
                  <a:pt x="67667" y="31146"/>
                </a:lnTo>
                <a:lnTo>
                  <a:pt x="1754" y="243744"/>
                </a:lnTo>
                <a:lnTo>
                  <a:pt x="0" y="252614"/>
                </a:lnTo>
                <a:lnTo>
                  <a:pt x="7" y="261366"/>
                </a:lnTo>
                <a:lnTo>
                  <a:pt x="22824" y="295959"/>
                </a:lnTo>
                <a:lnTo>
                  <a:pt x="243689" y="365410"/>
                </a:lnTo>
                <a:lnTo>
                  <a:pt x="252561" y="367164"/>
                </a:lnTo>
                <a:lnTo>
                  <a:pt x="261326" y="367157"/>
                </a:lnTo>
                <a:lnTo>
                  <a:pt x="295959" y="344287"/>
                </a:lnTo>
                <a:lnTo>
                  <a:pt x="301269" y="318414"/>
                </a:lnTo>
                <a:lnTo>
                  <a:pt x="296346" y="302085"/>
                </a:lnTo>
                <a:lnTo>
                  <a:pt x="285636" y="288780"/>
                </a:lnTo>
                <a:lnTo>
                  <a:pt x="270105" y="280320"/>
                </a:lnTo>
                <a:lnTo>
                  <a:pt x="160123" y="246284"/>
                </a:lnTo>
                <a:lnTo>
                  <a:pt x="460859" y="87788"/>
                </a:lnTo>
                <a:lnTo>
                  <a:pt x="474545" y="76632"/>
                </a:lnTo>
                <a:lnTo>
                  <a:pt x="482623" y="61595"/>
                </a:lnTo>
                <a:lnTo>
                  <a:pt x="484487" y="44604"/>
                </a:lnTo>
                <a:lnTo>
                  <a:pt x="479528" y="27590"/>
                </a:lnTo>
                <a:lnTo>
                  <a:pt x="468300" y="13906"/>
                </a:lnTo>
                <a:lnTo>
                  <a:pt x="453239" y="5842"/>
                </a:lnTo>
                <a:lnTo>
                  <a:pt x="436272" y="4016"/>
                </a:lnTo>
                <a:lnTo>
                  <a:pt x="419330" y="9048"/>
                </a:lnTo>
                <a:lnTo>
                  <a:pt x="118594" y="167417"/>
                </a:lnTo>
                <a:lnTo>
                  <a:pt x="152757" y="57435"/>
                </a:lnTo>
                <a:lnTo>
                  <a:pt x="154513" y="39850"/>
                </a:lnTo>
                <a:lnTo>
                  <a:pt x="149566" y="23526"/>
                </a:lnTo>
                <a:lnTo>
                  <a:pt x="138880" y="10251"/>
                </a:lnTo>
                <a:lnTo>
                  <a:pt x="123420" y="1809"/>
                </a:lnTo>
                <a:lnTo>
                  <a:pt x="114548" y="0"/>
                </a:lnTo>
                <a:close/>
              </a:path>
            </a:pathLst>
          </a:custGeom>
          <a:solidFill>
            <a:srgbClr val="79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18856" y="1780006"/>
            <a:ext cx="2176780" cy="9213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5"/>
              </a:spcBef>
            </a:pPr>
            <a:r>
              <a:rPr lang="en-GB" sz="2850">
                <a:solidFill>
                  <a:srgbClr val="9337FF"/>
                </a:solidFill>
                <a:latin typeface="Calibri"/>
                <a:cs typeface="Calibri"/>
              </a:rPr>
              <a:t>“Upbringing”</a:t>
            </a:r>
          </a:p>
          <a:p>
            <a:pPr marL="24765" algn="ctr">
              <a:lnSpc>
                <a:spcPct val="100000"/>
              </a:lnSpc>
              <a:spcBef>
                <a:spcPts val="575"/>
              </a:spcBef>
            </a:pPr>
            <a:r>
              <a:rPr lang="en-GB" sz="1750">
                <a:latin typeface="Calibri"/>
                <a:cs typeface="Calibri"/>
              </a:rPr>
              <a:t>External factors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85135" y="4489450"/>
            <a:ext cx="8420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50">
                <a:solidFill>
                  <a:srgbClr val="345181"/>
                </a:solidFill>
                <a:latin typeface="Calibri"/>
                <a:cs typeface="Calibri"/>
              </a:rPr>
              <a:t>Genetic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23403" y="4342638"/>
            <a:ext cx="15151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50">
                <a:solidFill>
                  <a:srgbClr val="9337FF"/>
                </a:solidFill>
                <a:latin typeface="Calibri"/>
                <a:cs typeface="Calibri"/>
              </a:rPr>
              <a:t>Environmental</a:t>
            </a:r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92" y="4898134"/>
            <a:ext cx="2857499" cy="1959862"/>
          </a:xfrm>
          <a:prstGeom prst="rect">
            <a:avLst/>
          </a:prstGeom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13A7A83-E717-9543-BE6B-4DC597B88F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32</a:t>
            </a:fld>
            <a:endParaRPr lang="en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919663"/>
            <a:ext cx="3276600" cy="2458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3346" y="2901695"/>
            <a:ext cx="3220161" cy="2524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1943480"/>
            <a:ext cx="11261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1060" algn="l"/>
              </a:tabLst>
            </a:pPr>
            <a:r>
              <a:rPr lang="en-GB" sz="2400" b="1">
                <a:latin typeface="Calibri"/>
                <a:cs typeface="Calibri"/>
              </a:rPr>
              <a:t>Children's experiences actually influence gene expression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C3A1C72-AD44-7549-875D-FBF0FFF9D535}"/>
              </a:ext>
            </a:extLst>
          </p:cNvPr>
          <p:cNvSpPr txBox="1">
            <a:spLocks/>
          </p:cNvSpPr>
          <p:nvPr/>
        </p:nvSpPr>
        <p:spPr>
          <a:xfrm>
            <a:off x="4406734" y="742889"/>
            <a:ext cx="336710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GB" sz="4400" kern="0">
                <a:solidFill>
                  <a:srgbClr val="0082C8"/>
                </a:solidFill>
              </a:rPr>
              <a:t>Epigenetics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9A02D-9608-BB4E-94C9-2FBE282EA9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33</a:t>
            </a:fld>
            <a:endParaRPr lang="en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170" y="2667000"/>
            <a:ext cx="953960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3124835" algn="l"/>
              </a:tabLst>
            </a:pPr>
            <a:r>
              <a:rPr lang="en-GB" sz="3600">
                <a:solidFill>
                  <a:srgbClr val="FF0000"/>
                </a:solidFill>
              </a:rPr>
              <a:t>So what should we remember about children's development?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C06F-BEC3-8642-A954-B27E6DCD0A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34</a:t>
            </a:fld>
            <a:endParaRPr lang="en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1144904"/>
            <a:ext cx="92182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Development is a highly interactive and sensitive process that is not exclusively determined by genes.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0699" y="2474362"/>
            <a:ext cx="3790601" cy="3009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425B9-EF39-8243-85A9-AA56B7BC40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35</a:t>
            </a:fld>
            <a:endParaRPr lang="en-B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741" y="1019302"/>
            <a:ext cx="897051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The architecture of the brain for the most part is formed in the period from conception to the first three years after birth.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2670048"/>
            <a:ext cx="3675888" cy="29809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9C30-DA7F-6646-95C7-466739ED4F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36</a:t>
            </a:fld>
            <a:endParaRPr lang="en-B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56" y="914400"/>
            <a:ext cx="89185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Even infants and young children are affected when there are chronic stress conditions in the environment where they grow up.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8455" y="2814827"/>
            <a:ext cx="4895088" cy="2752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E6FFE-2CF2-3E4F-AEA4-ED1769924B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37</a:t>
            </a:fld>
            <a:endParaRPr lang="en-B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741" y="1019302"/>
            <a:ext cx="8970517" cy="1243929"/>
          </a:xfrm>
          <a:prstGeom prst="rect">
            <a:avLst/>
          </a:prstGeom>
        </p:spPr>
        <p:txBody>
          <a:bodyPr vert="horz" wrap="square" lIns="0" tIns="256539" rIns="0" bIns="0" rtlCol="0">
            <a:spAutoFit/>
          </a:bodyPr>
          <a:lstStyle/>
          <a:p>
            <a:pPr marL="415925" marR="5080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The close relationship with the parents is extremely important, even before childbirth.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38" y="2552954"/>
            <a:ext cx="4991099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7462" y="0"/>
            <a:ext cx="1941634" cy="533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B100-5596-E04F-AA11-32A541F29E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38</a:t>
            </a:fld>
            <a:endParaRPr lang="en-B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260" y="902589"/>
            <a:ext cx="87321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/>
              <a:t>Severe neglect of a baby / child is as great a threat to health and development as physical abuse.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2477" y="2209800"/>
            <a:ext cx="6758723" cy="3352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82264" y="6425590"/>
            <a:ext cx="5358765" cy="2762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880"/>
              </a:lnSpc>
              <a:spcBef>
                <a:spcPts val="305"/>
              </a:spcBef>
            </a:pPr>
            <a:r>
              <a:rPr lang="en-GB" sz="900">
                <a:latin typeface="Calibri"/>
                <a:cs typeface="Calibri"/>
              </a:rPr>
              <a:t>Source: Perry, B.D. (2002). Childhood experience and the expression of genetic potential: What childhood neglect  tells us about nature and nurture. Brain and Mind 3: 79-100. Reproduced with permission of the author.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" y="4898134"/>
            <a:ext cx="2857499" cy="19598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91D9F-7FA2-C049-9676-ABCF3348F5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39</a:t>
            </a:fld>
            <a:endParaRPr lang="en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32" y="5224074"/>
            <a:ext cx="1941634" cy="10631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3247" y="1295400"/>
            <a:ext cx="6369685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>
                <a:solidFill>
                  <a:srgbClr val="FF0000"/>
                </a:solidFill>
                <a:latin typeface="Calibri"/>
                <a:cs typeface="Calibri"/>
              </a:rPr>
              <a:t>Life is characterized by 3 key moments: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GB" sz="2400">
                <a:latin typeface="Calibri"/>
                <a:cs typeface="Calibri"/>
              </a:rPr>
              <a:t>Conception – Birth – Death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GB" sz="2400" b="1">
                <a:solidFill>
                  <a:srgbClr val="FF0000"/>
                </a:solidFill>
                <a:latin typeface="Calibri"/>
                <a:cs typeface="Calibri"/>
              </a:rPr>
              <a:t>And 2 periods: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2400">
                <a:latin typeface="Calibri"/>
                <a:cs typeface="Calibri"/>
              </a:rPr>
              <a:t>Prenatal period – Postnatal period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9CD2-DFDF-6C46-B1EA-A431DD91CF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</a:t>
            </a:fld>
            <a:endParaRPr lang="en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D5557C0-52E8-DD43-AD9B-BAA09FBE0343}"/>
              </a:ext>
            </a:extLst>
          </p:cNvPr>
          <p:cNvSpPr txBox="1">
            <a:spLocks/>
          </p:cNvSpPr>
          <p:nvPr/>
        </p:nvSpPr>
        <p:spPr>
          <a:xfrm>
            <a:off x="1326196" y="2868911"/>
            <a:ext cx="953960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95"/>
              </a:spcBef>
              <a:tabLst>
                <a:tab pos="3124835" algn="l"/>
              </a:tabLst>
            </a:pPr>
            <a:r>
              <a:rPr lang="en-GB" sz="3600" kern="0">
                <a:solidFill>
                  <a:srgbClr val="FF0000"/>
                </a:solidFill>
              </a:rPr>
              <a:t>Who are the children in need of early developmental therapeutic intervention?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264F5-1D59-B046-A4FC-761725D83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40</a:t>
            </a:fld>
            <a:endParaRPr lang="en-B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0904" y="1069847"/>
            <a:ext cx="7076440" cy="4718685"/>
            <a:chOff x="2660904" y="1069847"/>
            <a:chExt cx="7076440" cy="4718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904" y="1069847"/>
              <a:ext cx="7075932" cy="4718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816" y="4267199"/>
              <a:ext cx="6076950" cy="11071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8167" y="4566235"/>
            <a:ext cx="5759633" cy="5091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GB" sz="3200" b="0">
                <a:latin typeface="Calibri"/>
                <a:cs typeface="Calibri"/>
              </a:rPr>
              <a:t>Developmental disorders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" y="4898134"/>
            <a:ext cx="2857499" cy="19598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D5E11-ED52-0142-AC02-3051CEF4E3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41</a:t>
            </a:fld>
            <a:endParaRPr lang="en-B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16011"/>
              </p:ext>
            </p:extLst>
          </p:nvPr>
        </p:nvGraphicFramePr>
        <p:xfrm>
          <a:off x="1219200" y="130470"/>
          <a:ext cx="10807951" cy="665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41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Disorder</a:t>
                      </a:r>
                    </a:p>
                  </a:txBody>
                  <a:tcPr marL="0" marR="0" marT="2032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Severe impact</a:t>
                      </a:r>
                    </a:p>
                  </a:txBody>
                  <a:tcPr marL="0" marR="0" marT="2032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Mild impact</a:t>
                      </a:r>
                    </a:p>
                  </a:txBody>
                  <a:tcPr marL="0" marR="0" marT="2032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79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Mental</a:t>
                      </a: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Intellectual disability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Borderline cognition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Slow learning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76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Motor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Cerebral damage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Mild hypotonia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Ataxia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Mild neurological signs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82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Verbal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Aphasia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Autistic spectrum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Developmental verbal disorders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767">
                <a:tc>
                  <a:txBody>
                    <a:bodyPr/>
                    <a:lstStyle/>
                    <a:p>
                      <a:pPr marL="47625" marR="981075">
                        <a:lnSpc>
                          <a:spcPct val="208300"/>
                        </a:lnSpc>
                        <a:spcBef>
                          <a:spcPts val="204"/>
                        </a:spcBef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Sensory /  Perceptual</a:t>
                      </a:r>
                    </a:p>
                  </a:txBody>
                  <a:tcPr marL="0" marR="0" marT="260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Dyslexia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Deafness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Blindness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Learning difficulties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Hearing loss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Low vision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2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Electrical</a:t>
                      </a: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4635">
                        <a:lnSpc>
                          <a:spcPct val="100000"/>
                        </a:lnSpc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Epilepsy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14960" indent="-255270">
                        <a:lnSpc>
                          <a:spcPct val="100000"/>
                        </a:lnSpc>
                        <a:buChar char="•"/>
                        <a:tabLst>
                          <a:tab pos="314960" algn="l"/>
                          <a:tab pos="315595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EEG abnormalities without convulsions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5769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lang="en-GB" sz="1600" b="1">
                          <a:latin typeface="+mn-lt"/>
                          <a:cs typeface="Calibri"/>
                        </a:rPr>
                        <a:t>Morphological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27025" indent="-267335">
                        <a:lnSpc>
                          <a:spcPct val="100000"/>
                        </a:lnSpc>
                        <a:buChar char="•"/>
                        <a:tabLst>
                          <a:tab pos="327025" algn="l"/>
                          <a:tab pos="3276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Malformations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27025" indent="-2673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27025" algn="l"/>
                          <a:tab pos="3276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Chromosomal disorders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27025" indent="-267335">
                        <a:lnSpc>
                          <a:spcPct val="100000"/>
                        </a:lnSpc>
                        <a:buChar char="•"/>
                        <a:tabLst>
                          <a:tab pos="327025" algn="l"/>
                          <a:tab pos="3276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Genetic syndrome</a:t>
                      </a: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27025" indent="-267335">
                        <a:lnSpc>
                          <a:spcPct val="100000"/>
                        </a:lnSpc>
                        <a:buChar char="•"/>
                        <a:tabLst>
                          <a:tab pos="327025" algn="l"/>
                          <a:tab pos="3276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Dysmorphic features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Calibri"/>
                        <a:buChar char="•"/>
                      </a:pPr>
                      <a:endParaRPr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327025" indent="-267335">
                        <a:lnSpc>
                          <a:spcPct val="100000"/>
                        </a:lnSpc>
                        <a:buChar char="•"/>
                        <a:tabLst>
                          <a:tab pos="327025" algn="l"/>
                          <a:tab pos="327660" algn="l"/>
                        </a:tabLst>
                      </a:pPr>
                      <a:r>
                        <a:rPr lang="en-GB" sz="1400">
                          <a:latin typeface="+mn-lt"/>
                          <a:cs typeface="Calibri" panose="020F0502020204030204" pitchFamily="34" charset="0"/>
                        </a:rPr>
                        <a:t>Microcephaly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5562600"/>
            <a:ext cx="1524000" cy="1295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E99CA-76BF-0949-B1D1-FE29983794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42</a:t>
            </a:fld>
            <a:endParaRPr lang="en-B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2" y="519684"/>
            <a:ext cx="8334756" cy="5818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638800"/>
            <a:ext cx="1688591" cy="9078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906E-2987-654B-87DB-F19B55CDFE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43</a:t>
            </a:fld>
            <a:endParaRPr lang="en-B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648" y="963161"/>
            <a:ext cx="285313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  <a:latin typeface="+mj-lt"/>
              </a:rPr>
              <a:t>2-3 months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" y="2942844"/>
            <a:ext cx="5770245" cy="3915410"/>
            <a:chOff x="12192" y="2942844"/>
            <a:chExt cx="5770245" cy="3915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3" y="2944368"/>
              <a:ext cx="1969008" cy="2095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8148" y="2942844"/>
              <a:ext cx="3073907" cy="20970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" y="4898134"/>
              <a:ext cx="2857499" cy="195986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6316" y="2942844"/>
            <a:ext cx="2508504" cy="19568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1532" y="2942844"/>
            <a:ext cx="2845308" cy="19568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16568" y="1566380"/>
            <a:ext cx="135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7F94D1-EE73-1145-BFCA-B3DD8A06BE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44</a:t>
            </a:fld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1CA7B-0F79-2394-463F-A37CCE6264CC}"/>
              </a:ext>
            </a:extLst>
          </p:cNvPr>
          <p:cNvSpPr txBox="1"/>
          <p:nvPr/>
        </p:nvSpPr>
        <p:spPr>
          <a:xfrm>
            <a:off x="3870531" y="5308998"/>
            <a:ext cx="571370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does not pay attention to your face, the child does not smile at the sound of the carer’s voice</a:t>
            </a:r>
            <a:endParaRPr lang="en-US"/>
          </a:p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cannot support its own head</a:t>
            </a:r>
            <a:endParaRPr lang="en-GB"/>
          </a:p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has strabismus, eye goes outwards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1624" y="880534"/>
            <a:ext cx="249832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  <a:latin typeface="+mj-lt"/>
              </a:rPr>
              <a:t>4-6 months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3022092"/>
            <a:ext cx="2226564" cy="1786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96002" y="1643583"/>
            <a:ext cx="1354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2804" y="3022092"/>
            <a:ext cx="1604771" cy="17617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4735" y="3055620"/>
            <a:ext cx="2832100" cy="1752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8643" y="3055620"/>
            <a:ext cx="2276855" cy="17282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8295" y="3055620"/>
            <a:ext cx="2130552" cy="16946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865286-42FA-5B4D-80A4-925A426926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45</a:t>
            </a:fld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EA263-838E-0471-FD86-E4FB4361C138}"/>
              </a:ext>
            </a:extLst>
          </p:cNvPr>
          <p:cNvSpPr txBox="1"/>
          <p:nvPr/>
        </p:nvSpPr>
        <p:spPr>
          <a:xfrm>
            <a:off x="3000214" y="4956874"/>
            <a:ext cx="839362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900">
                <a:cs typeface="Calibri"/>
              </a:rPr>
              <a:t>The child cannot support its own head or torso 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has no interest in playing with toys and games (especially new toys)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interact with their carer, shows no affection for the person that cares for them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push down with their legs when feet are placed on a hard surface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017" y="1049583"/>
            <a:ext cx="292994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46430" algn="l"/>
              </a:tabLst>
            </a:pPr>
            <a:r>
              <a:rPr lang="en-GB" sz="3600">
                <a:solidFill>
                  <a:srgbClr val="0082C8"/>
                </a:solidFill>
              </a:rPr>
              <a:t>7-9 months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0961" y="1748154"/>
            <a:ext cx="135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3031235"/>
            <a:ext cx="2165604" cy="15666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9755" y="3031235"/>
            <a:ext cx="2087880" cy="15666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2915" y="3031235"/>
            <a:ext cx="1946147" cy="15666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4052" y="3031235"/>
            <a:ext cx="1496568" cy="1511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4771" y="3031235"/>
            <a:ext cx="2603500" cy="1625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EF7B074-A8AD-9047-9550-0349ADA68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46</a:t>
            </a:fld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81244-1284-8DC9-82E7-33F1BDE5C523}"/>
              </a:ext>
            </a:extLst>
          </p:cNvPr>
          <p:cNvSpPr txBox="1"/>
          <p:nvPr/>
        </p:nvSpPr>
        <p:spPr>
          <a:xfrm>
            <a:off x="3749299" y="4892298"/>
            <a:ext cx="6198029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900">
                <a:cs typeface="Calibri"/>
              </a:rPr>
              <a:t>The child kinetically, perceptually and communicatively does not progress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reach to grab things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sit without help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respond to their own name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764" y="1234084"/>
            <a:ext cx="331094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10-12 months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1008" y="1897456"/>
            <a:ext cx="1354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952" y="3012948"/>
            <a:ext cx="2775204" cy="19309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FB8BF1-907A-5442-A689-A2BE9DB26B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47</a:t>
            </a:fld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B64F7-84AA-04D9-BC28-8B5C9712CD6B}"/>
              </a:ext>
            </a:extLst>
          </p:cNvPr>
          <p:cNvSpPr txBox="1"/>
          <p:nvPr/>
        </p:nvSpPr>
        <p:spPr>
          <a:xfrm>
            <a:off x="3613688" y="5131231"/>
            <a:ext cx="5171267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900">
                <a:cs typeface="Calibri"/>
              </a:rPr>
              <a:t>The child does not crawl, does not reach out to parents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cannot sit by itself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805193"/>
            <a:ext cx="221284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18 months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8478" y="1411994"/>
            <a:ext cx="135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5136" y="2221243"/>
            <a:ext cx="2951988" cy="2916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" y="5353810"/>
            <a:ext cx="2212847" cy="15041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966" y="2240616"/>
            <a:ext cx="3546348" cy="28834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192E8C-1384-9A4B-B184-26BF665862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48</a:t>
            </a:fld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22C41-0A72-6D1C-F946-200BF3AD7B26}"/>
              </a:ext>
            </a:extLst>
          </p:cNvPr>
          <p:cNvSpPr txBox="1"/>
          <p:nvPr/>
        </p:nvSpPr>
        <p:spPr>
          <a:xfrm>
            <a:off x="3568485" y="5292671"/>
            <a:ext cx="5623301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900">
                <a:cs typeface="Calibri"/>
              </a:rPr>
              <a:t>The child cannot walk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doesn’t point to show things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As the child continues to grow, there is a greater divergence from typical development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2116" y="946905"/>
            <a:ext cx="27927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24 months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0961" y="1606042"/>
            <a:ext cx="135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5559" y="2581146"/>
            <a:ext cx="6436359" cy="4276853"/>
            <a:chOff x="12192" y="2810255"/>
            <a:chExt cx="5712460" cy="4048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4580" y="2810255"/>
              <a:ext cx="3369564" cy="2185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898134"/>
              <a:ext cx="2857499" cy="195986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051" y="2581146"/>
            <a:ext cx="3259104" cy="23088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4EB4D-7820-124D-B569-B3CE4D2984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49</a:t>
            </a:fld>
            <a:endParaRPr lang="en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9EA20-04DC-911F-790D-B3E580D9B6A4}"/>
              </a:ext>
            </a:extLst>
          </p:cNvPr>
          <p:cNvSpPr txBox="1"/>
          <p:nvPr/>
        </p:nvSpPr>
        <p:spPr>
          <a:xfrm>
            <a:off x="4414434" y="5241010"/>
            <a:ext cx="5106691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900">
                <a:cs typeface="Calibri"/>
              </a:rPr>
              <a:t>The child cannot follow simple instructions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cannot copy actions or words</a:t>
            </a:r>
          </a:p>
          <a:p>
            <a:pPr>
              <a:buChar char="•"/>
            </a:pPr>
            <a:r>
              <a:rPr lang="en-US" sz="1900">
                <a:cs typeface="Calibri"/>
              </a:rPr>
              <a:t>The child does not walk steadily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414" y="2938652"/>
            <a:ext cx="48101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600">
                <a:solidFill>
                  <a:srgbClr val="FF0000"/>
                </a:solidFill>
                <a:latin typeface="Calibri Light"/>
                <a:cs typeface="Calibri Light"/>
              </a:rPr>
              <a:t>From conception to birth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32" y="5224074"/>
            <a:ext cx="1941634" cy="10631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BC223-A260-B442-9430-FB64895182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</a:t>
            </a:fld>
            <a:endParaRPr lang="en-B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121" y="1110217"/>
            <a:ext cx="199989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0082C8"/>
                </a:solidFill>
              </a:rPr>
              <a:t>3 years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9523" y="1938908"/>
            <a:ext cx="135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>
                <a:solidFill>
                  <a:srgbClr val="FF0000"/>
                </a:solidFill>
                <a:latin typeface="Calibri"/>
                <a:cs typeface="Calibri"/>
              </a:rPr>
              <a:t>Red flags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50828" y="3047999"/>
            <a:ext cx="3234648" cy="3837287"/>
            <a:chOff x="12192" y="3429000"/>
            <a:chExt cx="3045460" cy="3429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3979" y="3429000"/>
              <a:ext cx="1693164" cy="167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" y="4898134"/>
              <a:ext cx="2857499" cy="195986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4942" y="3047998"/>
            <a:ext cx="3331768" cy="18760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3819" y="3047999"/>
            <a:ext cx="2754981" cy="18760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0553" y="3048000"/>
            <a:ext cx="2136647" cy="1905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88FCAF-7B8D-064C-84AA-B008ECD6B5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50</a:t>
            </a:fld>
            <a:endParaRPr lang="en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4677D-133B-1797-21EB-A1BB30FA887D}"/>
              </a:ext>
            </a:extLst>
          </p:cNvPr>
          <p:cNvSpPr txBox="1"/>
          <p:nvPr/>
        </p:nvSpPr>
        <p:spPr>
          <a:xfrm>
            <a:off x="4066529" y="5119122"/>
            <a:ext cx="50421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falls down a lot or has trouble with stairs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does not want to play with other children</a:t>
            </a:r>
          </a:p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cannot work simple toys</a:t>
            </a:r>
          </a:p>
          <a:p>
            <a:pP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 child cannot answer simple questions</a:t>
            </a:r>
          </a:p>
          <a:p>
            <a:pPr marL="285750" indent="-285750" algn="l">
              <a:buFont typeface="Arial"/>
              <a:buChar char="•"/>
            </a:pPr>
            <a:endParaRPr lang="en-GB"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126" y="1180699"/>
            <a:ext cx="7012686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>
                <a:solidFill>
                  <a:srgbClr val="FF0000"/>
                </a:solidFill>
              </a:rPr>
              <a:t>Why early developmental intervention?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140" y="2051304"/>
            <a:ext cx="2113788" cy="3727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0715" y="2051304"/>
            <a:ext cx="1938528" cy="37277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124" y="5484262"/>
            <a:ext cx="1941634" cy="1062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66EF3B-C82B-3349-A616-F8A4551D8F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51</a:t>
            </a:fld>
            <a:endParaRPr lang="en-B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048" y="4683252"/>
            <a:ext cx="5054600" cy="1879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317" y="2081615"/>
            <a:ext cx="2689860" cy="20528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0184" y="1975178"/>
            <a:ext cx="2116682" cy="2180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2712" y="1916177"/>
            <a:ext cx="3221773" cy="21544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4782" y="1927354"/>
            <a:ext cx="3221774" cy="21544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62215" y="5145404"/>
            <a:ext cx="4187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>
                <a:latin typeface="Calibri"/>
                <a:cs typeface="Calibri"/>
              </a:rPr>
              <a:t>Then pruning, so that the  brain circuits become more efficient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4522" y="5965138"/>
            <a:ext cx="1197082" cy="655022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9B7474C7-88FD-A048-A412-FAC2E756EA7F}"/>
              </a:ext>
            </a:extLst>
          </p:cNvPr>
          <p:cNvSpPr txBox="1">
            <a:spLocks/>
          </p:cNvSpPr>
          <p:nvPr/>
        </p:nvSpPr>
        <p:spPr>
          <a:xfrm>
            <a:off x="3733800" y="898441"/>
            <a:ext cx="44102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GB" sz="3600" kern="0">
                <a:solidFill>
                  <a:srgbClr val="0082C8"/>
                </a:solidFill>
              </a:rPr>
              <a:t>Brain development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E83F-91AC-914E-9CBA-54F3B787C7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52</a:t>
            </a:fld>
            <a:endParaRPr lang="en-B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850" y="1772509"/>
            <a:ext cx="4462205" cy="31874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2807" y="1647756"/>
            <a:ext cx="3241612" cy="32595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54379" y="5110098"/>
            <a:ext cx="3764279" cy="3873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880"/>
              </a:lnSpc>
              <a:spcBef>
                <a:spcPts val="305"/>
              </a:spcBef>
            </a:pPr>
            <a:r>
              <a:rPr lang="en-GB" sz="900">
                <a:latin typeface="Calibri"/>
                <a:cs typeface="Calibri"/>
              </a:rPr>
              <a:t>Source: Nelson, C. (2000). Source: Center on the Developing Child at Harvard  University. Core concepts in the science of early childhood development.  </a:t>
            </a:r>
            <a:r>
              <a:rPr lang="en-GB" sz="900">
                <a:latin typeface="Calibri"/>
                <a:cs typeface="Calibri"/>
                <a:hlinkClick r:id="rId4"/>
              </a:rPr>
              <a:t>http://developingchild.harvard.edu. </a:t>
            </a:r>
            <a:r>
              <a:rPr lang="en-GB" sz="900">
                <a:latin typeface="Calibri"/>
                <a:cs typeface="Calibri"/>
              </a:rPr>
              <a:t>Reproduced with permission of the author.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3367" y="661829"/>
            <a:ext cx="910526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en-GB" sz="3200">
                <a:solidFill>
                  <a:srgbClr val="0082C8"/>
                </a:solidFill>
              </a:rPr>
              <a:t>Each brain function has its own critical development time.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0" y="5125682"/>
            <a:ext cx="5462905" cy="3873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880"/>
              </a:lnSpc>
              <a:spcBef>
                <a:spcPts val="305"/>
              </a:spcBef>
            </a:pPr>
            <a:r>
              <a:rPr lang="en-GB" sz="900">
                <a:latin typeface="Calibri"/>
                <a:cs typeface="Calibri"/>
              </a:rPr>
              <a:t>Source: Levitt, P. (2009). Source: </a:t>
            </a:r>
            <a:r>
              <a:rPr lang="en-GB" sz="900" err="1">
                <a:latin typeface="Calibri"/>
                <a:cs typeface="Calibri"/>
              </a:rPr>
              <a:t>Center</a:t>
            </a:r>
            <a:r>
              <a:rPr lang="en-GB" sz="900">
                <a:latin typeface="Calibri"/>
                <a:cs typeface="Calibri"/>
              </a:rPr>
              <a:t> on the Developing Child at Harvard University. Core concepts in the science  of early childhood development. </a:t>
            </a:r>
            <a:r>
              <a:rPr lang="en-GB" sz="900">
                <a:latin typeface="Calibri"/>
                <a:cs typeface="Calibri"/>
                <a:hlinkClick r:id="rId5"/>
              </a:rPr>
              <a:t>http://www.developingchild.harvard.edu. </a:t>
            </a:r>
            <a:r>
              <a:rPr lang="en-GB" sz="900">
                <a:latin typeface="Calibri"/>
                <a:cs typeface="Calibri"/>
              </a:rPr>
              <a:t>Reproduced with permission of the  author.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522" y="5965138"/>
            <a:ext cx="1197082" cy="6550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B4EFCB7-92E1-0B4A-B0DB-B84BAADB5B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53</a:t>
            </a:fld>
            <a:endParaRPr lang="en-B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343" y="2156429"/>
            <a:ext cx="5051770" cy="2517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39414" y="5411844"/>
            <a:ext cx="5726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>
                <a:latin typeface="Calibri"/>
                <a:cs typeface="Calibri"/>
              </a:rPr>
              <a:t>In the first years of life, more than 1 million new neural connections are formed every second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9414" y="6108598"/>
            <a:ext cx="456628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900">
                <a:latin typeface="Calibri"/>
                <a:cs typeface="Calibri"/>
              </a:rPr>
              <a:t>“Práticas Recomendadas em Intervenção Precoce na Infância: Um Guia para Profissionais”, 2015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173036"/>
            <a:ext cx="4953000" cy="2615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" y="5603746"/>
            <a:ext cx="1761743" cy="12451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E23773BD-BC71-9646-B626-624742AB86C7}"/>
              </a:ext>
            </a:extLst>
          </p:cNvPr>
          <p:cNvSpPr txBox="1">
            <a:spLocks/>
          </p:cNvSpPr>
          <p:nvPr/>
        </p:nvSpPr>
        <p:spPr>
          <a:xfrm>
            <a:off x="3890860" y="1012420"/>
            <a:ext cx="44102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GB" sz="3600" kern="0">
                <a:solidFill>
                  <a:srgbClr val="0082C8"/>
                </a:solidFill>
              </a:rPr>
              <a:t>Neuroplasticity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748CB-8C83-9549-839B-613CE53744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54</a:t>
            </a:fld>
            <a:endParaRPr lang="en-B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2667000"/>
            <a:ext cx="9982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600">
                <a:solidFill>
                  <a:srgbClr val="FF0000"/>
                </a:solidFill>
              </a:rPr>
              <a:t>What we should remember about the value of early development intervention?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9018-987D-B749-973E-13AC40587D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55</a:t>
            </a:fld>
            <a:endParaRPr lang="en-B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867342"/>
            <a:ext cx="5741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87115" algn="l"/>
              </a:tabLst>
            </a:pPr>
            <a:r>
              <a:rPr lang="en-GB" b="0"/>
              <a:t>The early provision of appropriate therapeutic approaches yields very good  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2133600"/>
            <a:ext cx="4110228" cy="2401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D4D90-965E-6244-9B8D-20E497B70C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56</a:t>
            </a:fld>
            <a:endParaRPr lang="en-B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692782"/>
            <a:ext cx="724535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>
                <a:latin typeface="Calibri"/>
                <a:cs typeface="Calibri"/>
              </a:rPr>
              <a:t>Neuroplasticity of the developing brain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2400" b="1">
                <a:latin typeface="Calibri"/>
                <a:cs typeface="Calibri"/>
              </a:rPr>
              <a:t>in the early years of life is characterized mainly by: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solidFill>
                <a:schemeClr val="accent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GB" sz="2400" b="1">
                <a:solidFill>
                  <a:schemeClr val="accent1"/>
                </a:solidFill>
                <a:latin typeface="Calibri"/>
                <a:cs typeface="Calibri"/>
              </a:rPr>
              <a:t>Easy synapse formation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Calibri"/>
              <a:buAutoNum type="arabicPeriod"/>
            </a:pPr>
            <a:endParaRPr sz="2350">
              <a:solidFill>
                <a:schemeClr val="accent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GB" sz="2400" b="1">
                <a:solidFill>
                  <a:schemeClr val="accent1"/>
                </a:solidFill>
                <a:latin typeface="Calibri"/>
                <a:cs typeface="Calibri"/>
              </a:rPr>
              <a:t>Easy change of existing synapses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libri"/>
              <a:buAutoNum type="arabicPeriod"/>
            </a:pPr>
            <a:endParaRPr sz="2350">
              <a:solidFill>
                <a:schemeClr val="accent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GB" sz="2400" b="1">
                <a:solidFill>
                  <a:schemeClr val="accent1"/>
                </a:solidFill>
                <a:latin typeface="Calibri"/>
                <a:cs typeface="Calibri"/>
              </a:rPr>
              <a:t>Non-consolidation of neural circuits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1916" y="1964435"/>
            <a:ext cx="3523487" cy="24094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2B1F3-BB3A-D54E-9669-0729DDBBA1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57</a:t>
            </a:fld>
            <a:endParaRPr lang="en-B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971800"/>
            <a:ext cx="53276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b="0"/>
              <a:t>Late intervention to build new skills requires more effort.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4673" y="1652934"/>
            <a:ext cx="5760719" cy="41407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E2E42-0413-C24C-B023-16777D52B9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58</a:t>
            </a:fld>
            <a:endParaRPr lang="en-B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3247" y="2083307"/>
            <a:ext cx="428091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8180">
              <a:lnSpc>
                <a:spcPct val="100000"/>
              </a:lnSpc>
              <a:spcBef>
                <a:spcPts val="100"/>
              </a:spcBef>
            </a:pPr>
            <a:r>
              <a:rPr lang="en-GB" sz="3200">
                <a:latin typeface="Calibri"/>
                <a:cs typeface="Calibri"/>
              </a:rPr>
              <a:t>Early experiences  affect the</a:t>
            </a:r>
          </a:p>
          <a:p>
            <a:pPr marL="12700">
              <a:lnSpc>
                <a:spcPct val="100000"/>
              </a:lnSpc>
            </a:pPr>
            <a:r>
              <a:rPr lang="en-GB" sz="3200">
                <a:latin typeface="Calibri"/>
                <a:cs typeface="Calibri"/>
              </a:rPr>
              <a:t>developing brain</a:t>
            </a:r>
          </a:p>
          <a:p>
            <a:pPr marL="12700" marR="541020">
              <a:lnSpc>
                <a:spcPct val="100000"/>
              </a:lnSpc>
            </a:pPr>
            <a:r>
              <a:rPr lang="en-GB" sz="3200">
                <a:latin typeface="Calibri"/>
                <a:cs typeface="Calibri"/>
              </a:rPr>
              <a:t>as early as in the  prenatal period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083307"/>
            <a:ext cx="4110228" cy="2401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90343-743B-CE4F-BF2B-9676FA0D84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59</a:t>
            </a:fld>
            <a:endParaRPr lang="en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5452" y="879347"/>
            <a:ext cx="3704844" cy="1871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19" y="905256"/>
            <a:ext cx="5090159" cy="18547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847" y="2991611"/>
            <a:ext cx="4565904" cy="24536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4116" y="2991611"/>
            <a:ext cx="3726179" cy="2453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93" y="5445251"/>
            <a:ext cx="2197608" cy="14127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F12F8-83AB-FC47-9568-CE78D80901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</a:t>
            </a:fld>
            <a:endParaRPr lang="en-B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667000"/>
            <a:ext cx="49345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 b="0"/>
              <a:t>Chronic stress can be toxic to the developing brain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6817" y="1650492"/>
            <a:ext cx="5361302" cy="37597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74388-E678-A24E-ADFE-23BB1FF1A1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60</a:t>
            </a:fld>
            <a:endParaRPr lang="en-B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298" y="2743200"/>
            <a:ext cx="50704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 b="0"/>
              <a:t>Early brain damage can lead to lifelong problems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996696"/>
            <a:ext cx="5419344" cy="5029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66A92-DBD6-284A-AD6D-6F1018F8D1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61</a:t>
            </a:fld>
            <a:endParaRPr lang="en-BE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918" y="2388363"/>
            <a:ext cx="470916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 b="0"/>
              <a:t>Early developmental therapeutic intervention further prevents</a:t>
            </a:r>
          </a:p>
          <a:p>
            <a:pPr marL="12700">
              <a:lnSpc>
                <a:spcPct val="100000"/>
              </a:lnSpc>
            </a:pPr>
            <a:r>
              <a:rPr lang="en-GB" sz="3200" b="0"/>
              <a:t>adverse effects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003488"/>
            <a:ext cx="4895087" cy="2752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59D2-279A-BA44-AC27-CF0FF867DD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62</a:t>
            </a:fld>
            <a:endParaRPr lang="en-B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681" y="2191481"/>
            <a:ext cx="421772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200" b="0"/>
              <a:t>Stable care relationships with parents and caregivers are essential for healthy</a:t>
            </a:r>
          </a:p>
          <a:p>
            <a:pPr marL="12700">
              <a:lnSpc>
                <a:spcPct val="100000"/>
              </a:lnSpc>
            </a:pPr>
            <a:r>
              <a:rPr lang="en-GB" sz="3200" b="0"/>
              <a:t>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8249" y="1524000"/>
            <a:ext cx="4991100" cy="3285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1ACFA-B3A9-E94E-9115-5F27756BF0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63</a:t>
            </a:fld>
            <a:endParaRPr lang="en-BE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920" y="651039"/>
            <a:ext cx="62268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2800">
                <a:solidFill>
                  <a:schemeClr val="accent1"/>
                </a:solidFill>
              </a:rPr>
              <a:t>Children need opportunities, motivation, play and simple everyday routines to learn.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2007" y="5679039"/>
            <a:ext cx="52927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400" b="1">
                <a:solidFill>
                  <a:srgbClr val="FF0000"/>
                </a:solidFill>
                <a:latin typeface="Calibri"/>
                <a:cs typeface="Calibri"/>
              </a:rPr>
              <a:t>Children with developmental disorders  learn in the same way as other children.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5975" y="4937378"/>
            <a:ext cx="4911725" cy="35330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en-GB" sz="1100">
                <a:latin typeface="Calibri"/>
                <a:cs typeface="Calibri"/>
              </a:rPr>
              <a:t>Rethinking Early Childhood Intervention Services: Implications for policy and practice, Tim Moore, 2012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3484" y="2197739"/>
            <a:ext cx="2432305" cy="2675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726" y="2129615"/>
            <a:ext cx="2743074" cy="2743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45877" y="4998216"/>
            <a:ext cx="2348772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1100">
                <a:latin typeface="Calibri"/>
                <a:cs typeface="Calibri"/>
              </a:rPr>
              <a:t>American Academy of </a:t>
            </a:r>
            <a:r>
              <a:rPr lang="en-GB" sz="1100" err="1">
                <a:latin typeface="Calibri"/>
                <a:cs typeface="Calibri"/>
              </a:rPr>
              <a:t>Pediatrics</a:t>
            </a:r>
            <a:r>
              <a:rPr lang="en-GB" sz="1100">
                <a:latin typeface="Calibri"/>
                <a:cs typeface="Calibri"/>
              </a:rPr>
              <a:t>, 2013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51" y="5590884"/>
            <a:ext cx="1703460" cy="9324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CF5D0-20C4-CD46-A7FA-51BB8EE39E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64</a:t>
            </a:fld>
            <a:endParaRPr lang="en-B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3332" y="2209952"/>
            <a:ext cx="303974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34600"/>
              </a:lnSpc>
              <a:spcBef>
                <a:spcPts val="100"/>
              </a:spcBef>
            </a:pPr>
            <a:r>
              <a:rPr lang="en-GB" sz="1300">
                <a:latin typeface="Verdana"/>
                <a:cs typeface="Verdana"/>
              </a:rPr>
              <a:t>European Association of Service  providers</a:t>
            </a:r>
          </a:p>
          <a:p>
            <a:pPr marL="589915">
              <a:lnSpc>
                <a:spcPct val="100000"/>
              </a:lnSpc>
              <a:spcBef>
                <a:spcPts val="540"/>
              </a:spcBef>
            </a:pPr>
            <a:r>
              <a:rPr lang="en-GB" sz="1300">
                <a:solidFill>
                  <a:srgbClr val="399BD5"/>
                </a:solidFill>
                <a:latin typeface="Verdana"/>
                <a:cs typeface="Verdana"/>
              </a:rPr>
              <a:t>for Persons  with Disabilities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24327" y="0"/>
            <a:ext cx="9568180" cy="6858000"/>
            <a:chOff x="2624327" y="0"/>
            <a:chExt cx="956818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6127" y="0"/>
              <a:ext cx="6595872" cy="6370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39" y="950975"/>
              <a:ext cx="1645919" cy="716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4327" y="5417818"/>
              <a:ext cx="5724144" cy="144017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3818"/>
            <a:ext cx="2133599" cy="66842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35804" y="6063488"/>
            <a:ext cx="232473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2850" b="1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7496" y="3201923"/>
            <a:ext cx="4323588" cy="162001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053761-CB20-4F4E-8BD5-4FD584CD60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65</a:t>
            </a:fld>
            <a:endParaRPr lang="en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932" y="931163"/>
            <a:ext cx="3348228" cy="2084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8207" y="931163"/>
            <a:ext cx="3642359" cy="21275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3284220"/>
            <a:ext cx="2645664" cy="22113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192" y="3284220"/>
            <a:ext cx="4585970" cy="3573779"/>
            <a:chOff x="12192" y="3284220"/>
            <a:chExt cx="4585970" cy="357377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1432" y="3284220"/>
              <a:ext cx="3046475" cy="22113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ADB342-3AB0-F446-A5EA-6E7E7B84D9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7</a:t>
            </a:fld>
            <a:endParaRPr lang="en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5601" y="657761"/>
            <a:ext cx="591540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rtl="0">
              <a:spcBef>
                <a:spcPts val="10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Heart 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1741" y="4360597"/>
            <a:ext cx="2663952" cy="1982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69" y="4368217"/>
            <a:ext cx="2084832" cy="1975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1681405"/>
            <a:ext cx="2414016" cy="2133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1681405"/>
            <a:ext cx="2682240" cy="21457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5160" y="1629589"/>
            <a:ext cx="2301240" cy="21976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732" y="1629589"/>
            <a:ext cx="2433828" cy="21518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124" y="5530003"/>
            <a:ext cx="1941634" cy="1062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F8860A-41F9-8D4D-9BDB-DF67B9DA01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8</a:t>
            </a:fld>
            <a:endParaRPr lang="en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006" y="595365"/>
            <a:ext cx="700798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en-GB" sz="4800" kern="1200">
                <a:solidFill>
                  <a:srgbClr val="5B9BD4"/>
                </a:solidFill>
                <a:latin typeface="+mj-lt"/>
                <a:ea typeface="+mn-ea"/>
                <a:cs typeface="Calibri Light"/>
              </a:rPr>
              <a:t>Vascular 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0852" y="3625596"/>
            <a:ext cx="2423159" cy="17373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192" y="3625596"/>
            <a:ext cx="3906520" cy="3232785"/>
            <a:chOff x="12192" y="3625596"/>
            <a:chExt cx="3906520" cy="3232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19" y="3625596"/>
              <a:ext cx="2424684" cy="17404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" y="4943854"/>
              <a:ext cx="2857499" cy="19141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0852" y="1690116"/>
            <a:ext cx="2202179" cy="17388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519" y="1690116"/>
            <a:ext cx="2424684" cy="17388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3235" y="2191511"/>
            <a:ext cx="4163568" cy="23027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247" y="9144"/>
            <a:ext cx="1688591" cy="295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3227" y="6321550"/>
            <a:ext cx="2348772" cy="5364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087025-9610-CF45-B20C-83B96869F1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BE" smtClean="0"/>
              <a:t>9</a:t>
            </a:fld>
            <a:endParaRPr lang="en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88366F-BA01-4E6C-8B49-FD5BD7C4B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D79438-707D-49CC-998E-27645A804585}">
  <ds:schemaRefs>
    <ds:schemaRef ds:uri="0b4e6542-4a28-464b-916a-ac287e1e15ef"/>
    <ds:schemaRef ds:uri="cae8c1b8-3cee-434b-8da9-32960356a7d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81669C-BE2A-4E93-845B-39FEAA5051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1188</Words>
  <Application>Microsoft Office PowerPoint</Application>
  <PresentationFormat>Widescreen</PresentationFormat>
  <Paragraphs>317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Verdana</vt:lpstr>
      <vt:lpstr>Office Theme</vt:lpstr>
      <vt:lpstr>Technical Support to implement reforms to support the development of family centred early childhood  intervention services in Greece - ECI Greece</vt:lpstr>
      <vt:lpstr>Table of Contents</vt:lpstr>
      <vt:lpstr>PowerPoint Presentation</vt:lpstr>
      <vt:lpstr>PowerPoint Presentation</vt:lpstr>
      <vt:lpstr>From conception to birth</vt:lpstr>
      <vt:lpstr>PowerPoint Presentation</vt:lpstr>
      <vt:lpstr>PowerPoint Presentation</vt:lpstr>
      <vt:lpstr>Heart development</vt:lpstr>
      <vt:lpstr>Vascular development</vt:lpstr>
      <vt:lpstr>Brain development</vt:lpstr>
      <vt:lpstr>Functional Development of the Fetus</vt:lpstr>
      <vt:lpstr>Seed Size</vt:lpstr>
      <vt:lpstr>Berry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month</vt:lpstr>
      <vt:lpstr>2-3 months</vt:lpstr>
      <vt:lpstr>4-6 months</vt:lpstr>
      <vt:lpstr>7-9 months</vt:lpstr>
      <vt:lpstr>10-12 months</vt:lpstr>
      <vt:lpstr>18 months</vt:lpstr>
      <vt:lpstr>24 months</vt:lpstr>
      <vt:lpstr>3 years</vt:lpstr>
      <vt:lpstr>“Nature” Intrinsic factors</vt:lpstr>
      <vt:lpstr>PowerPoint Presentation</vt:lpstr>
      <vt:lpstr>So what should we remember about children's development?</vt:lpstr>
      <vt:lpstr>Development is a highly interactive and sensitive process that is not exclusively determined by genes.</vt:lpstr>
      <vt:lpstr>The architecture of the brain for the most part is formed in the period from conception to the first three years after birth.</vt:lpstr>
      <vt:lpstr>Even infants and young children are affected when there are chronic stress conditions in the environment where they grow up.</vt:lpstr>
      <vt:lpstr>The close relationship with the parents is extremely important, even before childbirth.</vt:lpstr>
      <vt:lpstr>Severe neglect of a baby / child is as great a threat to health and development as physical abuse.</vt:lpstr>
      <vt:lpstr>PowerPoint Presentation</vt:lpstr>
      <vt:lpstr>Developmental disorders</vt:lpstr>
      <vt:lpstr>PowerPoint Presentation</vt:lpstr>
      <vt:lpstr>PowerPoint Presentation</vt:lpstr>
      <vt:lpstr>2-3 months</vt:lpstr>
      <vt:lpstr>4-6 months</vt:lpstr>
      <vt:lpstr>7-9 months</vt:lpstr>
      <vt:lpstr>10-12 months</vt:lpstr>
      <vt:lpstr>18 months</vt:lpstr>
      <vt:lpstr>24 months</vt:lpstr>
      <vt:lpstr>3 years</vt:lpstr>
      <vt:lpstr>Why early developmental intervention?</vt:lpstr>
      <vt:lpstr>PowerPoint Presentation</vt:lpstr>
      <vt:lpstr>Each brain function has its own critical development time.</vt:lpstr>
      <vt:lpstr>PowerPoint Presentation</vt:lpstr>
      <vt:lpstr>What we should remember about the value of early development intervention?</vt:lpstr>
      <vt:lpstr>The early provision of appropriate therapeutic approaches yields very good  results</vt:lpstr>
      <vt:lpstr>PowerPoint Presentation</vt:lpstr>
      <vt:lpstr>Late intervention to build new skills requires more effort.</vt:lpstr>
      <vt:lpstr>PowerPoint Presentation</vt:lpstr>
      <vt:lpstr>Chronic stress can be toxic to the developing brain</vt:lpstr>
      <vt:lpstr>Early brain damage can lead to lifelong problems</vt:lpstr>
      <vt:lpstr>Early developmental therapeutic intervention further prevents adverse effects</vt:lpstr>
      <vt:lpstr>Stable care relationships with parents and caregivers are essential for healthy development</vt:lpstr>
      <vt:lpstr>Children need opportunities, motivation, play and simple everyday routines to learn.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TO BIRTH</dc:title>
  <dc:creator>Microsoft Office User</dc:creator>
  <cp:lastModifiedBy>Irene  Bertana [EASPD]</cp:lastModifiedBy>
  <cp:revision>3</cp:revision>
  <dcterms:created xsi:type="dcterms:W3CDTF">2022-03-11T12:25:42Z</dcterms:created>
  <dcterms:modified xsi:type="dcterms:W3CDTF">2022-06-28T08:18:16Z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2022-03-11T00:00:00Z</vt:filetime>
  </property>
  <property fmtid="{D5CDD505-2E9C-101B-9397-08002B2CF9AE}" pid="5" name="ContentTypeId">
    <vt:lpwstr>0x0101008733F4810AB72642817D07682898C628</vt:lpwstr>
  </property>
  <property fmtid="{D5CDD505-2E9C-101B-9397-08002B2CF9AE}" pid="6" name="MediaServiceImageTags">
    <vt:lpwstr/>
  </property>
</Properties>
</file>