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webextensions/webextension1.xml" ContentType="application/vnd.ms-office.webextension+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9.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0.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3.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4.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5.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6.xml" ContentType="application/vnd.openxmlformats-officedocument.presentationml.notesSlide+xml"/>
  <Override PartName="/ppt/webextensions/webextension2.xml" ContentType="application/vnd.ms-office.webextension+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41.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42.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43.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webextensions/webextension3.xml" ContentType="application/vnd.ms-office.webextension+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webextensions/webextension4.xml" ContentType="application/vnd.ms-office.webextension+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6"/>
  </p:notesMasterIdLst>
  <p:sldIdLst>
    <p:sldId id="256" r:id="rId5"/>
    <p:sldId id="292" r:id="rId6"/>
    <p:sldId id="287" r:id="rId7"/>
    <p:sldId id="416" r:id="rId8"/>
    <p:sldId id="417" r:id="rId9"/>
    <p:sldId id="285" r:id="rId10"/>
    <p:sldId id="418" r:id="rId11"/>
    <p:sldId id="291" r:id="rId12"/>
    <p:sldId id="289" r:id="rId13"/>
    <p:sldId id="290" r:id="rId14"/>
    <p:sldId id="286" r:id="rId15"/>
    <p:sldId id="419" r:id="rId16"/>
    <p:sldId id="282" r:id="rId17"/>
    <p:sldId id="401" r:id="rId18"/>
    <p:sldId id="420" r:id="rId19"/>
    <p:sldId id="411" r:id="rId20"/>
    <p:sldId id="423" r:id="rId21"/>
    <p:sldId id="424" r:id="rId22"/>
    <p:sldId id="425" r:id="rId23"/>
    <p:sldId id="426" r:id="rId24"/>
    <p:sldId id="299" r:id="rId25"/>
    <p:sldId id="402" r:id="rId26"/>
    <p:sldId id="410" r:id="rId27"/>
    <p:sldId id="409" r:id="rId28"/>
    <p:sldId id="412" r:id="rId29"/>
    <p:sldId id="427" r:id="rId30"/>
    <p:sldId id="408" r:id="rId31"/>
    <p:sldId id="413" r:id="rId32"/>
    <p:sldId id="381" r:id="rId33"/>
    <p:sldId id="429" r:id="rId34"/>
    <p:sldId id="406" r:id="rId35"/>
    <p:sldId id="421" r:id="rId36"/>
    <p:sldId id="365" r:id="rId37"/>
    <p:sldId id="407" r:id="rId38"/>
    <p:sldId id="403" r:id="rId39"/>
    <p:sldId id="404" r:id="rId40"/>
    <p:sldId id="405" r:id="rId41"/>
    <p:sldId id="319" r:id="rId42"/>
    <p:sldId id="377" r:id="rId43"/>
    <p:sldId id="422" r:id="rId44"/>
    <p:sldId id="434" r:id="rId45"/>
    <p:sldId id="415" r:id="rId46"/>
    <p:sldId id="428" r:id="rId47"/>
    <p:sldId id="414" r:id="rId48"/>
    <p:sldId id="297" r:id="rId49"/>
    <p:sldId id="270" r:id="rId50"/>
    <p:sldId id="267" r:id="rId51"/>
    <p:sldId id="273" r:id="rId52"/>
    <p:sldId id="274" r:id="rId53"/>
    <p:sldId id="275" r:id="rId54"/>
    <p:sldId id="393" r:id="rId55"/>
    <p:sldId id="430" r:id="rId56"/>
    <p:sldId id="431" r:id="rId57"/>
    <p:sldId id="432" r:id="rId58"/>
    <p:sldId id="433" r:id="rId59"/>
    <p:sldId id="397" r:id="rId60"/>
    <p:sldId id="399" r:id="rId61"/>
    <p:sldId id="312" r:id="rId62"/>
    <p:sldId id="303" r:id="rId63"/>
    <p:sldId id="311" r:id="rId64"/>
    <p:sldId id="276" r:id="rId65"/>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STROMICHALI Polyxeni (REFORM-ATHENS)" initials="MP(" lastIdx="3" clrIdx="0">
    <p:extLst>
      <p:ext uri="{19B8F6BF-5375-455C-9EA6-DF929625EA0E}">
        <p15:presenceInfo xmlns:p15="http://schemas.microsoft.com/office/powerpoint/2012/main" userId="S-1-5-21-1606980848-2025429265-839522115-10285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9CD6"/>
    <a:srgbClr val="5B9BD5"/>
    <a:srgbClr val="FB7B77"/>
    <a:srgbClr val="DD4D96"/>
    <a:srgbClr val="FF7E79"/>
    <a:srgbClr val="FF40FF"/>
    <a:srgbClr val="27A3A0"/>
    <a:srgbClr val="73FE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99" autoAdjust="0"/>
    <p:restoredTop sz="75635" autoAdjust="0"/>
  </p:normalViewPr>
  <p:slideViewPr>
    <p:cSldViewPr snapToGrid="0">
      <p:cViewPr varScale="1">
        <p:scale>
          <a:sx n="48" d="100"/>
          <a:sy n="48" d="100"/>
        </p:scale>
        <p:origin x="852"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_rels/data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image" Target="../media/image37.jpg"/></Relationships>
</file>

<file path=ppt/diagrams/_rels/drawing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image" Target="../media/image37.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A5B1AA-A783-4525-B314-3544436917FB}"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BE"/>
        </a:p>
      </dgm:t>
    </dgm:pt>
    <dgm:pt modelId="{E43CFFA9-E7A0-4807-A1C2-41A4F0A8CB21}" type="pres">
      <dgm:prSet presAssocID="{FEA5B1AA-A783-4525-B314-3544436917FB}" presName="composite" presStyleCnt="0">
        <dgm:presLayoutVars>
          <dgm:chMax val="1"/>
          <dgm:dir/>
          <dgm:resizeHandles val="exact"/>
        </dgm:presLayoutVars>
      </dgm:prSet>
      <dgm:spPr/>
    </dgm:pt>
    <dgm:pt modelId="{4CE85762-3307-4436-9A34-D0F56A18A033}" type="pres">
      <dgm:prSet presAssocID="{FEA5B1AA-A783-4525-B314-3544436917FB}" presName="radial" presStyleCnt="0">
        <dgm:presLayoutVars>
          <dgm:animLvl val="ctr"/>
        </dgm:presLayoutVars>
      </dgm:prSet>
      <dgm:spPr/>
    </dgm:pt>
  </dgm:ptLst>
  <dgm:cxnLst>
    <dgm:cxn modelId="{8D9BFE0D-802A-423F-943D-E049E25EE01D}" type="presOf" srcId="{FEA5B1AA-A783-4525-B314-3544436917FB}" destId="{E43CFFA9-E7A0-4807-A1C2-41A4F0A8CB21}" srcOrd="0" destOrd="0" presId="urn:microsoft.com/office/officeart/2005/8/layout/radial3"/>
    <dgm:cxn modelId="{109114BC-935C-49A3-946F-BCC0BFECB0AC}" type="presParOf" srcId="{E43CFFA9-E7A0-4807-A1C2-41A4F0A8CB21}" destId="{4CE85762-3307-4436-9A34-D0F56A18A033}" srcOrd="0"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EA5B1AA-A783-4525-B314-3544436917FB}"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BE"/>
        </a:p>
      </dgm:t>
    </dgm:pt>
    <dgm:pt modelId="{E43CFFA9-E7A0-4807-A1C2-41A4F0A8CB21}" type="pres">
      <dgm:prSet presAssocID="{FEA5B1AA-A783-4525-B314-3544436917FB}" presName="composite" presStyleCnt="0">
        <dgm:presLayoutVars>
          <dgm:chMax val="1"/>
          <dgm:dir/>
          <dgm:resizeHandles val="exact"/>
        </dgm:presLayoutVars>
      </dgm:prSet>
      <dgm:spPr/>
    </dgm:pt>
    <dgm:pt modelId="{4CE85762-3307-4436-9A34-D0F56A18A033}" type="pres">
      <dgm:prSet presAssocID="{FEA5B1AA-A783-4525-B314-3544436917FB}" presName="radial" presStyleCnt="0">
        <dgm:presLayoutVars>
          <dgm:animLvl val="ctr"/>
        </dgm:presLayoutVars>
      </dgm:prSet>
      <dgm:spPr/>
    </dgm:pt>
  </dgm:ptLst>
  <dgm:cxnLst>
    <dgm:cxn modelId="{8D9BFE0D-802A-423F-943D-E049E25EE01D}" type="presOf" srcId="{FEA5B1AA-A783-4525-B314-3544436917FB}" destId="{E43CFFA9-E7A0-4807-A1C2-41A4F0A8CB21}" srcOrd="0" destOrd="0" presId="urn:microsoft.com/office/officeart/2005/8/layout/radial3"/>
    <dgm:cxn modelId="{109114BC-935C-49A3-946F-BCC0BFECB0AC}" type="presParOf" srcId="{E43CFFA9-E7A0-4807-A1C2-41A4F0A8CB21}" destId="{4CE85762-3307-4436-9A34-D0F56A18A033}" srcOrd="0"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F151941-2A73-4A45-9689-39ED66CC29F8}"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l-GR"/>
        </a:p>
      </dgm:t>
    </dgm:pt>
    <dgm:pt modelId="{3CF7CAD7-09BA-A643-991D-16B836C77592}">
      <dgm:prSet phldrT="[Κείμενο]">
        <dgm:style>
          <a:lnRef idx="1">
            <a:schemeClr val="accent6"/>
          </a:lnRef>
          <a:fillRef idx="3">
            <a:schemeClr val="accent6"/>
          </a:fillRef>
          <a:effectRef idx="2">
            <a:schemeClr val="accent6"/>
          </a:effectRef>
          <a:fontRef idx="minor">
            <a:schemeClr val="lt1"/>
          </a:fontRef>
        </dgm:style>
      </dgm:prSet>
      <dgm:spPr/>
      <dgm:t>
        <a:bodyPr/>
        <a:lstStyle/>
        <a:p>
          <a:pPr>
            <a:buChar char="•"/>
          </a:pPr>
          <a:r>
            <a:rPr lang="en-GB"/>
            <a:t>The concept of important adult/carer</a:t>
          </a:r>
        </a:p>
      </dgm:t>
    </dgm:pt>
    <dgm:pt modelId="{9694F62D-5883-9340-9E6C-B010547A8477}" type="parTrans" cxnId="{4F4E41FD-CDF7-BD49-8F3F-F403A25B5EB0}">
      <dgm:prSet/>
      <dgm:spPr/>
      <dgm:t>
        <a:bodyPr/>
        <a:lstStyle/>
        <a:p>
          <a:endParaRPr lang="el-GR"/>
        </a:p>
      </dgm:t>
    </dgm:pt>
    <dgm:pt modelId="{0D1FF017-8688-674D-8AC0-7EEB5AD17179}" type="sibTrans" cxnId="{4F4E41FD-CDF7-BD49-8F3F-F403A25B5EB0}">
      <dgm:prSet/>
      <dgm:spPr/>
      <dgm:t>
        <a:bodyPr/>
        <a:lstStyle/>
        <a:p>
          <a:endParaRPr lang="el-GR"/>
        </a:p>
      </dgm:t>
    </dgm:pt>
    <dgm:pt modelId="{DA5B3B79-C443-5F4D-BA3F-FC6C3E8639A2}">
      <dgm:prSet phldrT="[Κείμενο]">
        <dgm:style>
          <a:lnRef idx="1">
            <a:schemeClr val="accent6"/>
          </a:lnRef>
          <a:fillRef idx="3">
            <a:schemeClr val="accent6"/>
          </a:fillRef>
          <a:effectRef idx="2">
            <a:schemeClr val="accent6"/>
          </a:effectRef>
          <a:fontRef idx="minor">
            <a:schemeClr val="lt1"/>
          </a:fontRef>
        </dgm:style>
      </dgm:prSet>
      <dgm:spPr/>
      <dgm:t>
        <a:bodyPr/>
        <a:lstStyle/>
        <a:p>
          <a:pPr>
            <a:buChar char="•"/>
          </a:pPr>
          <a:r>
            <a:rPr lang="en-GB"/>
            <a:t>Learning in natural environments</a:t>
          </a:r>
        </a:p>
      </dgm:t>
    </dgm:pt>
    <dgm:pt modelId="{EFF85520-484F-584F-9821-B31BC78AA2E6}" type="parTrans" cxnId="{CBBCB947-746C-B241-BB8B-231DD2F09670}">
      <dgm:prSet/>
      <dgm:spPr/>
      <dgm:t>
        <a:bodyPr/>
        <a:lstStyle/>
        <a:p>
          <a:endParaRPr lang="el-GR"/>
        </a:p>
      </dgm:t>
    </dgm:pt>
    <dgm:pt modelId="{C316A376-02D9-3044-AD25-77A8B894C062}" type="sibTrans" cxnId="{CBBCB947-746C-B241-BB8B-231DD2F09670}">
      <dgm:prSet/>
      <dgm:spPr/>
      <dgm:t>
        <a:bodyPr/>
        <a:lstStyle/>
        <a:p>
          <a:endParaRPr lang="el-GR"/>
        </a:p>
      </dgm:t>
    </dgm:pt>
    <dgm:pt modelId="{632DBD30-F6C9-D543-B654-07D200F5EBD8}">
      <dgm:prSet>
        <dgm:style>
          <a:lnRef idx="1">
            <a:schemeClr val="accent6"/>
          </a:lnRef>
          <a:fillRef idx="3">
            <a:schemeClr val="accent6"/>
          </a:fillRef>
          <a:effectRef idx="2">
            <a:schemeClr val="accent6"/>
          </a:effectRef>
          <a:fontRef idx="minor">
            <a:schemeClr val="lt1"/>
          </a:fontRef>
        </dgm:style>
      </dgm:prSet>
      <dgm:spPr/>
      <dgm:t>
        <a:bodyPr/>
        <a:lstStyle/>
        <a:p>
          <a:r>
            <a:rPr lang="en-GB"/>
            <a:t>Learning in early childhood</a:t>
          </a:r>
        </a:p>
      </dgm:t>
    </dgm:pt>
    <dgm:pt modelId="{E5C4452A-2631-B34C-958D-1F2B8C02202E}" type="parTrans" cxnId="{093E04EB-6A2E-0942-BAA2-06D759CDB5EC}">
      <dgm:prSet/>
      <dgm:spPr/>
      <dgm:t>
        <a:bodyPr/>
        <a:lstStyle/>
        <a:p>
          <a:endParaRPr lang="el-GR"/>
        </a:p>
      </dgm:t>
    </dgm:pt>
    <dgm:pt modelId="{FB25B81B-329C-D34B-9CC3-DC0C9AA886A4}" type="sibTrans" cxnId="{093E04EB-6A2E-0942-BAA2-06D759CDB5EC}">
      <dgm:prSet/>
      <dgm:spPr/>
      <dgm:t>
        <a:bodyPr/>
        <a:lstStyle/>
        <a:p>
          <a:endParaRPr lang="el-GR"/>
        </a:p>
      </dgm:t>
    </dgm:pt>
    <dgm:pt modelId="{741C1505-16C1-E648-BBD1-1A3597252D1B}">
      <dgm:prSet>
        <dgm:style>
          <a:lnRef idx="1">
            <a:schemeClr val="accent6"/>
          </a:lnRef>
          <a:fillRef idx="3">
            <a:schemeClr val="accent6"/>
          </a:fillRef>
          <a:effectRef idx="2">
            <a:schemeClr val="accent6"/>
          </a:effectRef>
          <a:fontRef idx="minor">
            <a:schemeClr val="lt1"/>
          </a:fontRef>
        </dgm:style>
      </dgm:prSet>
      <dgm:spPr/>
      <dgm:t>
        <a:bodyPr/>
        <a:lstStyle/>
        <a:p>
          <a:r>
            <a:rPr lang="en-GB"/>
            <a:t>Routine-based learning throughout the year</a:t>
          </a:r>
        </a:p>
      </dgm:t>
    </dgm:pt>
    <dgm:pt modelId="{09CA2D22-F938-1C42-B014-A330B3C05E9F}" type="parTrans" cxnId="{41368076-9780-6142-9901-C6959C835091}">
      <dgm:prSet/>
      <dgm:spPr/>
      <dgm:t>
        <a:bodyPr/>
        <a:lstStyle/>
        <a:p>
          <a:endParaRPr lang="el-GR"/>
        </a:p>
      </dgm:t>
    </dgm:pt>
    <dgm:pt modelId="{184BFB08-FB96-1B4A-B804-E98B6F84C781}" type="sibTrans" cxnId="{41368076-9780-6142-9901-C6959C835091}">
      <dgm:prSet/>
      <dgm:spPr/>
      <dgm:t>
        <a:bodyPr/>
        <a:lstStyle/>
        <a:p>
          <a:endParaRPr lang="el-GR"/>
        </a:p>
      </dgm:t>
    </dgm:pt>
    <dgm:pt modelId="{ADE3ED5C-08C4-9143-BB0C-6B1240D1D780}" type="pres">
      <dgm:prSet presAssocID="{5F151941-2A73-4A45-9689-39ED66CC29F8}" presName="Name0" presStyleCnt="0">
        <dgm:presLayoutVars>
          <dgm:chMax val="7"/>
          <dgm:chPref val="7"/>
          <dgm:dir/>
        </dgm:presLayoutVars>
      </dgm:prSet>
      <dgm:spPr/>
    </dgm:pt>
    <dgm:pt modelId="{C1380CD6-298F-2B4A-AD8D-84D894E31B96}" type="pres">
      <dgm:prSet presAssocID="{5F151941-2A73-4A45-9689-39ED66CC29F8}" presName="Name1" presStyleCnt="0"/>
      <dgm:spPr/>
    </dgm:pt>
    <dgm:pt modelId="{E0E23749-188C-B44D-8AE2-ACA18EE837A5}" type="pres">
      <dgm:prSet presAssocID="{5F151941-2A73-4A45-9689-39ED66CC29F8}" presName="cycle" presStyleCnt="0"/>
      <dgm:spPr/>
    </dgm:pt>
    <dgm:pt modelId="{2A0FE440-2498-3541-BC8F-E55230DEF94F}" type="pres">
      <dgm:prSet presAssocID="{5F151941-2A73-4A45-9689-39ED66CC29F8}" presName="srcNode" presStyleLbl="node1" presStyleIdx="0" presStyleCnt="4"/>
      <dgm:spPr/>
    </dgm:pt>
    <dgm:pt modelId="{DA3D1118-8BA8-0C4C-BB71-5F6D7EDE463E}" type="pres">
      <dgm:prSet presAssocID="{5F151941-2A73-4A45-9689-39ED66CC29F8}" presName="conn" presStyleLbl="parChTrans1D2" presStyleIdx="0" presStyleCnt="1"/>
      <dgm:spPr/>
    </dgm:pt>
    <dgm:pt modelId="{6DD48627-2426-BF4E-B8B4-C0A119677667}" type="pres">
      <dgm:prSet presAssocID="{5F151941-2A73-4A45-9689-39ED66CC29F8}" presName="extraNode" presStyleLbl="node1" presStyleIdx="0" presStyleCnt="4"/>
      <dgm:spPr/>
    </dgm:pt>
    <dgm:pt modelId="{2ACD3FEF-BB99-6F4B-9F40-06109ADFD58E}" type="pres">
      <dgm:prSet presAssocID="{5F151941-2A73-4A45-9689-39ED66CC29F8}" presName="dstNode" presStyleLbl="node1" presStyleIdx="0" presStyleCnt="4"/>
      <dgm:spPr/>
    </dgm:pt>
    <dgm:pt modelId="{A0C904BF-E0CF-1C41-B2AB-832D2E368557}" type="pres">
      <dgm:prSet presAssocID="{632DBD30-F6C9-D543-B654-07D200F5EBD8}" presName="text_1" presStyleLbl="node1" presStyleIdx="0" presStyleCnt="4" custLinFactNeighborX="-278" custLinFactNeighborY="-4222">
        <dgm:presLayoutVars>
          <dgm:bulletEnabled val="1"/>
        </dgm:presLayoutVars>
      </dgm:prSet>
      <dgm:spPr/>
    </dgm:pt>
    <dgm:pt modelId="{A4491B30-95C8-E145-A9F6-BAB0EFDC3363}" type="pres">
      <dgm:prSet presAssocID="{632DBD30-F6C9-D543-B654-07D200F5EBD8}" presName="accent_1" presStyleCnt="0"/>
      <dgm:spPr/>
    </dgm:pt>
    <dgm:pt modelId="{BF41FD9B-62B8-1440-9117-1FF1B97F38AC}" type="pres">
      <dgm:prSet presAssocID="{632DBD30-F6C9-D543-B654-07D200F5EBD8}" presName="accentRepeatNode" presStyleLbl="solidFgAcc1" presStyleIdx="0" presStyleCnt="4" custLinFactNeighborX="-1987" custLinFactNeighborY="-3371"/>
      <dgm:spPr/>
    </dgm:pt>
    <dgm:pt modelId="{0B0E91DA-514F-E541-8B83-8D61D3C6E065}" type="pres">
      <dgm:prSet presAssocID="{741C1505-16C1-E648-BBD1-1A3597252D1B}" presName="text_2" presStyleLbl="node1" presStyleIdx="1" presStyleCnt="4">
        <dgm:presLayoutVars>
          <dgm:bulletEnabled val="1"/>
        </dgm:presLayoutVars>
      </dgm:prSet>
      <dgm:spPr/>
    </dgm:pt>
    <dgm:pt modelId="{DCC38A4A-7C62-CC40-8265-A5125E4D503A}" type="pres">
      <dgm:prSet presAssocID="{741C1505-16C1-E648-BBD1-1A3597252D1B}" presName="accent_2" presStyleCnt="0"/>
      <dgm:spPr/>
    </dgm:pt>
    <dgm:pt modelId="{C6F044D5-04C4-ED4A-AC65-2BE2749C2A50}" type="pres">
      <dgm:prSet presAssocID="{741C1505-16C1-E648-BBD1-1A3597252D1B}" presName="accentRepeatNode" presStyleLbl="solidFgAcc1" presStyleIdx="1" presStyleCnt="4"/>
      <dgm:spPr/>
    </dgm:pt>
    <dgm:pt modelId="{C671C987-1FBC-F747-879E-E07F24FC14C1}" type="pres">
      <dgm:prSet presAssocID="{3CF7CAD7-09BA-A643-991D-16B836C77592}" presName="text_3" presStyleLbl="node1" presStyleIdx="2" presStyleCnt="4">
        <dgm:presLayoutVars>
          <dgm:bulletEnabled val="1"/>
        </dgm:presLayoutVars>
      </dgm:prSet>
      <dgm:spPr/>
    </dgm:pt>
    <dgm:pt modelId="{7E6C4CE0-83E4-AC4D-924F-6F93E81003F6}" type="pres">
      <dgm:prSet presAssocID="{3CF7CAD7-09BA-A643-991D-16B836C77592}" presName="accent_3" presStyleCnt="0"/>
      <dgm:spPr/>
    </dgm:pt>
    <dgm:pt modelId="{F34A02E9-2CAB-7147-9AC3-7004399CC807}" type="pres">
      <dgm:prSet presAssocID="{3CF7CAD7-09BA-A643-991D-16B836C77592}" presName="accentRepeatNode" presStyleLbl="solidFgAcc1" presStyleIdx="2" presStyleCnt="4"/>
      <dgm:spPr/>
    </dgm:pt>
    <dgm:pt modelId="{20570C32-B209-9D47-8420-AF6370D83819}" type="pres">
      <dgm:prSet presAssocID="{DA5B3B79-C443-5F4D-BA3F-FC6C3E8639A2}" presName="text_4" presStyleLbl="node1" presStyleIdx="3" presStyleCnt="4">
        <dgm:presLayoutVars>
          <dgm:bulletEnabled val="1"/>
        </dgm:presLayoutVars>
      </dgm:prSet>
      <dgm:spPr/>
    </dgm:pt>
    <dgm:pt modelId="{440B844D-39B9-3F44-A243-2E1E7C599E98}" type="pres">
      <dgm:prSet presAssocID="{DA5B3B79-C443-5F4D-BA3F-FC6C3E8639A2}" presName="accent_4" presStyleCnt="0"/>
      <dgm:spPr/>
    </dgm:pt>
    <dgm:pt modelId="{4CB06DF1-A0FA-1247-9E5B-392B022EA9F1}" type="pres">
      <dgm:prSet presAssocID="{DA5B3B79-C443-5F4D-BA3F-FC6C3E8639A2}" presName="accentRepeatNode" presStyleLbl="solidFgAcc1" presStyleIdx="3" presStyleCnt="4"/>
      <dgm:spPr/>
    </dgm:pt>
  </dgm:ptLst>
  <dgm:cxnLst>
    <dgm:cxn modelId="{8882B301-0E85-4C4A-A9DC-6AEBA997B7CF}" type="presOf" srcId="{FB25B81B-329C-D34B-9CC3-DC0C9AA886A4}" destId="{DA3D1118-8BA8-0C4C-BB71-5F6D7EDE463E}" srcOrd="0" destOrd="0" presId="urn:microsoft.com/office/officeart/2008/layout/VerticalCurvedList"/>
    <dgm:cxn modelId="{83EC5A03-FE2C-5443-97B0-019045FA5812}" type="presOf" srcId="{741C1505-16C1-E648-BBD1-1A3597252D1B}" destId="{0B0E91DA-514F-E541-8B83-8D61D3C6E065}" srcOrd="0" destOrd="0" presId="urn:microsoft.com/office/officeart/2008/layout/VerticalCurvedList"/>
    <dgm:cxn modelId="{985E9B2D-4DE1-3B41-B5EF-2BC0804BDAE9}" type="presOf" srcId="{DA5B3B79-C443-5F4D-BA3F-FC6C3E8639A2}" destId="{20570C32-B209-9D47-8420-AF6370D83819}" srcOrd="0" destOrd="0" presId="urn:microsoft.com/office/officeart/2008/layout/VerticalCurvedList"/>
    <dgm:cxn modelId="{CBBCB947-746C-B241-BB8B-231DD2F09670}" srcId="{5F151941-2A73-4A45-9689-39ED66CC29F8}" destId="{DA5B3B79-C443-5F4D-BA3F-FC6C3E8639A2}" srcOrd="3" destOrd="0" parTransId="{EFF85520-484F-584F-9821-B31BC78AA2E6}" sibTransId="{C316A376-02D9-3044-AD25-77A8B894C062}"/>
    <dgm:cxn modelId="{47D93D50-E98B-224D-8E56-05324950D331}" type="presOf" srcId="{3CF7CAD7-09BA-A643-991D-16B836C77592}" destId="{C671C987-1FBC-F747-879E-E07F24FC14C1}" srcOrd="0" destOrd="0" presId="urn:microsoft.com/office/officeart/2008/layout/VerticalCurvedList"/>
    <dgm:cxn modelId="{41368076-9780-6142-9901-C6959C835091}" srcId="{5F151941-2A73-4A45-9689-39ED66CC29F8}" destId="{741C1505-16C1-E648-BBD1-1A3597252D1B}" srcOrd="1" destOrd="0" parTransId="{09CA2D22-F938-1C42-B014-A330B3C05E9F}" sibTransId="{184BFB08-FB96-1B4A-B804-E98B6F84C781}"/>
    <dgm:cxn modelId="{D96CBAA8-B387-004C-9883-1A8A89B80E20}" type="presOf" srcId="{632DBD30-F6C9-D543-B654-07D200F5EBD8}" destId="{A0C904BF-E0CF-1C41-B2AB-832D2E368557}" srcOrd="0" destOrd="0" presId="urn:microsoft.com/office/officeart/2008/layout/VerticalCurvedList"/>
    <dgm:cxn modelId="{D42BEEE6-8415-CC4E-B184-65EFBF70677D}" type="presOf" srcId="{5F151941-2A73-4A45-9689-39ED66CC29F8}" destId="{ADE3ED5C-08C4-9143-BB0C-6B1240D1D780}" srcOrd="0" destOrd="0" presId="urn:microsoft.com/office/officeart/2008/layout/VerticalCurvedList"/>
    <dgm:cxn modelId="{093E04EB-6A2E-0942-BAA2-06D759CDB5EC}" srcId="{5F151941-2A73-4A45-9689-39ED66CC29F8}" destId="{632DBD30-F6C9-D543-B654-07D200F5EBD8}" srcOrd="0" destOrd="0" parTransId="{E5C4452A-2631-B34C-958D-1F2B8C02202E}" sibTransId="{FB25B81B-329C-D34B-9CC3-DC0C9AA886A4}"/>
    <dgm:cxn modelId="{4F4E41FD-CDF7-BD49-8F3F-F403A25B5EB0}" srcId="{5F151941-2A73-4A45-9689-39ED66CC29F8}" destId="{3CF7CAD7-09BA-A643-991D-16B836C77592}" srcOrd="2" destOrd="0" parTransId="{9694F62D-5883-9340-9E6C-B010547A8477}" sibTransId="{0D1FF017-8688-674D-8AC0-7EEB5AD17179}"/>
    <dgm:cxn modelId="{3618CB35-755A-2944-AB03-281A2013C21B}" type="presParOf" srcId="{ADE3ED5C-08C4-9143-BB0C-6B1240D1D780}" destId="{C1380CD6-298F-2B4A-AD8D-84D894E31B96}" srcOrd="0" destOrd="0" presId="urn:microsoft.com/office/officeart/2008/layout/VerticalCurvedList"/>
    <dgm:cxn modelId="{0F212323-B373-564C-802F-4B80F77E96A6}" type="presParOf" srcId="{C1380CD6-298F-2B4A-AD8D-84D894E31B96}" destId="{E0E23749-188C-B44D-8AE2-ACA18EE837A5}" srcOrd="0" destOrd="0" presId="urn:microsoft.com/office/officeart/2008/layout/VerticalCurvedList"/>
    <dgm:cxn modelId="{D364C63E-F33F-CC48-A631-1B2677690FA5}" type="presParOf" srcId="{E0E23749-188C-B44D-8AE2-ACA18EE837A5}" destId="{2A0FE440-2498-3541-BC8F-E55230DEF94F}" srcOrd="0" destOrd="0" presId="urn:microsoft.com/office/officeart/2008/layout/VerticalCurvedList"/>
    <dgm:cxn modelId="{8E85FE9D-FF6D-024A-B0EB-61F15A6684F3}" type="presParOf" srcId="{E0E23749-188C-B44D-8AE2-ACA18EE837A5}" destId="{DA3D1118-8BA8-0C4C-BB71-5F6D7EDE463E}" srcOrd="1" destOrd="0" presId="urn:microsoft.com/office/officeart/2008/layout/VerticalCurvedList"/>
    <dgm:cxn modelId="{9D24CED1-94F7-BB48-AEF2-8C2DE33E1E0D}" type="presParOf" srcId="{E0E23749-188C-B44D-8AE2-ACA18EE837A5}" destId="{6DD48627-2426-BF4E-B8B4-C0A119677667}" srcOrd="2" destOrd="0" presId="urn:microsoft.com/office/officeart/2008/layout/VerticalCurvedList"/>
    <dgm:cxn modelId="{1B817475-D898-414A-8CE7-D5BF7A6F48F8}" type="presParOf" srcId="{E0E23749-188C-B44D-8AE2-ACA18EE837A5}" destId="{2ACD3FEF-BB99-6F4B-9F40-06109ADFD58E}" srcOrd="3" destOrd="0" presId="urn:microsoft.com/office/officeart/2008/layout/VerticalCurvedList"/>
    <dgm:cxn modelId="{FBF72877-9DB1-BD45-9ED0-C3EF03FFD769}" type="presParOf" srcId="{C1380CD6-298F-2B4A-AD8D-84D894E31B96}" destId="{A0C904BF-E0CF-1C41-B2AB-832D2E368557}" srcOrd="1" destOrd="0" presId="urn:microsoft.com/office/officeart/2008/layout/VerticalCurvedList"/>
    <dgm:cxn modelId="{FB49F70A-6B0A-8F40-B3D2-8B9F0E12A5AD}" type="presParOf" srcId="{C1380CD6-298F-2B4A-AD8D-84D894E31B96}" destId="{A4491B30-95C8-E145-A9F6-BAB0EFDC3363}" srcOrd="2" destOrd="0" presId="urn:microsoft.com/office/officeart/2008/layout/VerticalCurvedList"/>
    <dgm:cxn modelId="{AD1E615B-6F6B-0D4A-B37C-C1A3792C37FA}" type="presParOf" srcId="{A4491B30-95C8-E145-A9F6-BAB0EFDC3363}" destId="{BF41FD9B-62B8-1440-9117-1FF1B97F38AC}" srcOrd="0" destOrd="0" presId="urn:microsoft.com/office/officeart/2008/layout/VerticalCurvedList"/>
    <dgm:cxn modelId="{BC562E57-8583-1140-9203-F5DA255EB7B0}" type="presParOf" srcId="{C1380CD6-298F-2B4A-AD8D-84D894E31B96}" destId="{0B0E91DA-514F-E541-8B83-8D61D3C6E065}" srcOrd="3" destOrd="0" presId="urn:microsoft.com/office/officeart/2008/layout/VerticalCurvedList"/>
    <dgm:cxn modelId="{30165C8A-1E61-3D4B-A4C4-29D019C1DBA8}" type="presParOf" srcId="{C1380CD6-298F-2B4A-AD8D-84D894E31B96}" destId="{DCC38A4A-7C62-CC40-8265-A5125E4D503A}" srcOrd="4" destOrd="0" presId="urn:microsoft.com/office/officeart/2008/layout/VerticalCurvedList"/>
    <dgm:cxn modelId="{2DB47DA7-45FA-ED48-9718-B69780B9A050}" type="presParOf" srcId="{DCC38A4A-7C62-CC40-8265-A5125E4D503A}" destId="{C6F044D5-04C4-ED4A-AC65-2BE2749C2A50}" srcOrd="0" destOrd="0" presId="urn:microsoft.com/office/officeart/2008/layout/VerticalCurvedList"/>
    <dgm:cxn modelId="{5C225E5D-1C30-4B45-A296-82EBC03B2F81}" type="presParOf" srcId="{C1380CD6-298F-2B4A-AD8D-84D894E31B96}" destId="{C671C987-1FBC-F747-879E-E07F24FC14C1}" srcOrd="5" destOrd="0" presId="urn:microsoft.com/office/officeart/2008/layout/VerticalCurvedList"/>
    <dgm:cxn modelId="{953DF4FE-8125-B241-A8B6-2087FE873A6A}" type="presParOf" srcId="{C1380CD6-298F-2B4A-AD8D-84D894E31B96}" destId="{7E6C4CE0-83E4-AC4D-924F-6F93E81003F6}" srcOrd="6" destOrd="0" presId="urn:microsoft.com/office/officeart/2008/layout/VerticalCurvedList"/>
    <dgm:cxn modelId="{D6AEF174-0AC5-8644-AE98-C793A3F1CA1D}" type="presParOf" srcId="{7E6C4CE0-83E4-AC4D-924F-6F93E81003F6}" destId="{F34A02E9-2CAB-7147-9AC3-7004399CC807}" srcOrd="0" destOrd="0" presId="urn:microsoft.com/office/officeart/2008/layout/VerticalCurvedList"/>
    <dgm:cxn modelId="{9EA03EF3-F31D-F143-A938-D5A5BA6FD219}" type="presParOf" srcId="{C1380CD6-298F-2B4A-AD8D-84D894E31B96}" destId="{20570C32-B209-9D47-8420-AF6370D83819}" srcOrd="7" destOrd="0" presId="urn:microsoft.com/office/officeart/2008/layout/VerticalCurvedList"/>
    <dgm:cxn modelId="{029854FC-9D36-414F-8DF3-551A9B629850}" type="presParOf" srcId="{C1380CD6-298F-2B4A-AD8D-84D894E31B96}" destId="{440B844D-39B9-3F44-A243-2E1E7C599E98}" srcOrd="8" destOrd="0" presId="urn:microsoft.com/office/officeart/2008/layout/VerticalCurvedList"/>
    <dgm:cxn modelId="{D26C39DD-C4CF-3E42-8A9A-2DF31AA00190}" type="presParOf" srcId="{440B844D-39B9-3F44-A243-2E1E7C599E98}" destId="{4CB06DF1-A0FA-1247-9E5B-392B022EA9F1}" srcOrd="0" destOrd="0" presId="urn:microsoft.com/office/officeart/2008/layout/VerticalCurv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EA5B1AA-A783-4525-B314-3544436917FB}"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BE"/>
        </a:p>
      </dgm:t>
    </dgm:pt>
    <dgm:pt modelId="{E43CFFA9-E7A0-4807-A1C2-41A4F0A8CB21}" type="pres">
      <dgm:prSet presAssocID="{FEA5B1AA-A783-4525-B314-3544436917FB}" presName="composite" presStyleCnt="0">
        <dgm:presLayoutVars>
          <dgm:chMax val="1"/>
          <dgm:dir/>
          <dgm:resizeHandles val="exact"/>
        </dgm:presLayoutVars>
      </dgm:prSet>
      <dgm:spPr/>
    </dgm:pt>
    <dgm:pt modelId="{4CE85762-3307-4436-9A34-D0F56A18A033}" type="pres">
      <dgm:prSet presAssocID="{FEA5B1AA-A783-4525-B314-3544436917FB}" presName="radial" presStyleCnt="0">
        <dgm:presLayoutVars>
          <dgm:animLvl val="ctr"/>
        </dgm:presLayoutVars>
      </dgm:prSet>
      <dgm:spPr/>
    </dgm:pt>
  </dgm:ptLst>
  <dgm:cxnLst>
    <dgm:cxn modelId="{8D9BFE0D-802A-423F-943D-E049E25EE01D}" type="presOf" srcId="{FEA5B1AA-A783-4525-B314-3544436917FB}" destId="{E43CFFA9-E7A0-4807-A1C2-41A4F0A8CB21}" srcOrd="0" destOrd="0" presId="urn:microsoft.com/office/officeart/2005/8/layout/radial3"/>
    <dgm:cxn modelId="{109114BC-935C-49A3-946F-BCC0BFECB0AC}" type="presParOf" srcId="{E43CFFA9-E7A0-4807-A1C2-41A4F0A8CB21}" destId="{4CE85762-3307-4436-9A34-D0F56A18A033}" srcOrd="0"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D6C09CE-3E9A-B245-80DE-46E6E5984B96}" type="doc">
      <dgm:prSet loTypeId="urn:microsoft.com/office/officeart/2005/8/layout/venn1" loCatId="relationship" qsTypeId="urn:microsoft.com/office/officeart/2005/8/quickstyle/3d1" qsCatId="3D" csTypeId="urn:microsoft.com/office/officeart/2005/8/colors/accent1_2" csCatId="accent1" phldr="1"/>
      <dgm:spPr/>
    </dgm:pt>
    <dgm:pt modelId="{0CA75912-72F9-8641-B1B7-E321F566EB0F}">
      <dgm:prSet phldrT="[Κείμενο]" custT="1"/>
      <dgm:spPr>
        <a:solidFill>
          <a:schemeClr val="accent6">
            <a:lumMod val="60000"/>
            <a:lumOff val="40000"/>
          </a:schemeClr>
        </a:solidFill>
      </dgm:spPr>
      <dgm:t>
        <a:bodyPr/>
        <a:lstStyle/>
        <a:p>
          <a:pPr algn="r"/>
          <a:r>
            <a:rPr lang="en-GB" sz="1800" dirty="0"/>
            <a:t>Key relations (nature and quality of relationship)</a:t>
          </a:r>
        </a:p>
      </dgm:t>
    </dgm:pt>
    <dgm:pt modelId="{F86D037E-1B9A-724D-9965-2A56CD8CB838}" type="parTrans" cxnId="{301D716E-B0DB-C843-BF81-26C5D2996487}">
      <dgm:prSet/>
      <dgm:spPr/>
      <dgm:t>
        <a:bodyPr/>
        <a:lstStyle/>
        <a:p>
          <a:endParaRPr lang="el-GR"/>
        </a:p>
      </dgm:t>
    </dgm:pt>
    <dgm:pt modelId="{B4F65ABA-8A77-4C4F-A7C1-4D2BA70BB219}" type="sibTrans" cxnId="{301D716E-B0DB-C843-BF81-26C5D2996487}">
      <dgm:prSet/>
      <dgm:spPr/>
      <dgm:t>
        <a:bodyPr/>
        <a:lstStyle/>
        <a:p>
          <a:endParaRPr lang="el-GR"/>
        </a:p>
      </dgm:t>
    </dgm:pt>
    <dgm:pt modelId="{4BC34B11-111C-2146-BB55-A47B5239FCC7}">
      <dgm:prSet phldrT="[Κείμενο]" custT="1"/>
      <dgm:spPr>
        <a:solidFill>
          <a:schemeClr val="accent6">
            <a:lumMod val="60000"/>
            <a:lumOff val="40000"/>
          </a:schemeClr>
        </a:solidFill>
      </dgm:spPr>
      <dgm:t>
        <a:bodyPr/>
        <a:lstStyle/>
        <a:p>
          <a:pPr algn="l"/>
          <a:r>
            <a:rPr lang="en-GB" sz="1800" dirty="0"/>
            <a:t>Secure connections (responsive and caring)</a:t>
          </a:r>
        </a:p>
      </dgm:t>
    </dgm:pt>
    <dgm:pt modelId="{02FA593A-2271-424C-B6C4-7784B7823521}" type="parTrans" cxnId="{57A27B71-48FE-9147-8789-7CFD27EE7BA6}">
      <dgm:prSet/>
      <dgm:spPr/>
      <dgm:t>
        <a:bodyPr/>
        <a:lstStyle/>
        <a:p>
          <a:endParaRPr lang="el-GR"/>
        </a:p>
      </dgm:t>
    </dgm:pt>
    <dgm:pt modelId="{E9ACE2DB-30C9-7F42-BA8F-D9C0B6924529}" type="sibTrans" cxnId="{57A27B71-48FE-9147-8789-7CFD27EE7BA6}">
      <dgm:prSet/>
      <dgm:spPr/>
      <dgm:t>
        <a:bodyPr/>
        <a:lstStyle/>
        <a:p>
          <a:endParaRPr lang="el-GR"/>
        </a:p>
      </dgm:t>
    </dgm:pt>
    <dgm:pt modelId="{C19000AC-937A-5049-83E3-371FA0670E66}" type="pres">
      <dgm:prSet presAssocID="{6D6C09CE-3E9A-B245-80DE-46E6E5984B96}" presName="compositeShape" presStyleCnt="0">
        <dgm:presLayoutVars>
          <dgm:chMax val="7"/>
          <dgm:dir/>
          <dgm:resizeHandles val="exact"/>
        </dgm:presLayoutVars>
      </dgm:prSet>
      <dgm:spPr/>
    </dgm:pt>
    <dgm:pt modelId="{6AF5B30F-6EFE-CF48-9F10-63D9366DB6B2}" type="pres">
      <dgm:prSet presAssocID="{0CA75912-72F9-8641-B1B7-E321F566EB0F}" presName="circ1" presStyleLbl="vennNode1" presStyleIdx="0" presStyleCnt="2" custLinFactNeighborX="69028" custLinFactNeighborY="30608"/>
      <dgm:spPr/>
    </dgm:pt>
    <dgm:pt modelId="{C17A0A2B-4173-6143-9FEC-40DE4155CDB7}" type="pres">
      <dgm:prSet presAssocID="{0CA75912-72F9-8641-B1B7-E321F566EB0F}" presName="circ1Tx" presStyleLbl="revTx" presStyleIdx="0" presStyleCnt="0">
        <dgm:presLayoutVars>
          <dgm:chMax val="0"/>
          <dgm:chPref val="0"/>
          <dgm:bulletEnabled val="1"/>
        </dgm:presLayoutVars>
      </dgm:prSet>
      <dgm:spPr/>
    </dgm:pt>
    <dgm:pt modelId="{AAFBBE7E-8405-624F-B36D-9F06541E93E8}" type="pres">
      <dgm:prSet presAssocID="{4BC34B11-111C-2146-BB55-A47B5239FCC7}" presName="circ2" presStyleLbl="vennNode1" presStyleIdx="1" presStyleCnt="2" custLinFactNeighborX="-76126" custLinFactNeighborY="-28392"/>
      <dgm:spPr/>
    </dgm:pt>
    <dgm:pt modelId="{EEEC6EC8-E838-BC47-8CD0-90E4F9DE138C}" type="pres">
      <dgm:prSet presAssocID="{4BC34B11-111C-2146-BB55-A47B5239FCC7}" presName="circ2Tx" presStyleLbl="revTx" presStyleIdx="0" presStyleCnt="0">
        <dgm:presLayoutVars>
          <dgm:chMax val="0"/>
          <dgm:chPref val="0"/>
          <dgm:bulletEnabled val="1"/>
        </dgm:presLayoutVars>
      </dgm:prSet>
      <dgm:spPr/>
    </dgm:pt>
  </dgm:ptLst>
  <dgm:cxnLst>
    <dgm:cxn modelId="{9AA5693E-692B-8947-9D97-05CB66725EC8}" type="presOf" srcId="{6D6C09CE-3E9A-B245-80DE-46E6E5984B96}" destId="{C19000AC-937A-5049-83E3-371FA0670E66}" srcOrd="0" destOrd="0" presId="urn:microsoft.com/office/officeart/2005/8/layout/venn1"/>
    <dgm:cxn modelId="{301D716E-B0DB-C843-BF81-26C5D2996487}" srcId="{6D6C09CE-3E9A-B245-80DE-46E6E5984B96}" destId="{0CA75912-72F9-8641-B1B7-E321F566EB0F}" srcOrd="0" destOrd="0" parTransId="{F86D037E-1B9A-724D-9965-2A56CD8CB838}" sibTransId="{B4F65ABA-8A77-4C4F-A7C1-4D2BA70BB219}"/>
    <dgm:cxn modelId="{5235D44F-B599-E645-A7EA-3EB9E9A9631D}" type="presOf" srcId="{0CA75912-72F9-8641-B1B7-E321F566EB0F}" destId="{C17A0A2B-4173-6143-9FEC-40DE4155CDB7}" srcOrd="1" destOrd="0" presId="urn:microsoft.com/office/officeart/2005/8/layout/venn1"/>
    <dgm:cxn modelId="{57A27B71-48FE-9147-8789-7CFD27EE7BA6}" srcId="{6D6C09CE-3E9A-B245-80DE-46E6E5984B96}" destId="{4BC34B11-111C-2146-BB55-A47B5239FCC7}" srcOrd="1" destOrd="0" parTransId="{02FA593A-2271-424C-B6C4-7784B7823521}" sibTransId="{E9ACE2DB-30C9-7F42-BA8F-D9C0B6924529}"/>
    <dgm:cxn modelId="{765CFA74-645B-8843-8A0A-4A9DA9A14BA7}" type="presOf" srcId="{4BC34B11-111C-2146-BB55-A47B5239FCC7}" destId="{EEEC6EC8-E838-BC47-8CD0-90E4F9DE138C}" srcOrd="1" destOrd="0" presId="urn:microsoft.com/office/officeart/2005/8/layout/venn1"/>
    <dgm:cxn modelId="{7E013A9E-CD79-724C-A4FA-3DF968A8A944}" type="presOf" srcId="{4BC34B11-111C-2146-BB55-A47B5239FCC7}" destId="{AAFBBE7E-8405-624F-B36D-9F06541E93E8}" srcOrd="0" destOrd="0" presId="urn:microsoft.com/office/officeart/2005/8/layout/venn1"/>
    <dgm:cxn modelId="{0C8814DE-6F8A-4747-82E9-E26EF5935A00}" type="presOf" srcId="{0CA75912-72F9-8641-B1B7-E321F566EB0F}" destId="{6AF5B30F-6EFE-CF48-9F10-63D9366DB6B2}" srcOrd="0" destOrd="0" presId="urn:microsoft.com/office/officeart/2005/8/layout/venn1"/>
    <dgm:cxn modelId="{0A9D58D2-4362-4443-AA49-4E924F087EA2}" type="presParOf" srcId="{C19000AC-937A-5049-83E3-371FA0670E66}" destId="{6AF5B30F-6EFE-CF48-9F10-63D9366DB6B2}" srcOrd="0" destOrd="0" presId="urn:microsoft.com/office/officeart/2005/8/layout/venn1"/>
    <dgm:cxn modelId="{82D08566-E7F0-4348-B4A7-240D781A323A}" type="presParOf" srcId="{C19000AC-937A-5049-83E3-371FA0670E66}" destId="{C17A0A2B-4173-6143-9FEC-40DE4155CDB7}" srcOrd="1" destOrd="0" presId="urn:microsoft.com/office/officeart/2005/8/layout/venn1"/>
    <dgm:cxn modelId="{4AB09CBC-CFF7-BD40-868B-B42EA97309F4}" type="presParOf" srcId="{C19000AC-937A-5049-83E3-371FA0670E66}" destId="{AAFBBE7E-8405-624F-B36D-9F06541E93E8}" srcOrd="2" destOrd="0" presId="urn:microsoft.com/office/officeart/2005/8/layout/venn1"/>
    <dgm:cxn modelId="{78CE0EC2-3059-FD46-876C-6C290CF55980}" type="presParOf" srcId="{C19000AC-937A-5049-83E3-371FA0670E66}" destId="{EEEC6EC8-E838-BC47-8CD0-90E4F9DE138C}" srcOrd="3" destOrd="0" presId="urn:microsoft.com/office/officeart/2005/8/layout/ven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CADAD9C-80CE-2345-AE41-B26C29F7EACB}" type="doc">
      <dgm:prSet loTypeId="urn:microsoft.com/office/officeart/2005/8/layout/pList1" loCatId="relationship" qsTypeId="urn:microsoft.com/office/officeart/2005/8/quickstyle/3d2" qsCatId="3D" csTypeId="urn:microsoft.com/office/officeart/2005/8/colors/accent6_4" csCatId="accent6" phldr="1"/>
      <dgm:spPr/>
      <dgm:t>
        <a:bodyPr/>
        <a:lstStyle/>
        <a:p>
          <a:endParaRPr lang="el-GR"/>
        </a:p>
      </dgm:t>
    </dgm:pt>
    <dgm:pt modelId="{D3CEF704-2527-5B46-9337-EA43D7442C5F}">
      <dgm:prSet phldrT="[Κείμενο]" custT="1"/>
      <dgm:spPr/>
      <dgm:t>
        <a:bodyPr/>
        <a:lstStyle/>
        <a:p>
          <a:r>
            <a:rPr lang="en-GB" sz="2000" b="1" dirty="0">
              <a:solidFill>
                <a:srgbClr val="FB7B77"/>
              </a:solidFill>
            </a:rPr>
            <a:t>More observing parents</a:t>
          </a:r>
        </a:p>
      </dgm:t>
    </dgm:pt>
    <dgm:pt modelId="{4637C68D-0994-1546-9113-E3283A407112}" type="parTrans" cxnId="{07BD96D1-D7F4-E249-9B72-4D2EDDD73967}">
      <dgm:prSet/>
      <dgm:spPr/>
      <dgm:t>
        <a:bodyPr/>
        <a:lstStyle/>
        <a:p>
          <a:endParaRPr lang="el-GR"/>
        </a:p>
      </dgm:t>
    </dgm:pt>
    <dgm:pt modelId="{88E2D965-57E5-734B-B7E0-2BCDB03BF64D}" type="sibTrans" cxnId="{07BD96D1-D7F4-E249-9B72-4D2EDDD73967}">
      <dgm:prSet/>
      <dgm:spPr/>
      <dgm:t>
        <a:bodyPr/>
        <a:lstStyle/>
        <a:p>
          <a:endParaRPr lang="el-GR"/>
        </a:p>
      </dgm:t>
    </dgm:pt>
    <dgm:pt modelId="{9B851CB8-605A-3D48-AD26-6E810B88B496}">
      <dgm:prSet phldrT="[Κείμενο]" custT="1"/>
      <dgm:spPr/>
      <dgm:t>
        <a:bodyPr/>
        <a:lstStyle/>
        <a:p>
          <a:pPr marL="0" lvl="0" indent="0" algn="ctr" defTabSz="889000">
            <a:lnSpc>
              <a:spcPct val="90000"/>
            </a:lnSpc>
            <a:spcBef>
              <a:spcPct val="0"/>
            </a:spcBef>
            <a:spcAft>
              <a:spcPct val="35000"/>
            </a:spcAft>
            <a:buNone/>
          </a:pPr>
          <a:r>
            <a:rPr lang="en-GB" sz="2000" b="1">
              <a:solidFill>
                <a:srgbClr val="FB7B77"/>
              </a:solidFill>
              <a:latin typeface="Calibri" panose="020F0502020204030204"/>
              <a:ea typeface="+mn-ea"/>
              <a:cs typeface="+mn-cs"/>
            </a:rPr>
            <a:t>Access to opportunities</a:t>
          </a:r>
        </a:p>
      </dgm:t>
    </dgm:pt>
    <dgm:pt modelId="{D794112E-FF85-544F-B86E-E42BC810DC76}" type="parTrans" cxnId="{A931A860-76F5-D448-A58D-A94DE15ABDA2}">
      <dgm:prSet/>
      <dgm:spPr/>
      <dgm:t>
        <a:bodyPr/>
        <a:lstStyle/>
        <a:p>
          <a:endParaRPr lang="el-GR"/>
        </a:p>
      </dgm:t>
    </dgm:pt>
    <dgm:pt modelId="{D0FE05EA-9288-E04D-A5F4-6786C2EF07DC}" type="sibTrans" cxnId="{A931A860-76F5-D448-A58D-A94DE15ABDA2}">
      <dgm:prSet/>
      <dgm:spPr/>
      <dgm:t>
        <a:bodyPr/>
        <a:lstStyle/>
        <a:p>
          <a:endParaRPr lang="el-GR"/>
        </a:p>
      </dgm:t>
    </dgm:pt>
    <dgm:pt modelId="{DE928F60-581D-B74D-8715-CA2460CA5A3E}">
      <dgm:prSet phldrT="[Κείμενο]" custT="1"/>
      <dgm:spPr/>
      <dgm:t>
        <a:bodyPr/>
        <a:lstStyle/>
        <a:p>
          <a:pPr marL="0" lvl="0" indent="0" algn="ctr" defTabSz="889000">
            <a:lnSpc>
              <a:spcPct val="90000"/>
            </a:lnSpc>
            <a:spcBef>
              <a:spcPct val="0"/>
            </a:spcBef>
            <a:spcAft>
              <a:spcPct val="35000"/>
            </a:spcAft>
            <a:buNone/>
          </a:pPr>
          <a:r>
            <a:rPr lang="en-GB" sz="2000" b="1">
              <a:solidFill>
                <a:srgbClr val="FB7B77"/>
              </a:solidFill>
              <a:latin typeface="Calibri" panose="020F0502020204030204"/>
              <a:ea typeface="+mn-ea"/>
              <a:cs typeface="+mn-cs"/>
            </a:rPr>
            <a:t>Additional help and Specialisation</a:t>
          </a:r>
        </a:p>
      </dgm:t>
    </dgm:pt>
    <dgm:pt modelId="{843F2615-7982-054D-BAA9-CB879CD3D0EC}" type="parTrans" cxnId="{BEADFE13-7657-9745-BB31-0044F50A8F46}">
      <dgm:prSet/>
      <dgm:spPr/>
      <dgm:t>
        <a:bodyPr/>
        <a:lstStyle/>
        <a:p>
          <a:endParaRPr lang="el-GR"/>
        </a:p>
      </dgm:t>
    </dgm:pt>
    <dgm:pt modelId="{805E4E70-9842-7342-8501-6703549979F6}" type="sibTrans" cxnId="{BEADFE13-7657-9745-BB31-0044F50A8F46}">
      <dgm:prSet/>
      <dgm:spPr/>
      <dgm:t>
        <a:bodyPr/>
        <a:lstStyle/>
        <a:p>
          <a:endParaRPr lang="el-GR"/>
        </a:p>
      </dgm:t>
    </dgm:pt>
    <dgm:pt modelId="{9A9DE849-5781-E245-AD97-B427B9810DD9}" type="pres">
      <dgm:prSet presAssocID="{6CADAD9C-80CE-2345-AE41-B26C29F7EACB}" presName="Name0" presStyleCnt="0">
        <dgm:presLayoutVars>
          <dgm:dir/>
          <dgm:resizeHandles val="exact"/>
        </dgm:presLayoutVars>
      </dgm:prSet>
      <dgm:spPr/>
    </dgm:pt>
    <dgm:pt modelId="{3499E883-15DB-BD4C-870D-C3EDB261AA0D}" type="pres">
      <dgm:prSet presAssocID="{D3CEF704-2527-5B46-9337-EA43D7442C5F}" presName="compNode" presStyleCnt="0"/>
      <dgm:spPr/>
    </dgm:pt>
    <dgm:pt modelId="{643A1BAA-33FA-AA4F-8ABF-EAC89C3D9642}" type="pres">
      <dgm:prSet presAssocID="{D3CEF704-2527-5B46-9337-EA43D7442C5F}" presName="pictRect" presStyleLbl="node1" presStyleIdx="0" presStyleCnt="3" custScaleX="108822" custScaleY="106444" custLinFactNeighborX="-15638" custLinFactNeighborY="14833"/>
      <dgm:spPr>
        <a:blipFill>
          <a:blip xmlns:r="http://schemas.openxmlformats.org/officeDocument/2006/relationships" r:embed="rId1"/>
          <a:srcRect/>
          <a:stretch>
            <a:fillRect l="-2000" r="-2000"/>
          </a:stretch>
        </a:blipFill>
      </dgm:spPr>
    </dgm:pt>
    <dgm:pt modelId="{D8ADA846-967B-3A4C-B6D0-E6A76F3A70B6}" type="pres">
      <dgm:prSet presAssocID="{D3CEF704-2527-5B46-9337-EA43D7442C5F}" presName="textRect" presStyleLbl="revTx" presStyleIdx="0" presStyleCnt="3" custScaleX="101408" custScaleY="76610" custLinFactNeighborX="-16720" custLinFactNeighborY="27104">
        <dgm:presLayoutVars>
          <dgm:bulletEnabled val="1"/>
        </dgm:presLayoutVars>
      </dgm:prSet>
      <dgm:spPr/>
    </dgm:pt>
    <dgm:pt modelId="{6850171E-C2F0-E743-830E-CEB302C1607C}" type="pres">
      <dgm:prSet presAssocID="{88E2D965-57E5-734B-B7E0-2BCDB03BF64D}" presName="sibTrans" presStyleLbl="sibTrans2D1" presStyleIdx="0" presStyleCnt="0"/>
      <dgm:spPr/>
    </dgm:pt>
    <dgm:pt modelId="{BB632956-25BB-7640-BE09-4B34277E9A4E}" type="pres">
      <dgm:prSet presAssocID="{9B851CB8-605A-3D48-AD26-6E810B88B496}" presName="compNode" presStyleCnt="0"/>
      <dgm:spPr/>
    </dgm:pt>
    <dgm:pt modelId="{4B2577E4-116D-7448-B4D1-C6AAABC0E947}" type="pres">
      <dgm:prSet presAssocID="{9B851CB8-605A-3D48-AD26-6E810B88B496}" presName="pictRect" presStyleLbl="node1" presStyleIdx="1" presStyleCnt="3" custScaleX="115256" custScaleY="96032" custLinFactNeighborX="17409" custLinFactNeighborY="7252"/>
      <dgm:spPr>
        <a:blipFill>
          <a:blip xmlns:r="http://schemas.openxmlformats.org/officeDocument/2006/relationships" r:embed="rId2"/>
          <a:srcRect/>
          <a:stretch>
            <a:fillRect t="-32000" b="-32000"/>
          </a:stretch>
        </a:blipFill>
      </dgm:spPr>
    </dgm:pt>
    <dgm:pt modelId="{77CDBC03-9BA9-514F-848A-2728FB053C1C}" type="pres">
      <dgm:prSet presAssocID="{9B851CB8-605A-3D48-AD26-6E810B88B496}" presName="textRect" presStyleLbl="revTx" presStyleIdx="1" presStyleCnt="3" custScaleX="121823" custLinFactNeighborX="30944" custLinFactNeighborY="9784">
        <dgm:presLayoutVars>
          <dgm:bulletEnabled val="1"/>
        </dgm:presLayoutVars>
      </dgm:prSet>
      <dgm:spPr/>
    </dgm:pt>
    <dgm:pt modelId="{6E8BFD27-AE1B-D445-A3B3-014369867F8C}" type="pres">
      <dgm:prSet presAssocID="{D0FE05EA-9288-E04D-A5F4-6786C2EF07DC}" presName="sibTrans" presStyleLbl="sibTrans2D1" presStyleIdx="0" presStyleCnt="0"/>
      <dgm:spPr/>
    </dgm:pt>
    <dgm:pt modelId="{BB173EA3-CD72-074D-B1C3-DACAF310EB5C}" type="pres">
      <dgm:prSet presAssocID="{DE928F60-581D-B74D-8715-CA2460CA5A3E}" presName="compNode" presStyleCnt="0"/>
      <dgm:spPr/>
    </dgm:pt>
    <dgm:pt modelId="{980C2B9E-4EEF-FF47-8D85-1A3F9B3EBA2F}" type="pres">
      <dgm:prSet presAssocID="{DE928F60-581D-B74D-8715-CA2460CA5A3E}" presName="pictRect" presStyleLbl="node1" presStyleIdx="2" presStyleCnt="3" custScaleX="141033" custScaleY="125841" custLinFactNeighborX="14220" custLinFactNeighborY="-13348"/>
      <dgm:spPr>
        <a:blipFill>
          <a:blip xmlns:r="http://schemas.openxmlformats.org/officeDocument/2006/relationships" r:embed="rId3"/>
          <a:srcRect/>
          <a:stretch>
            <a:fillRect l="-7000" r="-7000"/>
          </a:stretch>
        </a:blipFill>
      </dgm:spPr>
    </dgm:pt>
    <dgm:pt modelId="{EDD87A7E-12D1-7541-BB69-D49176A04D8C}" type="pres">
      <dgm:prSet presAssocID="{DE928F60-581D-B74D-8715-CA2460CA5A3E}" presName="textRect" presStyleLbl="revTx" presStyleIdx="2" presStyleCnt="3" custLinFactNeighborX="6530" custLinFactNeighborY="342">
        <dgm:presLayoutVars>
          <dgm:bulletEnabled val="1"/>
        </dgm:presLayoutVars>
      </dgm:prSet>
      <dgm:spPr/>
    </dgm:pt>
  </dgm:ptLst>
  <dgm:cxnLst>
    <dgm:cxn modelId="{BEADFE13-7657-9745-BB31-0044F50A8F46}" srcId="{6CADAD9C-80CE-2345-AE41-B26C29F7EACB}" destId="{DE928F60-581D-B74D-8715-CA2460CA5A3E}" srcOrd="2" destOrd="0" parTransId="{843F2615-7982-054D-BAA9-CB879CD3D0EC}" sibTransId="{805E4E70-9842-7342-8501-6703549979F6}"/>
    <dgm:cxn modelId="{BD02832F-2CAA-5143-ACED-2D4C60914FCA}" type="presOf" srcId="{D0FE05EA-9288-E04D-A5F4-6786C2EF07DC}" destId="{6E8BFD27-AE1B-D445-A3B3-014369867F8C}" srcOrd="0" destOrd="0" presId="urn:microsoft.com/office/officeart/2005/8/layout/pList1"/>
    <dgm:cxn modelId="{CE76E434-E040-BA4A-A436-6F36591B7404}" type="presOf" srcId="{88E2D965-57E5-734B-B7E0-2BCDB03BF64D}" destId="{6850171E-C2F0-E743-830E-CEB302C1607C}" srcOrd="0" destOrd="0" presId="urn:microsoft.com/office/officeart/2005/8/layout/pList1"/>
    <dgm:cxn modelId="{93A33060-06F4-9F4F-AB07-862BD4BEADAD}" type="presOf" srcId="{DE928F60-581D-B74D-8715-CA2460CA5A3E}" destId="{EDD87A7E-12D1-7541-BB69-D49176A04D8C}" srcOrd="0" destOrd="0" presId="urn:microsoft.com/office/officeart/2005/8/layout/pList1"/>
    <dgm:cxn modelId="{A931A860-76F5-D448-A58D-A94DE15ABDA2}" srcId="{6CADAD9C-80CE-2345-AE41-B26C29F7EACB}" destId="{9B851CB8-605A-3D48-AD26-6E810B88B496}" srcOrd="1" destOrd="0" parTransId="{D794112E-FF85-544F-B86E-E42BC810DC76}" sibTransId="{D0FE05EA-9288-E04D-A5F4-6786C2EF07DC}"/>
    <dgm:cxn modelId="{F95F9D7C-DDD9-A44F-B6E0-282B597CC78D}" type="presOf" srcId="{6CADAD9C-80CE-2345-AE41-B26C29F7EACB}" destId="{9A9DE849-5781-E245-AD97-B427B9810DD9}" srcOrd="0" destOrd="0" presId="urn:microsoft.com/office/officeart/2005/8/layout/pList1"/>
    <dgm:cxn modelId="{388F969A-2A91-5340-BDB1-CAC2B9D60FE3}" type="presOf" srcId="{9B851CB8-605A-3D48-AD26-6E810B88B496}" destId="{77CDBC03-9BA9-514F-848A-2728FB053C1C}" srcOrd="0" destOrd="0" presId="urn:microsoft.com/office/officeart/2005/8/layout/pList1"/>
    <dgm:cxn modelId="{07BD96D1-D7F4-E249-9B72-4D2EDDD73967}" srcId="{6CADAD9C-80CE-2345-AE41-B26C29F7EACB}" destId="{D3CEF704-2527-5B46-9337-EA43D7442C5F}" srcOrd="0" destOrd="0" parTransId="{4637C68D-0994-1546-9113-E3283A407112}" sibTransId="{88E2D965-57E5-734B-B7E0-2BCDB03BF64D}"/>
    <dgm:cxn modelId="{9A7A66D9-8D79-0249-BA65-FF77056C35CE}" type="presOf" srcId="{D3CEF704-2527-5B46-9337-EA43D7442C5F}" destId="{D8ADA846-967B-3A4C-B6D0-E6A76F3A70B6}" srcOrd="0" destOrd="0" presId="urn:microsoft.com/office/officeart/2005/8/layout/pList1"/>
    <dgm:cxn modelId="{354DA0E9-3B76-7745-A7C1-78B5A3B07014}" type="presParOf" srcId="{9A9DE849-5781-E245-AD97-B427B9810DD9}" destId="{3499E883-15DB-BD4C-870D-C3EDB261AA0D}" srcOrd="0" destOrd="0" presId="urn:microsoft.com/office/officeart/2005/8/layout/pList1"/>
    <dgm:cxn modelId="{DF3032B7-C91C-E34E-B1BC-879347812ACC}" type="presParOf" srcId="{3499E883-15DB-BD4C-870D-C3EDB261AA0D}" destId="{643A1BAA-33FA-AA4F-8ABF-EAC89C3D9642}" srcOrd="0" destOrd="0" presId="urn:microsoft.com/office/officeart/2005/8/layout/pList1"/>
    <dgm:cxn modelId="{7A35558A-AF56-FA45-94D5-5D49CE89381A}" type="presParOf" srcId="{3499E883-15DB-BD4C-870D-C3EDB261AA0D}" destId="{D8ADA846-967B-3A4C-B6D0-E6A76F3A70B6}" srcOrd="1" destOrd="0" presId="urn:microsoft.com/office/officeart/2005/8/layout/pList1"/>
    <dgm:cxn modelId="{8425A08F-FFAB-0C4C-9D50-60E597A83E4F}" type="presParOf" srcId="{9A9DE849-5781-E245-AD97-B427B9810DD9}" destId="{6850171E-C2F0-E743-830E-CEB302C1607C}" srcOrd="1" destOrd="0" presId="urn:microsoft.com/office/officeart/2005/8/layout/pList1"/>
    <dgm:cxn modelId="{DE156A7D-DA64-C44A-9D00-E6A20CE8117E}" type="presParOf" srcId="{9A9DE849-5781-E245-AD97-B427B9810DD9}" destId="{BB632956-25BB-7640-BE09-4B34277E9A4E}" srcOrd="2" destOrd="0" presId="urn:microsoft.com/office/officeart/2005/8/layout/pList1"/>
    <dgm:cxn modelId="{D99FC945-5265-B14E-9620-D1FEE45D85A8}" type="presParOf" srcId="{BB632956-25BB-7640-BE09-4B34277E9A4E}" destId="{4B2577E4-116D-7448-B4D1-C6AAABC0E947}" srcOrd="0" destOrd="0" presId="urn:microsoft.com/office/officeart/2005/8/layout/pList1"/>
    <dgm:cxn modelId="{995DCF29-EE92-3F43-BB5A-CF17CEB05C65}" type="presParOf" srcId="{BB632956-25BB-7640-BE09-4B34277E9A4E}" destId="{77CDBC03-9BA9-514F-848A-2728FB053C1C}" srcOrd="1" destOrd="0" presId="urn:microsoft.com/office/officeart/2005/8/layout/pList1"/>
    <dgm:cxn modelId="{9C36CCE1-F7B8-DF46-A095-E95F0CB83396}" type="presParOf" srcId="{9A9DE849-5781-E245-AD97-B427B9810DD9}" destId="{6E8BFD27-AE1B-D445-A3B3-014369867F8C}" srcOrd="3" destOrd="0" presId="urn:microsoft.com/office/officeart/2005/8/layout/pList1"/>
    <dgm:cxn modelId="{0484A590-4125-DC41-B138-2DC7396903B1}" type="presParOf" srcId="{9A9DE849-5781-E245-AD97-B427B9810DD9}" destId="{BB173EA3-CD72-074D-B1C3-DACAF310EB5C}" srcOrd="4" destOrd="0" presId="urn:microsoft.com/office/officeart/2005/8/layout/pList1"/>
    <dgm:cxn modelId="{79A77B6B-E957-8942-A09F-BF606BF358DA}" type="presParOf" srcId="{BB173EA3-CD72-074D-B1C3-DACAF310EB5C}" destId="{980C2B9E-4EEF-FF47-8D85-1A3F9B3EBA2F}" srcOrd="0" destOrd="0" presId="urn:microsoft.com/office/officeart/2005/8/layout/pList1"/>
    <dgm:cxn modelId="{AA4E7DFB-D08D-4A4D-AF37-38A4E6A9228A}" type="presParOf" srcId="{BB173EA3-CD72-074D-B1C3-DACAF310EB5C}" destId="{EDD87A7E-12D1-7541-BB69-D49176A04D8C}" srcOrd="1" destOrd="0" presId="urn:microsoft.com/office/officeart/2005/8/layout/pList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EA5B1AA-A783-4525-B314-3544436917FB}"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BE"/>
        </a:p>
      </dgm:t>
    </dgm:pt>
    <dgm:pt modelId="{E43CFFA9-E7A0-4807-A1C2-41A4F0A8CB21}" type="pres">
      <dgm:prSet presAssocID="{FEA5B1AA-A783-4525-B314-3544436917FB}" presName="composite" presStyleCnt="0">
        <dgm:presLayoutVars>
          <dgm:chMax val="1"/>
          <dgm:dir/>
          <dgm:resizeHandles val="exact"/>
        </dgm:presLayoutVars>
      </dgm:prSet>
      <dgm:spPr/>
    </dgm:pt>
    <dgm:pt modelId="{4CE85762-3307-4436-9A34-D0F56A18A033}" type="pres">
      <dgm:prSet presAssocID="{FEA5B1AA-A783-4525-B314-3544436917FB}" presName="radial" presStyleCnt="0">
        <dgm:presLayoutVars>
          <dgm:animLvl val="ctr"/>
        </dgm:presLayoutVars>
      </dgm:prSet>
      <dgm:spPr/>
    </dgm:pt>
  </dgm:ptLst>
  <dgm:cxnLst>
    <dgm:cxn modelId="{8D9BFE0D-802A-423F-943D-E049E25EE01D}" type="presOf" srcId="{FEA5B1AA-A783-4525-B314-3544436917FB}" destId="{E43CFFA9-E7A0-4807-A1C2-41A4F0A8CB21}" srcOrd="0" destOrd="0" presId="urn:microsoft.com/office/officeart/2005/8/layout/radial3"/>
    <dgm:cxn modelId="{109114BC-935C-49A3-946F-BCC0BFECB0AC}" type="presParOf" srcId="{E43CFFA9-E7A0-4807-A1C2-41A4F0A8CB21}" destId="{4CE85762-3307-4436-9A34-D0F56A18A033}" srcOrd="0"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37A7533-0B95-9D48-B55A-3D3F13C7706C}"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l-GR"/>
        </a:p>
      </dgm:t>
    </dgm:pt>
    <dgm:pt modelId="{5B8102CA-F5F6-1A45-8FFF-639BB4962EAD}">
      <dgm:prSet/>
      <dgm:spPr/>
      <dgm:t>
        <a:bodyPr/>
        <a:lstStyle/>
        <a:p>
          <a:r>
            <a:rPr lang="en-GB" dirty="0"/>
            <a:t>Learning opportunities of children</a:t>
          </a:r>
        </a:p>
      </dgm:t>
    </dgm:pt>
    <dgm:pt modelId="{56B3F656-6971-B149-A45B-A6A22A3AD08A}" type="parTrans" cxnId="{D8F3FE88-1BFA-9448-85F0-3D937C9E04AB}">
      <dgm:prSet/>
      <dgm:spPr/>
      <dgm:t>
        <a:bodyPr/>
        <a:lstStyle/>
        <a:p>
          <a:endParaRPr lang="el-GR"/>
        </a:p>
      </dgm:t>
    </dgm:pt>
    <dgm:pt modelId="{4F414AAB-0A62-F346-AD2C-67211493D76B}" type="sibTrans" cxnId="{D8F3FE88-1BFA-9448-85F0-3D937C9E04AB}">
      <dgm:prSet/>
      <dgm:spPr/>
      <dgm:t>
        <a:bodyPr/>
        <a:lstStyle/>
        <a:p>
          <a:endParaRPr lang="el-GR"/>
        </a:p>
      </dgm:t>
    </dgm:pt>
    <dgm:pt modelId="{152EAF7A-FC31-DA49-AD67-6A221BB12EC0}">
      <dgm:prSet/>
      <dgm:spPr/>
      <dgm:t>
        <a:bodyPr/>
        <a:lstStyle/>
        <a:p>
          <a:r>
            <a:rPr lang="en-GB"/>
            <a:t>Family and community resources</a:t>
          </a:r>
        </a:p>
      </dgm:t>
    </dgm:pt>
    <dgm:pt modelId="{04F60CBB-8A11-2A45-B955-20207CAA541C}" type="parTrans" cxnId="{7A82733B-34DE-944C-898F-BDB7FDB77B54}">
      <dgm:prSet/>
      <dgm:spPr/>
      <dgm:t>
        <a:bodyPr/>
        <a:lstStyle/>
        <a:p>
          <a:endParaRPr lang="el-GR"/>
        </a:p>
      </dgm:t>
    </dgm:pt>
    <dgm:pt modelId="{68B4ABE8-579E-F240-86FB-A25C468DE77E}" type="sibTrans" cxnId="{7A82733B-34DE-944C-898F-BDB7FDB77B54}">
      <dgm:prSet/>
      <dgm:spPr/>
      <dgm:t>
        <a:bodyPr/>
        <a:lstStyle/>
        <a:p>
          <a:endParaRPr lang="el-GR"/>
        </a:p>
      </dgm:t>
    </dgm:pt>
    <dgm:pt modelId="{12F813D8-F13A-9B44-A1D7-B98C63F35A17}">
      <dgm:prSet/>
      <dgm:spPr/>
      <dgm:t>
        <a:bodyPr/>
        <a:lstStyle/>
        <a:p>
          <a:r>
            <a:rPr lang="en-GB"/>
            <a:t>Parent support</a:t>
          </a:r>
        </a:p>
      </dgm:t>
    </dgm:pt>
    <dgm:pt modelId="{9CFBCE24-C840-9A46-BE90-CD4B4C395367}" type="parTrans" cxnId="{4B86CB8C-B8B4-3D4A-91BE-A44E79186C14}">
      <dgm:prSet/>
      <dgm:spPr/>
      <dgm:t>
        <a:bodyPr/>
        <a:lstStyle/>
        <a:p>
          <a:endParaRPr lang="el-GR"/>
        </a:p>
      </dgm:t>
    </dgm:pt>
    <dgm:pt modelId="{54CC3EA5-0042-CB4C-AE2B-43A984A05031}" type="sibTrans" cxnId="{4B86CB8C-B8B4-3D4A-91BE-A44E79186C14}">
      <dgm:prSet/>
      <dgm:spPr/>
      <dgm:t>
        <a:bodyPr/>
        <a:lstStyle/>
        <a:p>
          <a:endParaRPr lang="el-GR"/>
        </a:p>
      </dgm:t>
    </dgm:pt>
    <dgm:pt modelId="{3565551F-59DF-504E-9CF0-E57703621620}" type="pres">
      <dgm:prSet presAssocID="{237A7533-0B95-9D48-B55A-3D3F13C7706C}" presName="compositeShape" presStyleCnt="0">
        <dgm:presLayoutVars>
          <dgm:dir/>
          <dgm:resizeHandles/>
        </dgm:presLayoutVars>
      </dgm:prSet>
      <dgm:spPr/>
    </dgm:pt>
    <dgm:pt modelId="{5715274A-8819-004C-9696-2DC02E5722A3}" type="pres">
      <dgm:prSet presAssocID="{237A7533-0B95-9D48-B55A-3D3F13C7706C}" presName="pyramid" presStyleLbl="node1" presStyleIdx="0" presStyleCnt="1"/>
      <dgm:spPr/>
    </dgm:pt>
    <dgm:pt modelId="{1A8F5B3E-252A-2D48-B94B-91DFBE6A0C68}" type="pres">
      <dgm:prSet presAssocID="{237A7533-0B95-9D48-B55A-3D3F13C7706C}" presName="theList" presStyleCnt="0"/>
      <dgm:spPr/>
    </dgm:pt>
    <dgm:pt modelId="{00F70BB2-5585-6E4C-AF27-93535F1850B3}" type="pres">
      <dgm:prSet presAssocID="{5B8102CA-F5F6-1A45-8FFF-639BB4962EAD}" presName="aNode" presStyleLbl="fgAcc1" presStyleIdx="0" presStyleCnt="3">
        <dgm:presLayoutVars>
          <dgm:bulletEnabled val="1"/>
        </dgm:presLayoutVars>
      </dgm:prSet>
      <dgm:spPr/>
    </dgm:pt>
    <dgm:pt modelId="{E7D6D237-5FA9-CF4F-A04B-F497308EB8E3}" type="pres">
      <dgm:prSet presAssocID="{5B8102CA-F5F6-1A45-8FFF-639BB4962EAD}" presName="aSpace" presStyleCnt="0"/>
      <dgm:spPr/>
    </dgm:pt>
    <dgm:pt modelId="{84C76823-45D6-0244-91C1-47CA5F0740D5}" type="pres">
      <dgm:prSet presAssocID="{12F813D8-F13A-9B44-A1D7-B98C63F35A17}" presName="aNode" presStyleLbl="fgAcc1" presStyleIdx="1" presStyleCnt="3">
        <dgm:presLayoutVars>
          <dgm:bulletEnabled val="1"/>
        </dgm:presLayoutVars>
      </dgm:prSet>
      <dgm:spPr/>
    </dgm:pt>
    <dgm:pt modelId="{68376768-88E8-7C4C-B766-288FAFBAAC10}" type="pres">
      <dgm:prSet presAssocID="{12F813D8-F13A-9B44-A1D7-B98C63F35A17}" presName="aSpace" presStyleCnt="0"/>
      <dgm:spPr/>
    </dgm:pt>
    <dgm:pt modelId="{039E3C72-6C59-E242-AEEC-6A1064AB978B}" type="pres">
      <dgm:prSet presAssocID="{152EAF7A-FC31-DA49-AD67-6A221BB12EC0}" presName="aNode" presStyleLbl="fgAcc1" presStyleIdx="2" presStyleCnt="3">
        <dgm:presLayoutVars>
          <dgm:bulletEnabled val="1"/>
        </dgm:presLayoutVars>
      </dgm:prSet>
      <dgm:spPr/>
    </dgm:pt>
    <dgm:pt modelId="{601C3570-8AA0-924A-9C74-4AE9078711A4}" type="pres">
      <dgm:prSet presAssocID="{152EAF7A-FC31-DA49-AD67-6A221BB12EC0}" presName="aSpace" presStyleCnt="0"/>
      <dgm:spPr/>
    </dgm:pt>
  </dgm:ptLst>
  <dgm:cxnLst>
    <dgm:cxn modelId="{3B4A9D39-BED9-6A47-A87A-003A9562779D}" type="presOf" srcId="{152EAF7A-FC31-DA49-AD67-6A221BB12EC0}" destId="{039E3C72-6C59-E242-AEEC-6A1064AB978B}" srcOrd="0" destOrd="0" presId="urn:microsoft.com/office/officeart/2005/8/layout/pyramid2"/>
    <dgm:cxn modelId="{7A82733B-34DE-944C-898F-BDB7FDB77B54}" srcId="{237A7533-0B95-9D48-B55A-3D3F13C7706C}" destId="{152EAF7A-FC31-DA49-AD67-6A221BB12EC0}" srcOrd="2" destOrd="0" parTransId="{04F60CBB-8A11-2A45-B955-20207CAA541C}" sibTransId="{68B4ABE8-579E-F240-86FB-A25C468DE77E}"/>
    <dgm:cxn modelId="{9EA71369-03BD-D34C-8287-AF8C433E21BA}" type="presOf" srcId="{5B8102CA-F5F6-1A45-8FFF-639BB4962EAD}" destId="{00F70BB2-5585-6E4C-AF27-93535F1850B3}" srcOrd="0" destOrd="0" presId="urn:microsoft.com/office/officeart/2005/8/layout/pyramid2"/>
    <dgm:cxn modelId="{D8F3FE88-1BFA-9448-85F0-3D937C9E04AB}" srcId="{237A7533-0B95-9D48-B55A-3D3F13C7706C}" destId="{5B8102CA-F5F6-1A45-8FFF-639BB4962EAD}" srcOrd="0" destOrd="0" parTransId="{56B3F656-6971-B149-A45B-A6A22A3AD08A}" sibTransId="{4F414AAB-0A62-F346-AD2C-67211493D76B}"/>
    <dgm:cxn modelId="{4B86CB8C-B8B4-3D4A-91BE-A44E79186C14}" srcId="{237A7533-0B95-9D48-B55A-3D3F13C7706C}" destId="{12F813D8-F13A-9B44-A1D7-B98C63F35A17}" srcOrd="1" destOrd="0" parTransId="{9CFBCE24-C840-9A46-BE90-CD4B4C395367}" sibTransId="{54CC3EA5-0042-CB4C-AE2B-43A984A05031}"/>
    <dgm:cxn modelId="{BEF8E390-0471-7C4D-9B06-37FE5DAC98A3}" type="presOf" srcId="{12F813D8-F13A-9B44-A1D7-B98C63F35A17}" destId="{84C76823-45D6-0244-91C1-47CA5F0740D5}" srcOrd="0" destOrd="0" presId="urn:microsoft.com/office/officeart/2005/8/layout/pyramid2"/>
    <dgm:cxn modelId="{D75BDE94-F438-6543-BB16-45165705834C}" type="presOf" srcId="{237A7533-0B95-9D48-B55A-3D3F13C7706C}" destId="{3565551F-59DF-504E-9CF0-E57703621620}" srcOrd="0" destOrd="0" presId="urn:microsoft.com/office/officeart/2005/8/layout/pyramid2"/>
    <dgm:cxn modelId="{B4C3351C-24C1-6E4C-8173-DF1B033E5949}" type="presParOf" srcId="{3565551F-59DF-504E-9CF0-E57703621620}" destId="{5715274A-8819-004C-9696-2DC02E5722A3}" srcOrd="0" destOrd="0" presId="urn:microsoft.com/office/officeart/2005/8/layout/pyramid2"/>
    <dgm:cxn modelId="{8889E5B6-B271-3C49-A61E-740DCDADB464}" type="presParOf" srcId="{3565551F-59DF-504E-9CF0-E57703621620}" destId="{1A8F5B3E-252A-2D48-B94B-91DFBE6A0C68}" srcOrd="1" destOrd="0" presId="urn:microsoft.com/office/officeart/2005/8/layout/pyramid2"/>
    <dgm:cxn modelId="{4E907C34-CA1A-E248-B06B-A5089E0D5E2B}" type="presParOf" srcId="{1A8F5B3E-252A-2D48-B94B-91DFBE6A0C68}" destId="{00F70BB2-5585-6E4C-AF27-93535F1850B3}" srcOrd="0" destOrd="0" presId="urn:microsoft.com/office/officeart/2005/8/layout/pyramid2"/>
    <dgm:cxn modelId="{B8326C4E-3C9C-7542-AD8E-D3445A4E326A}" type="presParOf" srcId="{1A8F5B3E-252A-2D48-B94B-91DFBE6A0C68}" destId="{E7D6D237-5FA9-CF4F-A04B-F497308EB8E3}" srcOrd="1" destOrd="0" presId="urn:microsoft.com/office/officeart/2005/8/layout/pyramid2"/>
    <dgm:cxn modelId="{A6CE1BDE-BB81-184E-97D3-8724874CBF20}" type="presParOf" srcId="{1A8F5B3E-252A-2D48-B94B-91DFBE6A0C68}" destId="{84C76823-45D6-0244-91C1-47CA5F0740D5}" srcOrd="2" destOrd="0" presId="urn:microsoft.com/office/officeart/2005/8/layout/pyramid2"/>
    <dgm:cxn modelId="{2DE07B77-71E5-0544-B6CD-D25441EE0AD5}" type="presParOf" srcId="{1A8F5B3E-252A-2D48-B94B-91DFBE6A0C68}" destId="{68376768-88E8-7C4C-B766-288FAFBAAC10}" srcOrd="3" destOrd="0" presId="urn:microsoft.com/office/officeart/2005/8/layout/pyramid2"/>
    <dgm:cxn modelId="{882815EB-6068-6B4D-A848-F9CB4067A813}" type="presParOf" srcId="{1A8F5B3E-252A-2D48-B94B-91DFBE6A0C68}" destId="{039E3C72-6C59-E242-AEEC-6A1064AB978B}" srcOrd="4" destOrd="0" presId="urn:microsoft.com/office/officeart/2005/8/layout/pyramid2"/>
    <dgm:cxn modelId="{452686DB-87B5-6645-8B00-1367DC57F6F5}" type="presParOf" srcId="{1A8F5B3E-252A-2D48-B94B-91DFBE6A0C68}" destId="{601C3570-8AA0-924A-9C74-4AE9078711A4}" srcOrd="5" destOrd="0" presId="urn:microsoft.com/office/officeart/2005/8/layout/pyramid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EA5B1AA-A783-4525-B314-3544436917FB}"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BE"/>
        </a:p>
      </dgm:t>
    </dgm:pt>
    <dgm:pt modelId="{E43CFFA9-E7A0-4807-A1C2-41A4F0A8CB21}" type="pres">
      <dgm:prSet presAssocID="{FEA5B1AA-A783-4525-B314-3544436917FB}" presName="composite" presStyleCnt="0">
        <dgm:presLayoutVars>
          <dgm:chMax val="1"/>
          <dgm:dir/>
          <dgm:resizeHandles val="exact"/>
        </dgm:presLayoutVars>
      </dgm:prSet>
      <dgm:spPr/>
    </dgm:pt>
    <dgm:pt modelId="{4CE85762-3307-4436-9A34-D0F56A18A033}" type="pres">
      <dgm:prSet presAssocID="{FEA5B1AA-A783-4525-B314-3544436917FB}" presName="radial" presStyleCnt="0">
        <dgm:presLayoutVars>
          <dgm:animLvl val="ctr"/>
        </dgm:presLayoutVars>
      </dgm:prSet>
      <dgm:spPr/>
    </dgm:pt>
  </dgm:ptLst>
  <dgm:cxnLst>
    <dgm:cxn modelId="{8D9BFE0D-802A-423F-943D-E049E25EE01D}" type="presOf" srcId="{FEA5B1AA-A783-4525-B314-3544436917FB}" destId="{E43CFFA9-E7A0-4807-A1C2-41A4F0A8CB21}" srcOrd="0" destOrd="0" presId="urn:microsoft.com/office/officeart/2005/8/layout/radial3"/>
    <dgm:cxn modelId="{109114BC-935C-49A3-946F-BCC0BFECB0AC}" type="presParOf" srcId="{E43CFFA9-E7A0-4807-A1C2-41A4F0A8CB21}" destId="{4CE85762-3307-4436-9A34-D0F56A18A033}" srcOrd="0"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F151941-2A73-4A45-9689-39ED66CC29F8}"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l-GR"/>
        </a:p>
      </dgm:t>
    </dgm:pt>
    <dgm:pt modelId="{3CF7CAD7-09BA-A643-991D-16B836C77592}">
      <dgm:prSet phldrT="[Κείμενο]"/>
      <dgm:spPr>
        <a:solidFill>
          <a:srgbClr val="00B050"/>
        </a:solidFill>
      </dgm:spPr>
      <dgm:t>
        <a:bodyPr/>
        <a:lstStyle/>
        <a:p>
          <a:pPr>
            <a:buChar char="•"/>
          </a:pPr>
          <a:r>
            <a:rPr lang="en-GB"/>
            <a:t>The family is responsible for the child throughout his/her family </a:t>
          </a:r>
        </a:p>
      </dgm:t>
    </dgm:pt>
    <dgm:pt modelId="{9694F62D-5883-9340-9E6C-B010547A8477}" type="parTrans" cxnId="{4F4E41FD-CDF7-BD49-8F3F-F403A25B5EB0}">
      <dgm:prSet/>
      <dgm:spPr/>
      <dgm:t>
        <a:bodyPr/>
        <a:lstStyle/>
        <a:p>
          <a:endParaRPr lang="el-GR"/>
        </a:p>
      </dgm:t>
    </dgm:pt>
    <dgm:pt modelId="{0D1FF017-8688-674D-8AC0-7EEB5AD17179}" type="sibTrans" cxnId="{4F4E41FD-CDF7-BD49-8F3F-F403A25B5EB0}">
      <dgm:prSet/>
      <dgm:spPr/>
      <dgm:t>
        <a:bodyPr/>
        <a:lstStyle/>
        <a:p>
          <a:endParaRPr lang="el-GR"/>
        </a:p>
      </dgm:t>
    </dgm:pt>
    <dgm:pt modelId="{DA5B3B79-C443-5F4D-BA3F-FC6C3E8639A2}">
      <dgm:prSet phldrT="[Κείμενο]"/>
      <dgm:spPr>
        <a:solidFill>
          <a:srgbClr val="00B050"/>
        </a:solidFill>
      </dgm:spPr>
      <dgm:t>
        <a:bodyPr/>
        <a:lstStyle/>
        <a:p>
          <a:pPr>
            <a:buChar char="•"/>
          </a:pPr>
          <a:r>
            <a:rPr lang="en-GB"/>
            <a:t>The family impact on child development and learning</a:t>
          </a:r>
        </a:p>
      </dgm:t>
    </dgm:pt>
    <dgm:pt modelId="{EFF85520-484F-584F-9821-B31BC78AA2E6}" type="parTrans" cxnId="{CBBCB947-746C-B241-BB8B-231DD2F09670}">
      <dgm:prSet/>
      <dgm:spPr/>
      <dgm:t>
        <a:bodyPr/>
        <a:lstStyle/>
        <a:p>
          <a:endParaRPr lang="el-GR"/>
        </a:p>
      </dgm:t>
    </dgm:pt>
    <dgm:pt modelId="{C316A376-02D9-3044-AD25-77A8B894C062}" type="sibTrans" cxnId="{CBBCB947-746C-B241-BB8B-231DD2F09670}">
      <dgm:prSet/>
      <dgm:spPr/>
      <dgm:t>
        <a:bodyPr/>
        <a:lstStyle/>
        <a:p>
          <a:endParaRPr lang="el-GR"/>
        </a:p>
      </dgm:t>
    </dgm:pt>
    <dgm:pt modelId="{632DBD30-F6C9-D543-B654-07D200F5EBD8}">
      <dgm:prSet/>
      <dgm:spPr>
        <a:solidFill>
          <a:srgbClr val="00B050"/>
        </a:solidFill>
      </dgm:spPr>
      <dgm:t>
        <a:bodyPr/>
        <a:lstStyle/>
        <a:p>
          <a:r>
            <a:rPr lang="en-GB" dirty="0"/>
            <a:t>The power of the family in child development</a:t>
          </a:r>
        </a:p>
      </dgm:t>
    </dgm:pt>
    <dgm:pt modelId="{E5C4452A-2631-B34C-958D-1F2B8C02202E}" type="parTrans" cxnId="{093E04EB-6A2E-0942-BAA2-06D759CDB5EC}">
      <dgm:prSet/>
      <dgm:spPr/>
      <dgm:t>
        <a:bodyPr/>
        <a:lstStyle/>
        <a:p>
          <a:endParaRPr lang="el-GR"/>
        </a:p>
      </dgm:t>
    </dgm:pt>
    <dgm:pt modelId="{FB25B81B-329C-D34B-9CC3-DC0C9AA886A4}" type="sibTrans" cxnId="{093E04EB-6A2E-0942-BAA2-06D759CDB5EC}">
      <dgm:prSet/>
      <dgm:spPr/>
      <dgm:t>
        <a:bodyPr/>
        <a:lstStyle/>
        <a:p>
          <a:endParaRPr lang="el-GR"/>
        </a:p>
      </dgm:t>
    </dgm:pt>
    <dgm:pt modelId="{ADE3ED5C-08C4-9143-BB0C-6B1240D1D780}" type="pres">
      <dgm:prSet presAssocID="{5F151941-2A73-4A45-9689-39ED66CC29F8}" presName="Name0" presStyleCnt="0">
        <dgm:presLayoutVars>
          <dgm:chMax val="7"/>
          <dgm:chPref val="7"/>
          <dgm:dir/>
        </dgm:presLayoutVars>
      </dgm:prSet>
      <dgm:spPr/>
    </dgm:pt>
    <dgm:pt modelId="{C1380CD6-298F-2B4A-AD8D-84D894E31B96}" type="pres">
      <dgm:prSet presAssocID="{5F151941-2A73-4A45-9689-39ED66CC29F8}" presName="Name1" presStyleCnt="0"/>
      <dgm:spPr/>
    </dgm:pt>
    <dgm:pt modelId="{E0E23749-188C-B44D-8AE2-ACA18EE837A5}" type="pres">
      <dgm:prSet presAssocID="{5F151941-2A73-4A45-9689-39ED66CC29F8}" presName="cycle" presStyleCnt="0"/>
      <dgm:spPr/>
    </dgm:pt>
    <dgm:pt modelId="{2A0FE440-2498-3541-BC8F-E55230DEF94F}" type="pres">
      <dgm:prSet presAssocID="{5F151941-2A73-4A45-9689-39ED66CC29F8}" presName="srcNode" presStyleLbl="node1" presStyleIdx="0" presStyleCnt="3"/>
      <dgm:spPr/>
    </dgm:pt>
    <dgm:pt modelId="{DA3D1118-8BA8-0C4C-BB71-5F6D7EDE463E}" type="pres">
      <dgm:prSet presAssocID="{5F151941-2A73-4A45-9689-39ED66CC29F8}" presName="conn" presStyleLbl="parChTrans1D2" presStyleIdx="0" presStyleCnt="1"/>
      <dgm:spPr/>
    </dgm:pt>
    <dgm:pt modelId="{6DD48627-2426-BF4E-B8B4-C0A119677667}" type="pres">
      <dgm:prSet presAssocID="{5F151941-2A73-4A45-9689-39ED66CC29F8}" presName="extraNode" presStyleLbl="node1" presStyleIdx="0" presStyleCnt="3"/>
      <dgm:spPr/>
    </dgm:pt>
    <dgm:pt modelId="{2ACD3FEF-BB99-6F4B-9F40-06109ADFD58E}" type="pres">
      <dgm:prSet presAssocID="{5F151941-2A73-4A45-9689-39ED66CC29F8}" presName="dstNode" presStyleLbl="node1" presStyleIdx="0" presStyleCnt="3"/>
      <dgm:spPr/>
    </dgm:pt>
    <dgm:pt modelId="{A0C904BF-E0CF-1C41-B2AB-832D2E368557}" type="pres">
      <dgm:prSet presAssocID="{632DBD30-F6C9-D543-B654-07D200F5EBD8}" presName="text_1" presStyleLbl="node1" presStyleIdx="0" presStyleCnt="3">
        <dgm:presLayoutVars>
          <dgm:bulletEnabled val="1"/>
        </dgm:presLayoutVars>
      </dgm:prSet>
      <dgm:spPr/>
    </dgm:pt>
    <dgm:pt modelId="{A4491B30-95C8-E145-A9F6-BAB0EFDC3363}" type="pres">
      <dgm:prSet presAssocID="{632DBD30-F6C9-D543-B654-07D200F5EBD8}" presName="accent_1" presStyleCnt="0"/>
      <dgm:spPr/>
    </dgm:pt>
    <dgm:pt modelId="{BF41FD9B-62B8-1440-9117-1FF1B97F38AC}" type="pres">
      <dgm:prSet presAssocID="{632DBD30-F6C9-D543-B654-07D200F5EBD8}" presName="accentRepeatNode" presStyleLbl="solidFgAcc1" presStyleIdx="0" presStyleCnt="3"/>
      <dgm:spPr/>
    </dgm:pt>
    <dgm:pt modelId="{654AECF4-9C8B-E141-B647-D1E3BA9F1C65}" type="pres">
      <dgm:prSet presAssocID="{3CF7CAD7-09BA-A643-991D-16B836C77592}" presName="text_2" presStyleLbl="node1" presStyleIdx="1" presStyleCnt="3">
        <dgm:presLayoutVars>
          <dgm:bulletEnabled val="1"/>
        </dgm:presLayoutVars>
      </dgm:prSet>
      <dgm:spPr/>
    </dgm:pt>
    <dgm:pt modelId="{72A6EE44-31B7-BA41-BD85-A4EABEBBCA5F}" type="pres">
      <dgm:prSet presAssocID="{3CF7CAD7-09BA-A643-991D-16B836C77592}" presName="accent_2" presStyleCnt="0"/>
      <dgm:spPr/>
    </dgm:pt>
    <dgm:pt modelId="{F34A02E9-2CAB-7147-9AC3-7004399CC807}" type="pres">
      <dgm:prSet presAssocID="{3CF7CAD7-09BA-A643-991D-16B836C77592}" presName="accentRepeatNode" presStyleLbl="solidFgAcc1" presStyleIdx="1" presStyleCnt="3"/>
      <dgm:spPr/>
    </dgm:pt>
    <dgm:pt modelId="{7F54CDBC-115C-884B-ADF6-F55DF44EA0DF}" type="pres">
      <dgm:prSet presAssocID="{DA5B3B79-C443-5F4D-BA3F-FC6C3E8639A2}" presName="text_3" presStyleLbl="node1" presStyleIdx="2" presStyleCnt="3">
        <dgm:presLayoutVars>
          <dgm:bulletEnabled val="1"/>
        </dgm:presLayoutVars>
      </dgm:prSet>
      <dgm:spPr/>
    </dgm:pt>
    <dgm:pt modelId="{890035AB-ACDD-524D-8DC5-2E75B54ECF51}" type="pres">
      <dgm:prSet presAssocID="{DA5B3B79-C443-5F4D-BA3F-FC6C3E8639A2}" presName="accent_3" presStyleCnt="0"/>
      <dgm:spPr/>
    </dgm:pt>
    <dgm:pt modelId="{4CB06DF1-A0FA-1247-9E5B-392B022EA9F1}" type="pres">
      <dgm:prSet presAssocID="{DA5B3B79-C443-5F4D-BA3F-FC6C3E8639A2}" presName="accentRepeatNode" presStyleLbl="solidFgAcc1" presStyleIdx="2" presStyleCnt="3"/>
      <dgm:spPr/>
    </dgm:pt>
  </dgm:ptLst>
  <dgm:cxnLst>
    <dgm:cxn modelId="{8882B301-0E85-4C4A-A9DC-6AEBA997B7CF}" type="presOf" srcId="{FB25B81B-329C-D34B-9CC3-DC0C9AA886A4}" destId="{DA3D1118-8BA8-0C4C-BB71-5F6D7EDE463E}" srcOrd="0" destOrd="0" presId="urn:microsoft.com/office/officeart/2008/layout/VerticalCurvedList"/>
    <dgm:cxn modelId="{CBBCB947-746C-B241-BB8B-231DD2F09670}" srcId="{5F151941-2A73-4A45-9689-39ED66CC29F8}" destId="{DA5B3B79-C443-5F4D-BA3F-FC6C3E8639A2}" srcOrd="2" destOrd="0" parTransId="{EFF85520-484F-584F-9821-B31BC78AA2E6}" sibTransId="{C316A376-02D9-3044-AD25-77A8B894C062}"/>
    <dgm:cxn modelId="{62974073-1014-7946-AA48-4887FA5FE28E}" type="presOf" srcId="{3CF7CAD7-09BA-A643-991D-16B836C77592}" destId="{654AECF4-9C8B-E141-B647-D1E3BA9F1C65}" srcOrd="0" destOrd="0" presId="urn:microsoft.com/office/officeart/2008/layout/VerticalCurvedList"/>
    <dgm:cxn modelId="{13FE877D-D8D6-2944-AEF9-02F4B24D95E3}" type="presOf" srcId="{DA5B3B79-C443-5F4D-BA3F-FC6C3E8639A2}" destId="{7F54CDBC-115C-884B-ADF6-F55DF44EA0DF}" srcOrd="0" destOrd="0" presId="urn:microsoft.com/office/officeart/2008/layout/VerticalCurvedList"/>
    <dgm:cxn modelId="{D96CBAA8-B387-004C-9883-1A8A89B80E20}" type="presOf" srcId="{632DBD30-F6C9-D543-B654-07D200F5EBD8}" destId="{A0C904BF-E0CF-1C41-B2AB-832D2E368557}" srcOrd="0" destOrd="0" presId="urn:microsoft.com/office/officeart/2008/layout/VerticalCurvedList"/>
    <dgm:cxn modelId="{D42BEEE6-8415-CC4E-B184-65EFBF70677D}" type="presOf" srcId="{5F151941-2A73-4A45-9689-39ED66CC29F8}" destId="{ADE3ED5C-08C4-9143-BB0C-6B1240D1D780}" srcOrd="0" destOrd="0" presId="urn:microsoft.com/office/officeart/2008/layout/VerticalCurvedList"/>
    <dgm:cxn modelId="{093E04EB-6A2E-0942-BAA2-06D759CDB5EC}" srcId="{5F151941-2A73-4A45-9689-39ED66CC29F8}" destId="{632DBD30-F6C9-D543-B654-07D200F5EBD8}" srcOrd="0" destOrd="0" parTransId="{E5C4452A-2631-B34C-958D-1F2B8C02202E}" sibTransId="{FB25B81B-329C-D34B-9CC3-DC0C9AA886A4}"/>
    <dgm:cxn modelId="{4F4E41FD-CDF7-BD49-8F3F-F403A25B5EB0}" srcId="{5F151941-2A73-4A45-9689-39ED66CC29F8}" destId="{3CF7CAD7-09BA-A643-991D-16B836C77592}" srcOrd="1" destOrd="0" parTransId="{9694F62D-5883-9340-9E6C-B010547A8477}" sibTransId="{0D1FF017-8688-674D-8AC0-7EEB5AD17179}"/>
    <dgm:cxn modelId="{3618CB35-755A-2944-AB03-281A2013C21B}" type="presParOf" srcId="{ADE3ED5C-08C4-9143-BB0C-6B1240D1D780}" destId="{C1380CD6-298F-2B4A-AD8D-84D894E31B96}" srcOrd="0" destOrd="0" presId="urn:microsoft.com/office/officeart/2008/layout/VerticalCurvedList"/>
    <dgm:cxn modelId="{0F212323-B373-564C-802F-4B80F77E96A6}" type="presParOf" srcId="{C1380CD6-298F-2B4A-AD8D-84D894E31B96}" destId="{E0E23749-188C-B44D-8AE2-ACA18EE837A5}" srcOrd="0" destOrd="0" presId="urn:microsoft.com/office/officeart/2008/layout/VerticalCurvedList"/>
    <dgm:cxn modelId="{D364C63E-F33F-CC48-A631-1B2677690FA5}" type="presParOf" srcId="{E0E23749-188C-B44D-8AE2-ACA18EE837A5}" destId="{2A0FE440-2498-3541-BC8F-E55230DEF94F}" srcOrd="0" destOrd="0" presId="urn:microsoft.com/office/officeart/2008/layout/VerticalCurvedList"/>
    <dgm:cxn modelId="{8E85FE9D-FF6D-024A-B0EB-61F15A6684F3}" type="presParOf" srcId="{E0E23749-188C-B44D-8AE2-ACA18EE837A5}" destId="{DA3D1118-8BA8-0C4C-BB71-5F6D7EDE463E}" srcOrd="1" destOrd="0" presId="urn:microsoft.com/office/officeart/2008/layout/VerticalCurvedList"/>
    <dgm:cxn modelId="{9D24CED1-94F7-BB48-AEF2-8C2DE33E1E0D}" type="presParOf" srcId="{E0E23749-188C-B44D-8AE2-ACA18EE837A5}" destId="{6DD48627-2426-BF4E-B8B4-C0A119677667}" srcOrd="2" destOrd="0" presId="urn:microsoft.com/office/officeart/2008/layout/VerticalCurvedList"/>
    <dgm:cxn modelId="{1B817475-D898-414A-8CE7-D5BF7A6F48F8}" type="presParOf" srcId="{E0E23749-188C-B44D-8AE2-ACA18EE837A5}" destId="{2ACD3FEF-BB99-6F4B-9F40-06109ADFD58E}" srcOrd="3" destOrd="0" presId="urn:microsoft.com/office/officeart/2008/layout/VerticalCurvedList"/>
    <dgm:cxn modelId="{FBF72877-9DB1-BD45-9ED0-C3EF03FFD769}" type="presParOf" srcId="{C1380CD6-298F-2B4A-AD8D-84D894E31B96}" destId="{A0C904BF-E0CF-1C41-B2AB-832D2E368557}" srcOrd="1" destOrd="0" presId="urn:microsoft.com/office/officeart/2008/layout/VerticalCurvedList"/>
    <dgm:cxn modelId="{FB49F70A-6B0A-8F40-B3D2-8B9F0E12A5AD}" type="presParOf" srcId="{C1380CD6-298F-2B4A-AD8D-84D894E31B96}" destId="{A4491B30-95C8-E145-A9F6-BAB0EFDC3363}" srcOrd="2" destOrd="0" presId="urn:microsoft.com/office/officeart/2008/layout/VerticalCurvedList"/>
    <dgm:cxn modelId="{AD1E615B-6F6B-0D4A-B37C-C1A3792C37FA}" type="presParOf" srcId="{A4491B30-95C8-E145-A9F6-BAB0EFDC3363}" destId="{BF41FD9B-62B8-1440-9117-1FF1B97F38AC}" srcOrd="0" destOrd="0" presId="urn:microsoft.com/office/officeart/2008/layout/VerticalCurvedList"/>
    <dgm:cxn modelId="{4C2795BC-96BF-C944-BBEA-879ECD2A21F4}" type="presParOf" srcId="{C1380CD6-298F-2B4A-AD8D-84D894E31B96}" destId="{654AECF4-9C8B-E141-B647-D1E3BA9F1C65}" srcOrd="3" destOrd="0" presId="urn:microsoft.com/office/officeart/2008/layout/VerticalCurvedList"/>
    <dgm:cxn modelId="{556C20A1-CFBB-4F49-9E06-AA30291FC872}" type="presParOf" srcId="{C1380CD6-298F-2B4A-AD8D-84D894E31B96}" destId="{72A6EE44-31B7-BA41-BD85-A4EABEBBCA5F}" srcOrd="4" destOrd="0" presId="urn:microsoft.com/office/officeart/2008/layout/VerticalCurvedList"/>
    <dgm:cxn modelId="{751D1FD4-6D0C-3945-A403-A82E803E787E}" type="presParOf" srcId="{72A6EE44-31B7-BA41-BD85-A4EABEBBCA5F}" destId="{F34A02E9-2CAB-7147-9AC3-7004399CC807}" srcOrd="0" destOrd="0" presId="urn:microsoft.com/office/officeart/2008/layout/VerticalCurvedList"/>
    <dgm:cxn modelId="{9A5FC3E7-F0CC-9A43-9205-7E90196BFC22}" type="presParOf" srcId="{C1380CD6-298F-2B4A-AD8D-84D894E31B96}" destId="{7F54CDBC-115C-884B-ADF6-F55DF44EA0DF}" srcOrd="5" destOrd="0" presId="urn:microsoft.com/office/officeart/2008/layout/VerticalCurvedList"/>
    <dgm:cxn modelId="{E1F6BEEB-AD5E-4244-A08A-0A7637923FB1}" type="presParOf" srcId="{C1380CD6-298F-2B4A-AD8D-84D894E31B96}" destId="{890035AB-ACDD-524D-8DC5-2E75B54ECF51}" srcOrd="6" destOrd="0" presId="urn:microsoft.com/office/officeart/2008/layout/VerticalCurvedList"/>
    <dgm:cxn modelId="{3D8950E8-1B76-464F-8D3F-CA691F2EAB6A}" type="presParOf" srcId="{890035AB-ACDD-524D-8DC5-2E75B54ECF51}" destId="{4CB06DF1-A0FA-1247-9E5B-392B022EA9F1}" srcOrd="0" destOrd="0" presId="urn:microsoft.com/office/officeart/2008/layout/VerticalCurv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EA5B1AA-A783-4525-B314-3544436917FB}"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BE"/>
        </a:p>
      </dgm:t>
    </dgm:pt>
    <dgm:pt modelId="{E43CFFA9-E7A0-4807-A1C2-41A4F0A8CB21}" type="pres">
      <dgm:prSet presAssocID="{FEA5B1AA-A783-4525-B314-3544436917FB}" presName="composite" presStyleCnt="0">
        <dgm:presLayoutVars>
          <dgm:chMax val="1"/>
          <dgm:dir/>
          <dgm:resizeHandles val="exact"/>
        </dgm:presLayoutVars>
      </dgm:prSet>
      <dgm:spPr/>
    </dgm:pt>
    <dgm:pt modelId="{4CE85762-3307-4436-9A34-D0F56A18A033}" type="pres">
      <dgm:prSet presAssocID="{FEA5B1AA-A783-4525-B314-3544436917FB}" presName="radial" presStyleCnt="0">
        <dgm:presLayoutVars>
          <dgm:animLvl val="ctr"/>
        </dgm:presLayoutVars>
      </dgm:prSet>
      <dgm:spPr/>
    </dgm:pt>
  </dgm:ptLst>
  <dgm:cxnLst>
    <dgm:cxn modelId="{8D9BFE0D-802A-423F-943D-E049E25EE01D}" type="presOf" srcId="{FEA5B1AA-A783-4525-B314-3544436917FB}" destId="{E43CFFA9-E7A0-4807-A1C2-41A4F0A8CB21}" srcOrd="0" destOrd="0" presId="urn:microsoft.com/office/officeart/2005/8/layout/radial3"/>
    <dgm:cxn modelId="{109114BC-935C-49A3-946F-BCC0BFECB0AC}" type="presParOf" srcId="{E43CFFA9-E7A0-4807-A1C2-41A4F0A8CB21}" destId="{4CE85762-3307-4436-9A34-D0F56A18A033}" srcOrd="0"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14C63E-0C46-2E48-BC28-0084E63AC1F9}" type="doc">
      <dgm:prSet loTypeId="urn:microsoft.com/office/officeart/2005/8/layout/equation2" loCatId="relationship" qsTypeId="urn:microsoft.com/office/officeart/2005/8/quickstyle/3d3" qsCatId="3D" csTypeId="urn:microsoft.com/office/officeart/2005/8/colors/colorful1" csCatId="colorful" phldr="1"/>
      <dgm:spPr/>
      <dgm:t>
        <a:bodyPr/>
        <a:lstStyle/>
        <a:p>
          <a:endParaRPr lang="el-GR"/>
        </a:p>
      </dgm:t>
    </dgm:pt>
    <dgm:pt modelId="{B9CDB64D-2BB1-6F4B-B18C-1D29F1498E93}" type="pres">
      <dgm:prSet presAssocID="{6414C63E-0C46-2E48-BC28-0084E63AC1F9}" presName="Name0" presStyleCnt="0">
        <dgm:presLayoutVars>
          <dgm:dir/>
          <dgm:resizeHandles val="exact"/>
        </dgm:presLayoutVars>
      </dgm:prSet>
      <dgm:spPr/>
    </dgm:pt>
  </dgm:ptLst>
  <dgm:cxnLst>
    <dgm:cxn modelId="{859B3F98-F125-114C-911E-F0D0B939EC71}" type="presOf" srcId="{6414C63E-0C46-2E48-BC28-0084E63AC1F9}" destId="{B9CDB64D-2BB1-6F4B-B18C-1D29F1498E93}" srcOrd="0" destOrd="0" presId="urn:microsoft.com/office/officeart/2005/8/layout/equation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F151941-2A73-4A45-9689-39ED66CC29F8}"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l-GR"/>
        </a:p>
      </dgm:t>
    </dgm:pt>
    <dgm:pt modelId="{3CF7CAD7-09BA-A643-991D-16B836C77592}">
      <dgm:prSet phldrT="[Κείμενο]"/>
      <dgm:spPr>
        <a:solidFill>
          <a:srgbClr val="FFC000"/>
        </a:solidFill>
      </dgm:spPr>
      <dgm:t>
        <a:bodyPr/>
        <a:lstStyle/>
        <a:p>
          <a:pPr>
            <a:buChar char="•"/>
          </a:pPr>
          <a:r>
            <a:rPr lang="en-GB" dirty="0">
              <a:solidFill>
                <a:schemeClr val="tx1"/>
              </a:solidFill>
            </a:rPr>
            <a:t>Intervention based on the strengths of the child and the family</a:t>
          </a:r>
        </a:p>
      </dgm:t>
    </dgm:pt>
    <dgm:pt modelId="{9694F62D-5883-9340-9E6C-B010547A8477}" type="parTrans" cxnId="{4F4E41FD-CDF7-BD49-8F3F-F403A25B5EB0}">
      <dgm:prSet/>
      <dgm:spPr/>
      <dgm:t>
        <a:bodyPr/>
        <a:lstStyle/>
        <a:p>
          <a:endParaRPr lang="el-GR"/>
        </a:p>
      </dgm:t>
    </dgm:pt>
    <dgm:pt modelId="{0D1FF017-8688-674D-8AC0-7EEB5AD17179}" type="sibTrans" cxnId="{4F4E41FD-CDF7-BD49-8F3F-F403A25B5EB0}">
      <dgm:prSet/>
      <dgm:spPr/>
      <dgm:t>
        <a:bodyPr/>
        <a:lstStyle/>
        <a:p>
          <a:endParaRPr lang="el-GR"/>
        </a:p>
      </dgm:t>
    </dgm:pt>
    <dgm:pt modelId="{DA5B3B79-C443-5F4D-BA3F-FC6C3E8639A2}">
      <dgm:prSet phldrT="[Κείμενο]"/>
      <dgm:spPr>
        <a:solidFill>
          <a:srgbClr val="FFC000"/>
        </a:solidFill>
      </dgm:spPr>
      <dgm:t>
        <a:bodyPr/>
        <a:lstStyle/>
        <a:p>
          <a:pPr>
            <a:buChar char="•"/>
          </a:pPr>
          <a:r>
            <a:rPr lang="en-GB" dirty="0">
              <a:solidFill>
                <a:schemeClr val="tx1"/>
              </a:solidFill>
            </a:rPr>
            <a:t>Promotion of the adequacy and self-confidence of carers</a:t>
          </a:r>
        </a:p>
      </dgm:t>
    </dgm:pt>
    <dgm:pt modelId="{EFF85520-484F-584F-9821-B31BC78AA2E6}" type="parTrans" cxnId="{CBBCB947-746C-B241-BB8B-231DD2F09670}">
      <dgm:prSet/>
      <dgm:spPr/>
      <dgm:t>
        <a:bodyPr/>
        <a:lstStyle/>
        <a:p>
          <a:endParaRPr lang="el-GR"/>
        </a:p>
      </dgm:t>
    </dgm:pt>
    <dgm:pt modelId="{C316A376-02D9-3044-AD25-77A8B894C062}" type="sibTrans" cxnId="{CBBCB947-746C-B241-BB8B-231DD2F09670}">
      <dgm:prSet/>
      <dgm:spPr/>
      <dgm:t>
        <a:bodyPr/>
        <a:lstStyle/>
        <a:p>
          <a:endParaRPr lang="el-GR"/>
        </a:p>
      </dgm:t>
    </dgm:pt>
    <dgm:pt modelId="{632DBD30-F6C9-D543-B654-07D200F5EBD8}">
      <dgm:prSet/>
      <dgm:spPr>
        <a:solidFill>
          <a:srgbClr val="FFC000"/>
        </a:solidFill>
      </dgm:spPr>
      <dgm:t>
        <a:bodyPr/>
        <a:lstStyle/>
        <a:p>
          <a:r>
            <a:rPr lang="en-GB" dirty="0">
              <a:solidFill>
                <a:schemeClr val="tx1"/>
              </a:solidFill>
            </a:rPr>
            <a:t>Promotion of the sense of competence and empowerment of the families</a:t>
          </a:r>
        </a:p>
      </dgm:t>
    </dgm:pt>
    <dgm:pt modelId="{E5C4452A-2631-B34C-958D-1F2B8C02202E}" type="parTrans" cxnId="{093E04EB-6A2E-0942-BAA2-06D759CDB5EC}">
      <dgm:prSet/>
      <dgm:spPr/>
      <dgm:t>
        <a:bodyPr/>
        <a:lstStyle/>
        <a:p>
          <a:endParaRPr lang="el-GR"/>
        </a:p>
      </dgm:t>
    </dgm:pt>
    <dgm:pt modelId="{FB25B81B-329C-D34B-9CC3-DC0C9AA886A4}" type="sibTrans" cxnId="{093E04EB-6A2E-0942-BAA2-06D759CDB5EC}">
      <dgm:prSet/>
      <dgm:spPr/>
      <dgm:t>
        <a:bodyPr/>
        <a:lstStyle/>
        <a:p>
          <a:endParaRPr lang="el-GR"/>
        </a:p>
      </dgm:t>
    </dgm:pt>
    <dgm:pt modelId="{7DC9023E-701C-7B4A-87E2-E378A3489D31}">
      <dgm:prSet phldrT="[Κείμενο]"/>
      <dgm:spPr>
        <a:solidFill>
          <a:srgbClr val="FFC000"/>
        </a:solidFill>
      </dgm:spPr>
      <dgm:t>
        <a:bodyPr/>
        <a:lstStyle/>
        <a:p>
          <a:pPr>
            <a:buChar char="•"/>
          </a:pPr>
          <a:r>
            <a:rPr lang="en-GB" dirty="0">
              <a:solidFill>
                <a:schemeClr val="tx1"/>
              </a:solidFill>
            </a:rPr>
            <a:t>Capacity-building and empowerment aiming the autonomy of families will be the ultimate goal</a:t>
          </a:r>
        </a:p>
      </dgm:t>
    </dgm:pt>
    <dgm:pt modelId="{9C7EFCC0-EF32-CF40-83CE-088EF49F1356}" type="parTrans" cxnId="{6F722F95-535A-854F-992F-273B7FF72CE6}">
      <dgm:prSet/>
      <dgm:spPr/>
      <dgm:t>
        <a:bodyPr/>
        <a:lstStyle/>
        <a:p>
          <a:endParaRPr lang="el-GR"/>
        </a:p>
      </dgm:t>
    </dgm:pt>
    <dgm:pt modelId="{70912230-00C1-4C4A-B31A-C05FC4A8B116}" type="sibTrans" cxnId="{6F722F95-535A-854F-992F-273B7FF72CE6}">
      <dgm:prSet/>
      <dgm:spPr/>
      <dgm:t>
        <a:bodyPr/>
        <a:lstStyle/>
        <a:p>
          <a:endParaRPr lang="el-GR"/>
        </a:p>
      </dgm:t>
    </dgm:pt>
    <dgm:pt modelId="{ADE3ED5C-08C4-9143-BB0C-6B1240D1D780}" type="pres">
      <dgm:prSet presAssocID="{5F151941-2A73-4A45-9689-39ED66CC29F8}" presName="Name0" presStyleCnt="0">
        <dgm:presLayoutVars>
          <dgm:chMax val="7"/>
          <dgm:chPref val="7"/>
          <dgm:dir/>
        </dgm:presLayoutVars>
      </dgm:prSet>
      <dgm:spPr/>
    </dgm:pt>
    <dgm:pt modelId="{C1380CD6-298F-2B4A-AD8D-84D894E31B96}" type="pres">
      <dgm:prSet presAssocID="{5F151941-2A73-4A45-9689-39ED66CC29F8}" presName="Name1" presStyleCnt="0"/>
      <dgm:spPr/>
    </dgm:pt>
    <dgm:pt modelId="{E0E23749-188C-B44D-8AE2-ACA18EE837A5}" type="pres">
      <dgm:prSet presAssocID="{5F151941-2A73-4A45-9689-39ED66CC29F8}" presName="cycle" presStyleCnt="0"/>
      <dgm:spPr/>
    </dgm:pt>
    <dgm:pt modelId="{2A0FE440-2498-3541-BC8F-E55230DEF94F}" type="pres">
      <dgm:prSet presAssocID="{5F151941-2A73-4A45-9689-39ED66CC29F8}" presName="srcNode" presStyleLbl="node1" presStyleIdx="0" presStyleCnt="4"/>
      <dgm:spPr/>
    </dgm:pt>
    <dgm:pt modelId="{DA3D1118-8BA8-0C4C-BB71-5F6D7EDE463E}" type="pres">
      <dgm:prSet presAssocID="{5F151941-2A73-4A45-9689-39ED66CC29F8}" presName="conn" presStyleLbl="parChTrans1D2" presStyleIdx="0" presStyleCnt="1"/>
      <dgm:spPr/>
    </dgm:pt>
    <dgm:pt modelId="{6DD48627-2426-BF4E-B8B4-C0A119677667}" type="pres">
      <dgm:prSet presAssocID="{5F151941-2A73-4A45-9689-39ED66CC29F8}" presName="extraNode" presStyleLbl="node1" presStyleIdx="0" presStyleCnt="4"/>
      <dgm:spPr/>
    </dgm:pt>
    <dgm:pt modelId="{2ACD3FEF-BB99-6F4B-9F40-06109ADFD58E}" type="pres">
      <dgm:prSet presAssocID="{5F151941-2A73-4A45-9689-39ED66CC29F8}" presName="dstNode" presStyleLbl="node1" presStyleIdx="0" presStyleCnt="4"/>
      <dgm:spPr/>
    </dgm:pt>
    <dgm:pt modelId="{A0C904BF-E0CF-1C41-B2AB-832D2E368557}" type="pres">
      <dgm:prSet presAssocID="{632DBD30-F6C9-D543-B654-07D200F5EBD8}" presName="text_1" presStyleLbl="node1" presStyleIdx="0" presStyleCnt="4">
        <dgm:presLayoutVars>
          <dgm:bulletEnabled val="1"/>
        </dgm:presLayoutVars>
      </dgm:prSet>
      <dgm:spPr/>
    </dgm:pt>
    <dgm:pt modelId="{A4491B30-95C8-E145-A9F6-BAB0EFDC3363}" type="pres">
      <dgm:prSet presAssocID="{632DBD30-F6C9-D543-B654-07D200F5EBD8}" presName="accent_1" presStyleCnt="0"/>
      <dgm:spPr/>
    </dgm:pt>
    <dgm:pt modelId="{BF41FD9B-62B8-1440-9117-1FF1B97F38AC}" type="pres">
      <dgm:prSet presAssocID="{632DBD30-F6C9-D543-B654-07D200F5EBD8}" presName="accentRepeatNode" presStyleLbl="solidFgAcc1" presStyleIdx="0" presStyleCnt="4"/>
      <dgm:spPr/>
    </dgm:pt>
    <dgm:pt modelId="{654AECF4-9C8B-E141-B647-D1E3BA9F1C65}" type="pres">
      <dgm:prSet presAssocID="{3CF7CAD7-09BA-A643-991D-16B836C77592}" presName="text_2" presStyleLbl="node1" presStyleIdx="1" presStyleCnt="4">
        <dgm:presLayoutVars>
          <dgm:bulletEnabled val="1"/>
        </dgm:presLayoutVars>
      </dgm:prSet>
      <dgm:spPr/>
    </dgm:pt>
    <dgm:pt modelId="{72A6EE44-31B7-BA41-BD85-A4EABEBBCA5F}" type="pres">
      <dgm:prSet presAssocID="{3CF7CAD7-09BA-A643-991D-16B836C77592}" presName="accent_2" presStyleCnt="0"/>
      <dgm:spPr/>
    </dgm:pt>
    <dgm:pt modelId="{F34A02E9-2CAB-7147-9AC3-7004399CC807}" type="pres">
      <dgm:prSet presAssocID="{3CF7CAD7-09BA-A643-991D-16B836C77592}" presName="accentRepeatNode" presStyleLbl="solidFgAcc1" presStyleIdx="1" presStyleCnt="4"/>
      <dgm:spPr/>
    </dgm:pt>
    <dgm:pt modelId="{7F54CDBC-115C-884B-ADF6-F55DF44EA0DF}" type="pres">
      <dgm:prSet presAssocID="{DA5B3B79-C443-5F4D-BA3F-FC6C3E8639A2}" presName="text_3" presStyleLbl="node1" presStyleIdx="2" presStyleCnt="4">
        <dgm:presLayoutVars>
          <dgm:bulletEnabled val="1"/>
        </dgm:presLayoutVars>
      </dgm:prSet>
      <dgm:spPr/>
    </dgm:pt>
    <dgm:pt modelId="{890035AB-ACDD-524D-8DC5-2E75B54ECF51}" type="pres">
      <dgm:prSet presAssocID="{DA5B3B79-C443-5F4D-BA3F-FC6C3E8639A2}" presName="accent_3" presStyleCnt="0"/>
      <dgm:spPr/>
    </dgm:pt>
    <dgm:pt modelId="{4CB06DF1-A0FA-1247-9E5B-392B022EA9F1}" type="pres">
      <dgm:prSet presAssocID="{DA5B3B79-C443-5F4D-BA3F-FC6C3E8639A2}" presName="accentRepeatNode" presStyleLbl="solidFgAcc1" presStyleIdx="2" presStyleCnt="4"/>
      <dgm:spPr/>
    </dgm:pt>
    <dgm:pt modelId="{09D322C9-36F6-C04A-9F3F-E2CB1DDF53DB}" type="pres">
      <dgm:prSet presAssocID="{7DC9023E-701C-7B4A-87E2-E378A3489D31}" presName="text_4" presStyleLbl="node1" presStyleIdx="3" presStyleCnt="4">
        <dgm:presLayoutVars>
          <dgm:bulletEnabled val="1"/>
        </dgm:presLayoutVars>
      </dgm:prSet>
      <dgm:spPr/>
    </dgm:pt>
    <dgm:pt modelId="{DA9D9760-6D73-CF4B-8DB6-02DB52967A29}" type="pres">
      <dgm:prSet presAssocID="{7DC9023E-701C-7B4A-87E2-E378A3489D31}" presName="accent_4" presStyleCnt="0"/>
      <dgm:spPr/>
    </dgm:pt>
    <dgm:pt modelId="{748A75C3-0463-524B-BAB1-59CB870ABFC6}" type="pres">
      <dgm:prSet presAssocID="{7DC9023E-701C-7B4A-87E2-E378A3489D31}" presName="accentRepeatNode" presStyleLbl="solidFgAcc1" presStyleIdx="3" presStyleCnt="4"/>
      <dgm:spPr/>
    </dgm:pt>
  </dgm:ptLst>
  <dgm:cxnLst>
    <dgm:cxn modelId="{8882B301-0E85-4C4A-A9DC-6AEBA997B7CF}" type="presOf" srcId="{FB25B81B-329C-D34B-9CC3-DC0C9AA886A4}" destId="{DA3D1118-8BA8-0C4C-BB71-5F6D7EDE463E}" srcOrd="0" destOrd="0" presId="urn:microsoft.com/office/officeart/2008/layout/VerticalCurvedList"/>
    <dgm:cxn modelId="{CBBCB947-746C-B241-BB8B-231DD2F09670}" srcId="{5F151941-2A73-4A45-9689-39ED66CC29F8}" destId="{DA5B3B79-C443-5F4D-BA3F-FC6C3E8639A2}" srcOrd="2" destOrd="0" parTransId="{EFF85520-484F-584F-9821-B31BC78AA2E6}" sibTransId="{C316A376-02D9-3044-AD25-77A8B894C062}"/>
    <dgm:cxn modelId="{62974073-1014-7946-AA48-4887FA5FE28E}" type="presOf" srcId="{3CF7CAD7-09BA-A643-991D-16B836C77592}" destId="{654AECF4-9C8B-E141-B647-D1E3BA9F1C65}" srcOrd="0" destOrd="0" presId="urn:microsoft.com/office/officeart/2008/layout/VerticalCurvedList"/>
    <dgm:cxn modelId="{13FE877D-D8D6-2944-AEF9-02F4B24D95E3}" type="presOf" srcId="{DA5B3B79-C443-5F4D-BA3F-FC6C3E8639A2}" destId="{7F54CDBC-115C-884B-ADF6-F55DF44EA0DF}" srcOrd="0" destOrd="0" presId="urn:microsoft.com/office/officeart/2008/layout/VerticalCurvedList"/>
    <dgm:cxn modelId="{6F722F95-535A-854F-992F-273B7FF72CE6}" srcId="{5F151941-2A73-4A45-9689-39ED66CC29F8}" destId="{7DC9023E-701C-7B4A-87E2-E378A3489D31}" srcOrd="3" destOrd="0" parTransId="{9C7EFCC0-EF32-CF40-83CE-088EF49F1356}" sibTransId="{70912230-00C1-4C4A-B31A-C05FC4A8B116}"/>
    <dgm:cxn modelId="{D96CBAA8-B387-004C-9883-1A8A89B80E20}" type="presOf" srcId="{632DBD30-F6C9-D543-B654-07D200F5EBD8}" destId="{A0C904BF-E0CF-1C41-B2AB-832D2E368557}" srcOrd="0" destOrd="0" presId="urn:microsoft.com/office/officeart/2008/layout/VerticalCurvedList"/>
    <dgm:cxn modelId="{FF3DB0CE-A007-544F-8B03-DED1D1F91358}" type="presOf" srcId="{7DC9023E-701C-7B4A-87E2-E378A3489D31}" destId="{09D322C9-36F6-C04A-9F3F-E2CB1DDF53DB}" srcOrd="0" destOrd="0" presId="urn:microsoft.com/office/officeart/2008/layout/VerticalCurvedList"/>
    <dgm:cxn modelId="{D42BEEE6-8415-CC4E-B184-65EFBF70677D}" type="presOf" srcId="{5F151941-2A73-4A45-9689-39ED66CC29F8}" destId="{ADE3ED5C-08C4-9143-BB0C-6B1240D1D780}" srcOrd="0" destOrd="0" presId="urn:microsoft.com/office/officeart/2008/layout/VerticalCurvedList"/>
    <dgm:cxn modelId="{093E04EB-6A2E-0942-BAA2-06D759CDB5EC}" srcId="{5F151941-2A73-4A45-9689-39ED66CC29F8}" destId="{632DBD30-F6C9-D543-B654-07D200F5EBD8}" srcOrd="0" destOrd="0" parTransId="{E5C4452A-2631-B34C-958D-1F2B8C02202E}" sibTransId="{FB25B81B-329C-D34B-9CC3-DC0C9AA886A4}"/>
    <dgm:cxn modelId="{4F4E41FD-CDF7-BD49-8F3F-F403A25B5EB0}" srcId="{5F151941-2A73-4A45-9689-39ED66CC29F8}" destId="{3CF7CAD7-09BA-A643-991D-16B836C77592}" srcOrd="1" destOrd="0" parTransId="{9694F62D-5883-9340-9E6C-B010547A8477}" sibTransId="{0D1FF017-8688-674D-8AC0-7EEB5AD17179}"/>
    <dgm:cxn modelId="{3618CB35-755A-2944-AB03-281A2013C21B}" type="presParOf" srcId="{ADE3ED5C-08C4-9143-BB0C-6B1240D1D780}" destId="{C1380CD6-298F-2B4A-AD8D-84D894E31B96}" srcOrd="0" destOrd="0" presId="urn:microsoft.com/office/officeart/2008/layout/VerticalCurvedList"/>
    <dgm:cxn modelId="{0F212323-B373-564C-802F-4B80F77E96A6}" type="presParOf" srcId="{C1380CD6-298F-2B4A-AD8D-84D894E31B96}" destId="{E0E23749-188C-B44D-8AE2-ACA18EE837A5}" srcOrd="0" destOrd="0" presId="urn:microsoft.com/office/officeart/2008/layout/VerticalCurvedList"/>
    <dgm:cxn modelId="{D364C63E-F33F-CC48-A631-1B2677690FA5}" type="presParOf" srcId="{E0E23749-188C-B44D-8AE2-ACA18EE837A5}" destId="{2A0FE440-2498-3541-BC8F-E55230DEF94F}" srcOrd="0" destOrd="0" presId="urn:microsoft.com/office/officeart/2008/layout/VerticalCurvedList"/>
    <dgm:cxn modelId="{8E85FE9D-FF6D-024A-B0EB-61F15A6684F3}" type="presParOf" srcId="{E0E23749-188C-B44D-8AE2-ACA18EE837A5}" destId="{DA3D1118-8BA8-0C4C-BB71-5F6D7EDE463E}" srcOrd="1" destOrd="0" presId="urn:microsoft.com/office/officeart/2008/layout/VerticalCurvedList"/>
    <dgm:cxn modelId="{9D24CED1-94F7-BB48-AEF2-8C2DE33E1E0D}" type="presParOf" srcId="{E0E23749-188C-B44D-8AE2-ACA18EE837A5}" destId="{6DD48627-2426-BF4E-B8B4-C0A119677667}" srcOrd="2" destOrd="0" presId="urn:microsoft.com/office/officeart/2008/layout/VerticalCurvedList"/>
    <dgm:cxn modelId="{1B817475-D898-414A-8CE7-D5BF7A6F48F8}" type="presParOf" srcId="{E0E23749-188C-B44D-8AE2-ACA18EE837A5}" destId="{2ACD3FEF-BB99-6F4B-9F40-06109ADFD58E}" srcOrd="3" destOrd="0" presId="urn:microsoft.com/office/officeart/2008/layout/VerticalCurvedList"/>
    <dgm:cxn modelId="{FBF72877-9DB1-BD45-9ED0-C3EF03FFD769}" type="presParOf" srcId="{C1380CD6-298F-2B4A-AD8D-84D894E31B96}" destId="{A0C904BF-E0CF-1C41-B2AB-832D2E368557}" srcOrd="1" destOrd="0" presId="urn:microsoft.com/office/officeart/2008/layout/VerticalCurvedList"/>
    <dgm:cxn modelId="{FB49F70A-6B0A-8F40-B3D2-8B9F0E12A5AD}" type="presParOf" srcId="{C1380CD6-298F-2B4A-AD8D-84D894E31B96}" destId="{A4491B30-95C8-E145-A9F6-BAB0EFDC3363}" srcOrd="2" destOrd="0" presId="urn:microsoft.com/office/officeart/2008/layout/VerticalCurvedList"/>
    <dgm:cxn modelId="{AD1E615B-6F6B-0D4A-B37C-C1A3792C37FA}" type="presParOf" srcId="{A4491B30-95C8-E145-A9F6-BAB0EFDC3363}" destId="{BF41FD9B-62B8-1440-9117-1FF1B97F38AC}" srcOrd="0" destOrd="0" presId="urn:microsoft.com/office/officeart/2008/layout/VerticalCurvedList"/>
    <dgm:cxn modelId="{4C2795BC-96BF-C944-BBEA-879ECD2A21F4}" type="presParOf" srcId="{C1380CD6-298F-2B4A-AD8D-84D894E31B96}" destId="{654AECF4-9C8B-E141-B647-D1E3BA9F1C65}" srcOrd="3" destOrd="0" presId="urn:microsoft.com/office/officeart/2008/layout/VerticalCurvedList"/>
    <dgm:cxn modelId="{556C20A1-CFBB-4F49-9E06-AA30291FC872}" type="presParOf" srcId="{C1380CD6-298F-2B4A-AD8D-84D894E31B96}" destId="{72A6EE44-31B7-BA41-BD85-A4EABEBBCA5F}" srcOrd="4" destOrd="0" presId="urn:microsoft.com/office/officeart/2008/layout/VerticalCurvedList"/>
    <dgm:cxn modelId="{751D1FD4-6D0C-3945-A403-A82E803E787E}" type="presParOf" srcId="{72A6EE44-31B7-BA41-BD85-A4EABEBBCA5F}" destId="{F34A02E9-2CAB-7147-9AC3-7004399CC807}" srcOrd="0" destOrd="0" presId="urn:microsoft.com/office/officeart/2008/layout/VerticalCurvedList"/>
    <dgm:cxn modelId="{9A5FC3E7-F0CC-9A43-9205-7E90196BFC22}" type="presParOf" srcId="{C1380CD6-298F-2B4A-AD8D-84D894E31B96}" destId="{7F54CDBC-115C-884B-ADF6-F55DF44EA0DF}" srcOrd="5" destOrd="0" presId="urn:microsoft.com/office/officeart/2008/layout/VerticalCurvedList"/>
    <dgm:cxn modelId="{E1F6BEEB-AD5E-4244-A08A-0A7637923FB1}" type="presParOf" srcId="{C1380CD6-298F-2B4A-AD8D-84D894E31B96}" destId="{890035AB-ACDD-524D-8DC5-2E75B54ECF51}" srcOrd="6" destOrd="0" presId="urn:microsoft.com/office/officeart/2008/layout/VerticalCurvedList"/>
    <dgm:cxn modelId="{3D8950E8-1B76-464F-8D3F-CA691F2EAB6A}" type="presParOf" srcId="{890035AB-ACDD-524D-8DC5-2E75B54ECF51}" destId="{4CB06DF1-A0FA-1247-9E5B-392B022EA9F1}" srcOrd="0" destOrd="0" presId="urn:microsoft.com/office/officeart/2008/layout/VerticalCurvedList"/>
    <dgm:cxn modelId="{515DA263-00E0-5B46-B88D-C4AA11A3BCEF}" type="presParOf" srcId="{C1380CD6-298F-2B4A-AD8D-84D894E31B96}" destId="{09D322C9-36F6-C04A-9F3F-E2CB1DDF53DB}" srcOrd="7" destOrd="0" presId="urn:microsoft.com/office/officeart/2008/layout/VerticalCurvedList"/>
    <dgm:cxn modelId="{22797847-DC3C-274F-A6DD-7743131177AC}" type="presParOf" srcId="{C1380CD6-298F-2B4A-AD8D-84D894E31B96}" destId="{DA9D9760-6D73-CF4B-8DB6-02DB52967A29}" srcOrd="8" destOrd="0" presId="urn:microsoft.com/office/officeart/2008/layout/VerticalCurvedList"/>
    <dgm:cxn modelId="{A42AE05D-66C6-5D4E-9DA5-BE33E19DC3AF}" type="presParOf" srcId="{DA9D9760-6D73-CF4B-8DB6-02DB52967A29}" destId="{748A75C3-0463-524B-BAB1-59CB870ABFC6}" srcOrd="0" destOrd="0" presId="urn:microsoft.com/office/officeart/2008/layout/VerticalCurv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EA5B1AA-A783-4525-B314-3544436917FB}"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BE"/>
        </a:p>
      </dgm:t>
    </dgm:pt>
    <dgm:pt modelId="{E43CFFA9-E7A0-4807-A1C2-41A4F0A8CB21}" type="pres">
      <dgm:prSet presAssocID="{FEA5B1AA-A783-4525-B314-3544436917FB}" presName="composite" presStyleCnt="0">
        <dgm:presLayoutVars>
          <dgm:chMax val="1"/>
          <dgm:dir/>
          <dgm:resizeHandles val="exact"/>
        </dgm:presLayoutVars>
      </dgm:prSet>
      <dgm:spPr/>
    </dgm:pt>
    <dgm:pt modelId="{4CE85762-3307-4436-9A34-D0F56A18A033}" type="pres">
      <dgm:prSet presAssocID="{FEA5B1AA-A783-4525-B314-3544436917FB}" presName="radial" presStyleCnt="0">
        <dgm:presLayoutVars>
          <dgm:animLvl val="ctr"/>
        </dgm:presLayoutVars>
      </dgm:prSet>
      <dgm:spPr/>
    </dgm:pt>
  </dgm:ptLst>
  <dgm:cxnLst>
    <dgm:cxn modelId="{8D9BFE0D-802A-423F-943D-E049E25EE01D}" type="presOf" srcId="{FEA5B1AA-A783-4525-B314-3544436917FB}" destId="{E43CFFA9-E7A0-4807-A1C2-41A4F0A8CB21}" srcOrd="0" destOrd="0" presId="urn:microsoft.com/office/officeart/2005/8/layout/radial3"/>
    <dgm:cxn modelId="{109114BC-935C-49A3-946F-BCC0BFECB0AC}" type="presParOf" srcId="{E43CFFA9-E7A0-4807-A1C2-41A4F0A8CB21}" destId="{4CE85762-3307-4436-9A34-D0F56A18A033}" srcOrd="0"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EA5B1AA-A783-4525-B314-3544436917FB}"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BE"/>
        </a:p>
      </dgm:t>
    </dgm:pt>
    <dgm:pt modelId="{E43CFFA9-E7A0-4807-A1C2-41A4F0A8CB21}" type="pres">
      <dgm:prSet presAssocID="{FEA5B1AA-A783-4525-B314-3544436917FB}" presName="composite" presStyleCnt="0">
        <dgm:presLayoutVars>
          <dgm:chMax val="1"/>
          <dgm:dir/>
          <dgm:resizeHandles val="exact"/>
        </dgm:presLayoutVars>
      </dgm:prSet>
      <dgm:spPr/>
    </dgm:pt>
    <dgm:pt modelId="{4CE85762-3307-4436-9A34-D0F56A18A033}" type="pres">
      <dgm:prSet presAssocID="{FEA5B1AA-A783-4525-B314-3544436917FB}" presName="radial" presStyleCnt="0">
        <dgm:presLayoutVars>
          <dgm:animLvl val="ctr"/>
        </dgm:presLayoutVars>
      </dgm:prSet>
      <dgm:spPr/>
    </dgm:pt>
  </dgm:ptLst>
  <dgm:cxnLst>
    <dgm:cxn modelId="{8D9BFE0D-802A-423F-943D-E049E25EE01D}" type="presOf" srcId="{FEA5B1AA-A783-4525-B314-3544436917FB}" destId="{E43CFFA9-E7A0-4807-A1C2-41A4F0A8CB21}" srcOrd="0" destOrd="0" presId="urn:microsoft.com/office/officeart/2005/8/layout/radial3"/>
    <dgm:cxn modelId="{109114BC-935C-49A3-946F-BCC0BFECB0AC}" type="presParOf" srcId="{E43CFFA9-E7A0-4807-A1C2-41A4F0A8CB21}" destId="{4CE85762-3307-4436-9A34-D0F56A18A033}" srcOrd="0"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EA5B1AA-A783-4525-B314-3544436917FB}"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BE"/>
        </a:p>
      </dgm:t>
    </dgm:pt>
    <dgm:pt modelId="{E43CFFA9-E7A0-4807-A1C2-41A4F0A8CB21}" type="pres">
      <dgm:prSet presAssocID="{FEA5B1AA-A783-4525-B314-3544436917FB}" presName="composite" presStyleCnt="0">
        <dgm:presLayoutVars>
          <dgm:chMax val="1"/>
          <dgm:dir/>
          <dgm:resizeHandles val="exact"/>
        </dgm:presLayoutVars>
      </dgm:prSet>
      <dgm:spPr/>
    </dgm:pt>
    <dgm:pt modelId="{4CE85762-3307-4436-9A34-D0F56A18A033}" type="pres">
      <dgm:prSet presAssocID="{FEA5B1AA-A783-4525-B314-3544436917FB}" presName="radial" presStyleCnt="0">
        <dgm:presLayoutVars>
          <dgm:animLvl val="ctr"/>
        </dgm:presLayoutVars>
      </dgm:prSet>
      <dgm:spPr/>
    </dgm:pt>
  </dgm:ptLst>
  <dgm:cxnLst>
    <dgm:cxn modelId="{8D9BFE0D-802A-423F-943D-E049E25EE01D}" type="presOf" srcId="{FEA5B1AA-A783-4525-B314-3544436917FB}" destId="{E43CFFA9-E7A0-4807-A1C2-41A4F0A8CB21}" srcOrd="0" destOrd="0" presId="urn:microsoft.com/office/officeart/2005/8/layout/radial3"/>
    <dgm:cxn modelId="{109114BC-935C-49A3-946F-BCC0BFECB0AC}" type="presParOf" srcId="{E43CFFA9-E7A0-4807-A1C2-41A4F0A8CB21}" destId="{4CE85762-3307-4436-9A34-D0F56A18A033}" srcOrd="0"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EA5B1AA-A783-4525-B314-3544436917FB}"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BE"/>
        </a:p>
      </dgm:t>
    </dgm:pt>
    <dgm:pt modelId="{E43CFFA9-E7A0-4807-A1C2-41A4F0A8CB21}" type="pres">
      <dgm:prSet presAssocID="{FEA5B1AA-A783-4525-B314-3544436917FB}" presName="composite" presStyleCnt="0">
        <dgm:presLayoutVars>
          <dgm:chMax val="1"/>
          <dgm:dir/>
          <dgm:resizeHandles val="exact"/>
        </dgm:presLayoutVars>
      </dgm:prSet>
      <dgm:spPr/>
    </dgm:pt>
    <dgm:pt modelId="{4CE85762-3307-4436-9A34-D0F56A18A033}" type="pres">
      <dgm:prSet presAssocID="{FEA5B1AA-A783-4525-B314-3544436917FB}" presName="radial" presStyleCnt="0">
        <dgm:presLayoutVars>
          <dgm:animLvl val="ctr"/>
        </dgm:presLayoutVars>
      </dgm:prSet>
      <dgm:spPr/>
    </dgm:pt>
  </dgm:ptLst>
  <dgm:cxnLst>
    <dgm:cxn modelId="{8D9BFE0D-802A-423F-943D-E049E25EE01D}" type="presOf" srcId="{FEA5B1AA-A783-4525-B314-3544436917FB}" destId="{E43CFFA9-E7A0-4807-A1C2-41A4F0A8CB21}" srcOrd="0" destOrd="0" presId="urn:microsoft.com/office/officeart/2005/8/layout/radial3"/>
    <dgm:cxn modelId="{109114BC-935C-49A3-946F-BCC0BFECB0AC}" type="presParOf" srcId="{E43CFFA9-E7A0-4807-A1C2-41A4F0A8CB21}" destId="{4CE85762-3307-4436-9A34-D0F56A18A033}" srcOrd="0"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F151941-2A73-4A45-9689-39ED66CC29F8}"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l-GR"/>
        </a:p>
      </dgm:t>
    </dgm:pt>
    <dgm:pt modelId="{3D70749B-B635-C641-8117-CE1CBEE13B16}">
      <dgm:prSet phldrT="[Κείμενο]"/>
      <dgm:spPr>
        <a:solidFill>
          <a:srgbClr val="2E9CD6"/>
        </a:solidFill>
      </dgm:spPr>
      <dgm:t>
        <a:bodyPr/>
        <a:lstStyle/>
        <a:p>
          <a:pPr>
            <a:buChar char="•"/>
          </a:pPr>
          <a:r>
            <a:rPr lang="en-GB"/>
            <a:t>Individualised practice for every family</a:t>
          </a:r>
        </a:p>
      </dgm:t>
    </dgm:pt>
    <dgm:pt modelId="{59E6539B-C071-054C-8962-92327360F214}" type="parTrans" cxnId="{66033D9B-D77D-E84A-9360-65F1FDA4C8B0}">
      <dgm:prSet/>
      <dgm:spPr/>
      <dgm:t>
        <a:bodyPr/>
        <a:lstStyle/>
        <a:p>
          <a:endParaRPr lang="el-GR"/>
        </a:p>
      </dgm:t>
    </dgm:pt>
    <dgm:pt modelId="{E2DDA940-0068-F74D-B0CB-622DA0F34C89}" type="sibTrans" cxnId="{66033D9B-D77D-E84A-9360-65F1FDA4C8B0}">
      <dgm:prSet/>
      <dgm:spPr/>
      <dgm:t>
        <a:bodyPr/>
        <a:lstStyle/>
        <a:p>
          <a:endParaRPr lang="el-GR"/>
        </a:p>
      </dgm:t>
    </dgm:pt>
    <dgm:pt modelId="{3CF7CAD7-09BA-A643-991D-16B836C77592}">
      <dgm:prSet phldrT="[Κείμενο]"/>
      <dgm:spPr>
        <a:solidFill>
          <a:srgbClr val="2E9CD6"/>
        </a:solidFill>
      </dgm:spPr>
      <dgm:t>
        <a:bodyPr/>
        <a:lstStyle/>
        <a:p>
          <a:pPr>
            <a:buChar char="•"/>
          </a:pPr>
          <a:r>
            <a:rPr lang="en-GB"/>
            <a:t>Families and professionals work together like partners</a:t>
          </a:r>
        </a:p>
      </dgm:t>
    </dgm:pt>
    <dgm:pt modelId="{9694F62D-5883-9340-9E6C-B010547A8477}" type="parTrans" cxnId="{4F4E41FD-CDF7-BD49-8F3F-F403A25B5EB0}">
      <dgm:prSet/>
      <dgm:spPr/>
      <dgm:t>
        <a:bodyPr/>
        <a:lstStyle/>
        <a:p>
          <a:endParaRPr lang="el-GR"/>
        </a:p>
      </dgm:t>
    </dgm:pt>
    <dgm:pt modelId="{0D1FF017-8688-674D-8AC0-7EEB5AD17179}" type="sibTrans" cxnId="{4F4E41FD-CDF7-BD49-8F3F-F403A25B5EB0}">
      <dgm:prSet/>
      <dgm:spPr/>
      <dgm:t>
        <a:bodyPr/>
        <a:lstStyle/>
        <a:p>
          <a:endParaRPr lang="el-GR"/>
        </a:p>
      </dgm:t>
    </dgm:pt>
    <dgm:pt modelId="{DA5B3B79-C443-5F4D-BA3F-FC6C3E8639A2}">
      <dgm:prSet phldrT="[Κείμενο]"/>
      <dgm:spPr>
        <a:solidFill>
          <a:srgbClr val="2E9CD6"/>
        </a:solidFill>
      </dgm:spPr>
      <dgm:t>
        <a:bodyPr/>
        <a:lstStyle/>
        <a:p>
          <a:pPr>
            <a:buChar char="•"/>
          </a:pPr>
          <a:r>
            <a:rPr lang="en-GB"/>
            <a:t>Response to the priorities and objectives of the families</a:t>
          </a:r>
        </a:p>
      </dgm:t>
    </dgm:pt>
    <dgm:pt modelId="{EFF85520-484F-584F-9821-B31BC78AA2E6}" type="parTrans" cxnId="{CBBCB947-746C-B241-BB8B-231DD2F09670}">
      <dgm:prSet/>
      <dgm:spPr/>
      <dgm:t>
        <a:bodyPr/>
        <a:lstStyle/>
        <a:p>
          <a:endParaRPr lang="el-GR"/>
        </a:p>
      </dgm:t>
    </dgm:pt>
    <dgm:pt modelId="{C316A376-02D9-3044-AD25-77A8B894C062}" type="sibTrans" cxnId="{CBBCB947-746C-B241-BB8B-231DD2F09670}">
      <dgm:prSet/>
      <dgm:spPr/>
      <dgm:t>
        <a:bodyPr/>
        <a:lstStyle/>
        <a:p>
          <a:endParaRPr lang="el-GR"/>
        </a:p>
      </dgm:t>
    </dgm:pt>
    <dgm:pt modelId="{632DBD30-F6C9-D543-B654-07D200F5EBD8}">
      <dgm:prSet/>
      <dgm:spPr>
        <a:solidFill>
          <a:srgbClr val="2E9CD6"/>
        </a:solidFill>
      </dgm:spPr>
      <dgm:t>
        <a:bodyPr/>
        <a:lstStyle/>
        <a:p>
          <a:r>
            <a:rPr lang="en-GB"/>
            <a:t>The entire family is the intervention unit</a:t>
          </a:r>
        </a:p>
      </dgm:t>
    </dgm:pt>
    <dgm:pt modelId="{E5C4452A-2631-B34C-958D-1F2B8C02202E}" type="parTrans" cxnId="{093E04EB-6A2E-0942-BAA2-06D759CDB5EC}">
      <dgm:prSet/>
      <dgm:spPr/>
      <dgm:t>
        <a:bodyPr/>
        <a:lstStyle/>
        <a:p>
          <a:endParaRPr lang="el-GR"/>
        </a:p>
      </dgm:t>
    </dgm:pt>
    <dgm:pt modelId="{FB25B81B-329C-D34B-9CC3-DC0C9AA886A4}" type="sibTrans" cxnId="{093E04EB-6A2E-0942-BAA2-06D759CDB5EC}">
      <dgm:prSet/>
      <dgm:spPr/>
      <dgm:t>
        <a:bodyPr/>
        <a:lstStyle/>
        <a:p>
          <a:endParaRPr lang="el-GR"/>
        </a:p>
      </dgm:t>
    </dgm:pt>
    <dgm:pt modelId="{7824FA5E-B3FD-3B40-BBA4-E18F83CB5737}">
      <dgm:prSet/>
      <dgm:spPr>
        <a:solidFill>
          <a:srgbClr val="2E9CD6"/>
        </a:solidFill>
      </dgm:spPr>
      <dgm:t>
        <a:bodyPr/>
        <a:lstStyle/>
        <a:p>
          <a:r>
            <a:rPr lang="en-GB"/>
            <a:t>Professionals are agents at the service the family</a:t>
          </a:r>
        </a:p>
      </dgm:t>
    </dgm:pt>
    <dgm:pt modelId="{EF732CA1-4A4B-F441-80C8-51DFBE5B97E8}" type="parTrans" cxnId="{4F1342E2-E1F3-204F-945D-8609D02C86ED}">
      <dgm:prSet/>
      <dgm:spPr/>
      <dgm:t>
        <a:bodyPr/>
        <a:lstStyle/>
        <a:p>
          <a:endParaRPr lang="el-GR"/>
        </a:p>
      </dgm:t>
    </dgm:pt>
    <dgm:pt modelId="{9210210A-7E1E-114E-8E2E-69FE959F401F}" type="sibTrans" cxnId="{4F1342E2-E1F3-204F-945D-8609D02C86ED}">
      <dgm:prSet/>
      <dgm:spPr/>
      <dgm:t>
        <a:bodyPr/>
        <a:lstStyle/>
        <a:p>
          <a:endParaRPr lang="el-GR"/>
        </a:p>
      </dgm:t>
    </dgm:pt>
    <dgm:pt modelId="{ADE3ED5C-08C4-9143-BB0C-6B1240D1D780}" type="pres">
      <dgm:prSet presAssocID="{5F151941-2A73-4A45-9689-39ED66CC29F8}" presName="Name0" presStyleCnt="0">
        <dgm:presLayoutVars>
          <dgm:chMax val="7"/>
          <dgm:chPref val="7"/>
          <dgm:dir/>
        </dgm:presLayoutVars>
      </dgm:prSet>
      <dgm:spPr/>
    </dgm:pt>
    <dgm:pt modelId="{C1380CD6-298F-2B4A-AD8D-84D894E31B96}" type="pres">
      <dgm:prSet presAssocID="{5F151941-2A73-4A45-9689-39ED66CC29F8}" presName="Name1" presStyleCnt="0"/>
      <dgm:spPr/>
    </dgm:pt>
    <dgm:pt modelId="{E0E23749-188C-B44D-8AE2-ACA18EE837A5}" type="pres">
      <dgm:prSet presAssocID="{5F151941-2A73-4A45-9689-39ED66CC29F8}" presName="cycle" presStyleCnt="0"/>
      <dgm:spPr/>
    </dgm:pt>
    <dgm:pt modelId="{2A0FE440-2498-3541-BC8F-E55230DEF94F}" type="pres">
      <dgm:prSet presAssocID="{5F151941-2A73-4A45-9689-39ED66CC29F8}" presName="srcNode" presStyleLbl="node1" presStyleIdx="0" presStyleCnt="5"/>
      <dgm:spPr/>
    </dgm:pt>
    <dgm:pt modelId="{DA3D1118-8BA8-0C4C-BB71-5F6D7EDE463E}" type="pres">
      <dgm:prSet presAssocID="{5F151941-2A73-4A45-9689-39ED66CC29F8}" presName="conn" presStyleLbl="parChTrans1D2" presStyleIdx="0" presStyleCnt="1"/>
      <dgm:spPr/>
    </dgm:pt>
    <dgm:pt modelId="{6DD48627-2426-BF4E-B8B4-C0A119677667}" type="pres">
      <dgm:prSet presAssocID="{5F151941-2A73-4A45-9689-39ED66CC29F8}" presName="extraNode" presStyleLbl="node1" presStyleIdx="0" presStyleCnt="5"/>
      <dgm:spPr/>
    </dgm:pt>
    <dgm:pt modelId="{2ACD3FEF-BB99-6F4B-9F40-06109ADFD58E}" type="pres">
      <dgm:prSet presAssocID="{5F151941-2A73-4A45-9689-39ED66CC29F8}" presName="dstNode" presStyleLbl="node1" presStyleIdx="0" presStyleCnt="5"/>
      <dgm:spPr/>
    </dgm:pt>
    <dgm:pt modelId="{A0C904BF-E0CF-1C41-B2AB-832D2E368557}" type="pres">
      <dgm:prSet presAssocID="{632DBD30-F6C9-D543-B654-07D200F5EBD8}" presName="text_1" presStyleLbl="node1" presStyleIdx="0" presStyleCnt="5">
        <dgm:presLayoutVars>
          <dgm:bulletEnabled val="1"/>
        </dgm:presLayoutVars>
      </dgm:prSet>
      <dgm:spPr/>
    </dgm:pt>
    <dgm:pt modelId="{A4491B30-95C8-E145-A9F6-BAB0EFDC3363}" type="pres">
      <dgm:prSet presAssocID="{632DBD30-F6C9-D543-B654-07D200F5EBD8}" presName="accent_1" presStyleCnt="0"/>
      <dgm:spPr/>
    </dgm:pt>
    <dgm:pt modelId="{BF41FD9B-62B8-1440-9117-1FF1B97F38AC}" type="pres">
      <dgm:prSet presAssocID="{632DBD30-F6C9-D543-B654-07D200F5EBD8}" presName="accentRepeatNode" presStyleLbl="solidFgAcc1" presStyleIdx="0" presStyleCnt="5"/>
      <dgm:spPr/>
    </dgm:pt>
    <dgm:pt modelId="{654AECF4-9C8B-E141-B647-D1E3BA9F1C65}" type="pres">
      <dgm:prSet presAssocID="{3CF7CAD7-09BA-A643-991D-16B836C77592}" presName="text_2" presStyleLbl="node1" presStyleIdx="1" presStyleCnt="5">
        <dgm:presLayoutVars>
          <dgm:bulletEnabled val="1"/>
        </dgm:presLayoutVars>
      </dgm:prSet>
      <dgm:spPr/>
    </dgm:pt>
    <dgm:pt modelId="{72A6EE44-31B7-BA41-BD85-A4EABEBBCA5F}" type="pres">
      <dgm:prSet presAssocID="{3CF7CAD7-09BA-A643-991D-16B836C77592}" presName="accent_2" presStyleCnt="0"/>
      <dgm:spPr/>
    </dgm:pt>
    <dgm:pt modelId="{F34A02E9-2CAB-7147-9AC3-7004399CC807}" type="pres">
      <dgm:prSet presAssocID="{3CF7CAD7-09BA-A643-991D-16B836C77592}" presName="accentRepeatNode" presStyleLbl="solidFgAcc1" presStyleIdx="1" presStyleCnt="5"/>
      <dgm:spPr/>
    </dgm:pt>
    <dgm:pt modelId="{7F54CDBC-115C-884B-ADF6-F55DF44EA0DF}" type="pres">
      <dgm:prSet presAssocID="{DA5B3B79-C443-5F4D-BA3F-FC6C3E8639A2}" presName="text_3" presStyleLbl="node1" presStyleIdx="2" presStyleCnt="5">
        <dgm:presLayoutVars>
          <dgm:bulletEnabled val="1"/>
        </dgm:presLayoutVars>
      </dgm:prSet>
      <dgm:spPr/>
    </dgm:pt>
    <dgm:pt modelId="{890035AB-ACDD-524D-8DC5-2E75B54ECF51}" type="pres">
      <dgm:prSet presAssocID="{DA5B3B79-C443-5F4D-BA3F-FC6C3E8639A2}" presName="accent_3" presStyleCnt="0"/>
      <dgm:spPr/>
    </dgm:pt>
    <dgm:pt modelId="{4CB06DF1-A0FA-1247-9E5B-392B022EA9F1}" type="pres">
      <dgm:prSet presAssocID="{DA5B3B79-C443-5F4D-BA3F-FC6C3E8639A2}" presName="accentRepeatNode" presStyleLbl="solidFgAcc1" presStyleIdx="2" presStyleCnt="5"/>
      <dgm:spPr/>
    </dgm:pt>
    <dgm:pt modelId="{73B8A349-F1B8-9D44-82C9-B5591956ED9E}" type="pres">
      <dgm:prSet presAssocID="{7824FA5E-B3FD-3B40-BBA4-E18F83CB5737}" presName="text_4" presStyleLbl="node1" presStyleIdx="3" presStyleCnt="5">
        <dgm:presLayoutVars>
          <dgm:bulletEnabled val="1"/>
        </dgm:presLayoutVars>
      </dgm:prSet>
      <dgm:spPr/>
    </dgm:pt>
    <dgm:pt modelId="{D91FC40F-9F54-6847-BCCA-ECDED1BDADE0}" type="pres">
      <dgm:prSet presAssocID="{7824FA5E-B3FD-3B40-BBA4-E18F83CB5737}" presName="accent_4" presStyleCnt="0"/>
      <dgm:spPr/>
    </dgm:pt>
    <dgm:pt modelId="{7E023F7E-2E31-954C-8C1C-2FF4B1650DD8}" type="pres">
      <dgm:prSet presAssocID="{7824FA5E-B3FD-3B40-BBA4-E18F83CB5737}" presName="accentRepeatNode" presStyleLbl="solidFgAcc1" presStyleIdx="3" presStyleCnt="5"/>
      <dgm:spPr/>
    </dgm:pt>
    <dgm:pt modelId="{5CBF293C-33E5-D34D-BA4E-350610BEBD63}" type="pres">
      <dgm:prSet presAssocID="{3D70749B-B635-C641-8117-CE1CBEE13B16}" presName="text_5" presStyleLbl="node1" presStyleIdx="4" presStyleCnt="5">
        <dgm:presLayoutVars>
          <dgm:bulletEnabled val="1"/>
        </dgm:presLayoutVars>
      </dgm:prSet>
      <dgm:spPr/>
    </dgm:pt>
    <dgm:pt modelId="{EFA89AF0-E8E0-A346-AFF1-07436748E104}" type="pres">
      <dgm:prSet presAssocID="{3D70749B-B635-C641-8117-CE1CBEE13B16}" presName="accent_5" presStyleCnt="0"/>
      <dgm:spPr/>
    </dgm:pt>
    <dgm:pt modelId="{C31BF782-8845-404E-9812-D89231F1E037}" type="pres">
      <dgm:prSet presAssocID="{3D70749B-B635-C641-8117-CE1CBEE13B16}" presName="accentRepeatNode" presStyleLbl="solidFgAcc1" presStyleIdx="4" presStyleCnt="5"/>
      <dgm:spPr/>
    </dgm:pt>
  </dgm:ptLst>
  <dgm:cxnLst>
    <dgm:cxn modelId="{8882B301-0E85-4C4A-A9DC-6AEBA997B7CF}" type="presOf" srcId="{FB25B81B-329C-D34B-9CC3-DC0C9AA886A4}" destId="{DA3D1118-8BA8-0C4C-BB71-5F6D7EDE463E}" srcOrd="0" destOrd="0" presId="urn:microsoft.com/office/officeart/2008/layout/VerticalCurvedList"/>
    <dgm:cxn modelId="{CBBCB947-746C-B241-BB8B-231DD2F09670}" srcId="{5F151941-2A73-4A45-9689-39ED66CC29F8}" destId="{DA5B3B79-C443-5F4D-BA3F-FC6C3E8639A2}" srcOrd="2" destOrd="0" parTransId="{EFF85520-484F-584F-9821-B31BC78AA2E6}" sibTransId="{C316A376-02D9-3044-AD25-77A8B894C062}"/>
    <dgm:cxn modelId="{62974073-1014-7946-AA48-4887FA5FE28E}" type="presOf" srcId="{3CF7CAD7-09BA-A643-991D-16B836C77592}" destId="{654AECF4-9C8B-E141-B647-D1E3BA9F1C65}" srcOrd="0" destOrd="0" presId="urn:microsoft.com/office/officeart/2008/layout/VerticalCurvedList"/>
    <dgm:cxn modelId="{EFFDD956-3ED7-2C43-9A76-633ABDB1075E}" type="presOf" srcId="{7824FA5E-B3FD-3B40-BBA4-E18F83CB5737}" destId="{73B8A349-F1B8-9D44-82C9-B5591956ED9E}" srcOrd="0" destOrd="0" presId="urn:microsoft.com/office/officeart/2008/layout/VerticalCurvedList"/>
    <dgm:cxn modelId="{13FE877D-D8D6-2944-AEF9-02F4B24D95E3}" type="presOf" srcId="{DA5B3B79-C443-5F4D-BA3F-FC6C3E8639A2}" destId="{7F54CDBC-115C-884B-ADF6-F55DF44EA0DF}" srcOrd="0" destOrd="0" presId="urn:microsoft.com/office/officeart/2008/layout/VerticalCurvedList"/>
    <dgm:cxn modelId="{DBE7078E-D16D-5945-BFF8-7C878699C4A3}" type="presOf" srcId="{3D70749B-B635-C641-8117-CE1CBEE13B16}" destId="{5CBF293C-33E5-D34D-BA4E-350610BEBD63}" srcOrd="0" destOrd="0" presId="urn:microsoft.com/office/officeart/2008/layout/VerticalCurvedList"/>
    <dgm:cxn modelId="{66033D9B-D77D-E84A-9360-65F1FDA4C8B0}" srcId="{5F151941-2A73-4A45-9689-39ED66CC29F8}" destId="{3D70749B-B635-C641-8117-CE1CBEE13B16}" srcOrd="4" destOrd="0" parTransId="{59E6539B-C071-054C-8962-92327360F214}" sibTransId="{E2DDA940-0068-F74D-B0CB-622DA0F34C89}"/>
    <dgm:cxn modelId="{D96CBAA8-B387-004C-9883-1A8A89B80E20}" type="presOf" srcId="{632DBD30-F6C9-D543-B654-07D200F5EBD8}" destId="{A0C904BF-E0CF-1C41-B2AB-832D2E368557}" srcOrd="0" destOrd="0" presId="urn:microsoft.com/office/officeart/2008/layout/VerticalCurvedList"/>
    <dgm:cxn modelId="{4F1342E2-E1F3-204F-945D-8609D02C86ED}" srcId="{5F151941-2A73-4A45-9689-39ED66CC29F8}" destId="{7824FA5E-B3FD-3B40-BBA4-E18F83CB5737}" srcOrd="3" destOrd="0" parTransId="{EF732CA1-4A4B-F441-80C8-51DFBE5B97E8}" sibTransId="{9210210A-7E1E-114E-8E2E-69FE959F401F}"/>
    <dgm:cxn modelId="{D42BEEE6-8415-CC4E-B184-65EFBF70677D}" type="presOf" srcId="{5F151941-2A73-4A45-9689-39ED66CC29F8}" destId="{ADE3ED5C-08C4-9143-BB0C-6B1240D1D780}" srcOrd="0" destOrd="0" presId="urn:microsoft.com/office/officeart/2008/layout/VerticalCurvedList"/>
    <dgm:cxn modelId="{093E04EB-6A2E-0942-BAA2-06D759CDB5EC}" srcId="{5F151941-2A73-4A45-9689-39ED66CC29F8}" destId="{632DBD30-F6C9-D543-B654-07D200F5EBD8}" srcOrd="0" destOrd="0" parTransId="{E5C4452A-2631-B34C-958D-1F2B8C02202E}" sibTransId="{FB25B81B-329C-D34B-9CC3-DC0C9AA886A4}"/>
    <dgm:cxn modelId="{4F4E41FD-CDF7-BD49-8F3F-F403A25B5EB0}" srcId="{5F151941-2A73-4A45-9689-39ED66CC29F8}" destId="{3CF7CAD7-09BA-A643-991D-16B836C77592}" srcOrd="1" destOrd="0" parTransId="{9694F62D-5883-9340-9E6C-B010547A8477}" sibTransId="{0D1FF017-8688-674D-8AC0-7EEB5AD17179}"/>
    <dgm:cxn modelId="{3618CB35-755A-2944-AB03-281A2013C21B}" type="presParOf" srcId="{ADE3ED5C-08C4-9143-BB0C-6B1240D1D780}" destId="{C1380CD6-298F-2B4A-AD8D-84D894E31B96}" srcOrd="0" destOrd="0" presId="urn:microsoft.com/office/officeart/2008/layout/VerticalCurvedList"/>
    <dgm:cxn modelId="{0F212323-B373-564C-802F-4B80F77E96A6}" type="presParOf" srcId="{C1380CD6-298F-2B4A-AD8D-84D894E31B96}" destId="{E0E23749-188C-B44D-8AE2-ACA18EE837A5}" srcOrd="0" destOrd="0" presId="urn:microsoft.com/office/officeart/2008/layout/VerticalCurvedList"/>
    <dgm:cxn modelId="{D364C63E-F33F-CC48-A631-1B2677690FA5}" type="presParOf" srcId="{E0E23749-188C-B44D-8AE2-ACA18EE837A5}" destId="{2A0FE440-2498-3541-BC8F-E55230DEF94F}" srcOrd="0" destOrd="0" presId="urn:microsoft.com/office/officeart/2008/layout/VerticalCurvedList"/>
    <dgm:cxn modelId="{8E85FE9D-FF6D-024A-B0EB-61F15A6684F3}" type="presParOf" srcId="{E0E23749-188C-B44D-8AE2-ACA18EE837A5}" destId="{DA3D1118-8BA8-0C4C-BB71-5F6D7EDE463E}" srcOrd="1" destOrd="0" presId="urn:microsoft.com/office/officeart/2008/layout/VerticalCurvedList"/>
    <dgm:cxn modelId="{9D24CED1-94F7-BB48-AEF2-8C2DE33E1E0D}" type="presParOf" srcId="{E0E23749-188C-B44D-8AE2-ACA18EE837A5}" destId="{6DD48627-2426-BF4E-B8B4-C0A119677667}" srcOrd="2" destOrd="0" presId="urn:microsoft.com/office/officeart/2008/layout/VerticalCurvedList"/>
    <dgm:cxn modelId="{1B817475-D898-414A-8CE7-D5BF7A6F48F8}" type="presParOf" srcId="{E0E23749-188C-B44D-8AE2-ACA18EE837A5}" destId="{2ACD3FEF-BB99-6F4B-9F40-06109ADFD58E}" srcOrd="3" destOrd="0" presId="urn:microsoft.com/office/officeart/2008/layout/VerticalCurvedList"/>
    <dgm:cxn modelId="{FBF72877-9DB1-BD45-9ED0-C3EF03FFD769}" type="presParOf" srcId="{C1380CD6-298F-2B4A-AD8D-84D894E31B96}" destId="{A0C904BF-E0CF-1C41-B2AB-832D2E368557}" srcOrd="1" destOrd="0" presId="urn:microsoft.com/office/officeart/2008/layout/VerticalCurvedList"/>
    <dgm:cxn modelId="{FB49F70A-6B0A-8F40-B3D2-8B9F0E12A5AD}" type="presParOf" srcId="{C1380CD6-298F-2B4A-AD8D-84D894E31B96}" destId="{A4491B30-95C8-E145-A9F6-BAB0EFDC3363}" srcOrd="2" destOrd="0" presId="urn:microsoft.com/office/officeart/2008/layout/VerticalCurvedList"/>
    <dgm:cxn modelId="{AD1E615B-6F6B-0D4A-B37C-C1A3792C37FA}" type="presParOf" srcId="{A4491B30-95C8-E145-A9F6-BAB0EFDC3363}" destId="{BF41FD9B-62B8-1440-9117-1FF1B97F38AC}" srcOrd="0" destOrd="0" presId="urn:microsoft.com/office/officeart/2008/layout/VerticalCurvedList"/>
    <dgm:cxn modelId="{4C2795BC-96BF-C944-BBEA-879ECD2A21F4}" type="presParOf" srcId="{C1380CD6-298F-2B4A-AD8D-84D894E31B96}" destId="{654AECF4-9C8B-E141-B647-D1E3BA9F1C65}" srcOrd="3" destOrd="0" presId="urn:microsoft.com/office/officeart/2008/layout/VerticalCurvedList"/>
    <dgm:cxn modelId="{556C20A1-CFBB-4F49-9E06-AA30291FC872}" type="presParOf" srcId="{C1380CD6-298F-2B4A-AD8D-84D894E31B96}" destId="{72A6EE44-31B7-BA41-BD85-A4EABEBBCA5F}" srcOrd="4" destOrd="0" presId="urn:microsoft.com/office/officeart/2008/layout/VerticalCurvedList"/>
    <dgm:cxn modelId="{751D1FD4-6D0C-3945-A403-A82E803E787E}" type="presParOf" srcId="{72A6EE44-31B7-BA41-BD85-A4EABEBBCA5F}" destId="{F34A02E9-2CAB-7147-9AC3-7004399CC807}" srcOrd="0" destOrd="0" presId="urn:microsoft.com/office/officeart/2008/layout/VerticalCurvedList"/>
    <dgm:cxn modelId="{9A5FC3E7-F0CC-9A43-9205-7E90196BFC22}" type="presParOf" srcId="{C1380CD6-298F-2B4A-AD8D-84D894E31B96}" destId="{7F54CDBC-115C-884B-ADF6-F55DF44EA0DF}" srcOrd="5" destOrd="0" presId="urn:microsoft.com/office/officeart/2008/layout/VerticalCurvedList"/>
    <dgm:cxn modelId="{E1F6BEEB-AD5E-4244-A08A-0A7637923FB1}" type="presParOf" srcId="{C1380CD6-298F-2B4A-AD8D-84D894E31B96}" destId="{890035AB-ACDD-524D-8DC5-2E75B54ECF51}" srcOrd="6" destOrd="0" presId="urn:microsoft.com/office/officeart/2008/layout/VerticalCurvedList"/>
    <dgm:cxn modelId="{3D8950E8-1B76-464F-8D3F-CA691F2EAB6A}" type="presParOf" srcId="{890035AB-ACDD-524D-8DC5-2E75B54ECF51}" destId="{4CB06DF1-A0FA-1247-9E5B-392B022EA9F1}" srcOrd="0" destOrd="0" presId="urn:microsoft.com/office/officeart/2008/layout/VerticalCurvedList"/>
    <dgm:cxn modelId="{21976B42-A498-AD43-8302-B0A9C9F9629A}" type="presParOf" srcId="{C1380CD6-298F-2B4A-AD8D-84D894E31B96}" destId="{73B8A349-F1B8-9D44-82C9-B5591956ED9E}" srcOrd="7" destOrd="0" presId="urn:microsoft.com/office/officeart/2008/layout/VerticalCurvedList"/>
    <dgm:cxn modelId="{EA8F38CB-CC21-2D4B-8178-A0C65B159301}" type="presParOf" srcId="{C1380CD6-298F-2B4A-AD8D-84D894E31B96}" destId="{D91FC40F-9F54-6847-BCCA-ECDED1BDADE0}" srcOrd="8" destOrd="0" presId="urn:microsoft.com/office/officeart/2008/layout/VerticalCurvedList"/>
    <dgm:cxn modelId="{F452597A-8958-0845-8397-ACC699AC450D}" type="presParOf" srcId="{D91FC40F-9F54-6847-BCCA-ECDED1BDADE0}" destId="{7E023F7E-2E31-954C-8C1C-2FF4B1650DD8}" srcOrd="0" destOrd="0" presId="urn:microsoft.com/office/officeart/2008/layout/VerticalCurvedList"/>
    <dgm:cxn modelId="{FC667539-8837-9E4B-B83D-B035E2EA7494}" type="presParOf" srcId="{C1380CD6-298F-2B4A-AD8D-84D894E31B96}" destId="{5CBF293C-33E5-D34D-BA4E-350610BEBD63}" srcOrd="9" destOrd="0" presId="urn:microsoft.com/office/officeart/2008/layout/VerticalCurvedList"/>
    <dgm:cxn modelId="{2E950869-1C3F-7548-9AB9-D35F7F61AD22}" type="presParOf" srcId="{C1380CD6-298F-2B4A-AD8D-84D894E31B96}" destId="{EFA89AF0-E8E0-A346-AFF1-07436748E104}" srcOrd="10" destOrd="0" presId="urn:microsoft.com/office/officeart/2008/layout/VerticalCurvedList"/>
    <dgm:cxn modelId="{7D7A3B1B-BEBB-2545-A562-994DF7E653BB}" type="presParOf" srcId="{EFA89AF0-E8E0-A346-AFF1-07436748E104}" destId="{C31BF782-8845-404E-9812-D89231F1E037}" srcOrd="0" destOrd="0" presId="urn:microsoft.com/office/officeart/2008/layout/VerticalCurv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EA5B1AA-A783-4525-B314-3544436917FB}"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BE"/>
        </a:p>
      </dgm:t>
    </dgm:pt>
    <dgm:pt modelId="{E43CFFA9-E7A0-4807-A1C2-41A4F0A8CB21}" type="pres">
      <dgm:prSet presAssocID="{FEA5B1AA-A783-4525-B314-3544436917FB}" presName="composite" presStyleCnt="0">
        <dgm:presLayoutVars>
          <dgm:chMax val="1"/>
          <dgm:dir/>
          <dgm:resizeHandles val="exact"/>
        </dgm:presLayoutVars>
      </dgm:prSet>
      <dgm:spPr/>
    </dgm:pt>
    <dgm:pt modelId="{4CE85762-3307-4436-9A34-D0F56A18A033}" type="pres">
      <dgm:prSet presAssocID="{FEA5B1AA-A783-4525-B314-3544436917FB}" presName="radial" presStyleCnt="0">
        <dgm:presLayoutVars>
          <dgm:animLvl val="ctr"/>
        </dgm:presLayoutVars>
      </dgm:prSet>
      <dgm:spPr/>
    </dgm:pt>
  </dgm:ptLst>
  <dgm:cxnLst>
    <dgm:cxn modelId="{8D9BFE0D-802A-423F-943D-E049E25EE01D}" type="presOf" srcId="{FEA5B1AA-A783-4525-B314-3544436917FB}" destId="{E43CFFA9-E7A0-4807-A1C2-41A4F0A8CB21}" srcOrd="0" destOrd="0" presId="urn:microsoft.com/office/officeart/2005/8/layout/radial3"/>
    <dgm:cxn modelId="{109114BC-935C-49A3-946F-BCC0BFECB0AC}" type="presParOf" srcId="{E43CFFA9-E7A0-4807-A1C2-41A4F0A8CB21}" destId="{4CE85762-3307-4436-9A34-D0F56A18A033}" srcOrd="0"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EA5B1AA-A783-4525-B314-3544436917FB}"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BE"/>
        </a:p>
      </dgm:t>
    </dgm:pt>
    <dgm:pt modelId="{E43CFFA9-E7A0-4807-A1C2-41A4F0A8CB21}" type="pres">
      <dgm:prSet presAssocID="{FEA5B1AA-A783-4525-B314-3544436917FB}" presName="composite" presStyleCnt="0">
        <dgm:presLayoutVars>
          <dgm:chMax val="1"/>
          <dgm:dir/>
          <dgm:resizeHandles val="exact"/>
        </dgm:presLayoutVars>
      </dgm:prSet>
      <dgm:spPr/>
    </dgm:pt>
    <dgm:pt modelId="{4CE85762-3307-4436-9A34-D0F56A18A033}" type="pres">
      <dgm:prSet presAssocID="{FEA5B1AA-A783-4525-B314-3544436917FB}" presName="radial" presStyleCnt="0">
        <dgm:presLayoutVars>
          <dgm:animLvl val="ctr"/>
        </dgm:presLayoutVars>
      </dgm:prSet>
      <dgm:spPr/>
    </dgm:pt>
  </dgm:ptLst>
  <dgm:cxnLst>
    <dgm:cxn modelId="{8D9BFE0D-802A-423F-943D-E049E25EE01D}" type="presOf" srcId="{FEA5B1AA-A783-4525-B314-3544436917FB}" destId="{E43CFFA9-E7A0-4807-A1C2-41A4F0A8CB21}" srcOrd="0" destOrd="0" presId="urn:microsoft.com/office/officeart/2005/8/layout/radial3"/>
    <dgm:cxn modelId="{109114BC-935C-49A3-946F-BCC0BFECB0AC}" type="presParOf" srcId="{E43CFFA9-E7A0-4807-A1C2-41A4F0A8CB21}" destId="{4CE85762-3307-4436-9A34-D0F56A18A033}" srcOrd="0"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EA5B1AA-A783-4525-B314-3544436917FB}"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BE"/>
        </a:p>
      </dgm:t>
    </dgm:pt>
    <dgm:pt modelId="{E43CFFA9-E7A0-4807-A1C2-41A4F0A8CB21}" type="pres">
      <dgm:prSet presAssocID="{FEA5B1AA-A783-4525-B314-3544436917FB}" presName="composite" presStyleCnt="0">
        <dgm:presLayoutVars>
          <dgm:chMax val="1"/>
          <dgm:dir/>
          <dgm:resizeHandles val="exact"/>
        </dgm:presLayoutVars>
      </dgm:prSet>
      <dgm:spPr/>
    </dgm:pt>
    <dgm:pt modelId="{4CE85762-3307-4436-9A34-D0F56A18A033}" type="pres">
      <dgm:prSet presAssocID="{FEA5B1AA-A783-4525-B314-3544436917FB}" presName="radial" presStyleCnt="0">
        <dgm:presLayoutVars>
          <dgm:animLvl val="ctr"/>
        </dgm:presLayoutVars>
      </dgm:prSet>
      <dgm:spPr/>
    </dgm:pt>
  </dgm:ptLst>
  <dgm:cxnLst>
    <dgm:cxn modelId="{8D9BFE0D-802A-423F-943D-E049E25EE01D}" type="presOf" srcId="{FEA5B1AA-A783-4525-B314-3544436917FB}" destId="{E43CFFA9-E7A0-4807-A1C2-41A4F0A8CB21}" srcOrd="0" destOrd="0" presId="urn:microsoft.com/office/officeart/2005/8/layout/radial3"/>
    <dgm:cxn modelId="{109114BC-935C-49A3-946F-BCC0BFECB0AC}" type="presParOf" srcId="{E43CFFA9-E7A0-4807-A1C2-41A4F0A8CB21}" destId="{4CE85762-3307-4436-9A34-D0F56A18A033}" srcOrd="0"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FEA5B1AA-A783-4525-B314-3544436917FB}"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BE"/>
        </a:p>
      </dgm:t>
    </dgm:pt>
    <dgm:pt modelId="{E43CFFA9-E7A0-4807-A1C2-41A4F0A8CB21}" type="pres">
      <dgm:prSet presAssocID="{FEA5B1AA-A783-4525-B314-3544436917FB}" presName="composite" presStyleCnt="0">
        <dgm:presLayoutVars>
          <dgm:chMax val="1"/>
          <dgm:dir/>
          <dgm:resizeHandles val="exact"/>
        </dgm:presLayoutVars>
      </dgm:prSet>
      <dgm:spPr/>
    </dgm:pt>
    <dgm:pt modelId="{4CE85762-3307-4436-9A34-D0F56A18A033}" type="pres">
      <dgm:prSet presAssocID="{FEA5B1AA-A783-4525-B314-3544436917FB}" presName="radial" presStyleCnt="0">
        <dgm:presLayoutVars>
          <dgm:animLvl val="ctr"/>
        </dgm:presLayoutVars>
      </dgm:prSet>
      <dgm:spPr/>
    </dgm:pt>
  </dgm:ptLst>
  <dgm:cxnLst>
    <dgm:cxn modelId="{8D9BFE0D-802A-423F-943D-E049E25EE01D}" type="presOf" srcId="{FEA5B1AA-A783-4525-B314-3544436917FB}" destId="{E43CFFA9-E7A0-4807-A1C2-41A4F0A8CB21}" srcOrd="0" destOrd="0" presId="urn:microsoft.com/office/officeart/2005/8/layout/radial3"/>
    <dgm:cxn modelId="{109114BC-935C-49A3-946F-BCC0BFECB0AC}" type="presParOf" srcId="{E43CFFA9-E7A0-4807-A1C2-41A4F0A8CB21}" destId="{4CE85762-3307-4436-9A34-D0F56A18A033}" srcOrd="0"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A78DA8-1041-BD4A-B58E-46CB10977537}" type="doc">
      <dgm:prSet loTypeId="urn:microsoft.com/office/officeart/2005/8/layout/venn1" loCatId="relationship" qsTypeId="urn:microsoft.com/office/officeart/2005/8/quickstyle/3d1" qsCatId="3D" csTypeId="urn:microsoft.com/office/officeart/2005/8/colors/accent1_2" csCatId="accent1" phldr="1"/>
      <dgm:spPr/>
      <dgm:t>
        <a:bodyPr/>
        <a:lstStyle/>
        <a:p>
          <a:endParaRPr lang="el-GR"/>
        </a:p>
      </dgm:t>
    </dgm:pt>
    <dgm:pt modelId="{C2ABD4CD-F989-5E45-8A54-ECC95AA2475E}">
      <dgm:prSet custT="1"/>
      <dgm:spPr/>
      <dgm:t>
        <a:bodyPr/>
        <a:lstStyle/>
        <a:p>
          <a:r>
            <a:rPr lang="en-GB" sz="1800"/>
            <a:t>LEARNING ENVIRONMENT</a:t>
          </a:r>
        </a:p>
      </dgm:t>
    </dgm:pt>
    <dgm:pt modelId="{50D386DB-752B-E44C-A4AF-8AD17B2E03D0}" type="parTrans" cxnId="{88BAD54F-3DC9-2844-A9C7-8A92DF4A9833}">
      <dgm:prSet/>
      <dgm:spPr/>
      <dgm:t>
        <a:bodyPr/>
        <a:lstStyle/>
        <a:p>
          <a:endParaRPr lang="el-GR"/>
        </a:p>
      </dgm:t>
    </dgm:pt>
    <dgm:pt modelId="{E0D5F4E6-E6D1-2442-9725-AD8E3BEB9FA1}" type="sibTrans" cxnId="{88BAD54F-3DC9-2844-A9C7-8A92DF4A9833}">
      <dgm:prSet/>
      <dgm:spPr/>
      <dgm:t>
        <a:bodyPr/>
        <a:lstStyle/>
        <a:p>
          <a:endParaRPr lang="el-GR"/>
        </a:p>
      </dgm:t>
    </dgm:pt>
    <dgm:pt modelId="{7120339A-A90E-3147-9FCE-5D413ECBCEA9}">
      <dgm:prSet custT="1"/>
      <dgm:spPr/>
      <dgm:t>
        <a:bodyPr/>
        <a:lstStyle/>
        <a:p>
          <a:r>
            <a:rPr lang="en-GB" sz="1800"/>
            <a:t>ROLES OF RELATIONS</a:t>
          </a:r>
        </a:p>
      </dgm:t>
    </dgm:pt>
    <dgm:pt modelId="{87B5B389-DD2A-FB42-A8BF-627C8C73E0CE}" type="parTrans" cxnId="{507B7576-81C8-2E4F-87FE-8C1CE573B900}">
      <dgm:prSet/>
      <dgm:spPr/>
      <dgm:t>
        <a:bodyPr/>
        <a:lstStyle/>
        <a:p>
          <a:endParaRPr lang="el-GR"/>
        </a:p>
      </dgm:t>
    </dgm:pt>
    <dgm:pt modelId="{53FE2096-5DA3-DC40-857F-1DA72CFA0DCD}" type="sibTrans" cxnId="{507B7576-81C8-2E4F-87FE-8C1CE573B900}">
      <dgm:prSet/>
      <dgm:spPr/>
      <dgm:t>
        <a:bodyPr/>
        <a:lstStyle/>
        <a:p>
          <a:endParaRPr lang="el-GR"/>
        </a:p>
      </dgm:t>
    </dgm:pt>
    <dgm:pt modelId="{5D9B9715-1DBA-5545-A9E1-250B635BB8DD}" type="pres">
      <dgm:prSet presAssocID="{0CA78DA8-1041-BD4A-B58E-46CB10977537}" presName="compositeShape" presStyleCnt="0">
        <dgm:presLayoutVars>
          <dgm:chMax val="7"/>
          <dgm:dir/>
          <dgm:resizeHandles val="exact"/>
        </dgm:presLayoutVars>
      </dgm:prSet>
      <dgm:spPr/>
    </dgm:pt>
    <dgm:pt modelId="{F9498A58-7C79-8F40-A86F-BC89F371CD83}" type="pres">
      <dgm:prSet presAssocID="{C2ABD4CD-F989-5E45-8A54-ECC95AA2475E}" presName="circ1" presStyleLbl="vennNode1" presStyleIdx="0" presStyleCnt="2" custScaleX="109333"/>
      <dgm:spPr/>
    </dgm:pt>
    <dgm:pt modelId="{188A2127-AF7E-824C-8570-4D1B3E0D23DD}" type="pres">
      <dgm:prSet presAssocID="{C2ABD4CD-F989-5E45-8A54-ECC95AA2475E}" presName="circ1Tx" presStyleLbl="revTx" presStyleIdx="0" presStyleCnt="0">
        <dgm:presLayoutVars>
          <dgm:chMax val="0"/>
          <dgm:chPref val="0"/>
          <dgm:bulletEnabled val="1"/>
        </dgm:presLayoutVars>
      </dgm:prSet>
      <dgm:spPr/>
    </dgm:pt>
    <dgm:pt modelId="{9E30FA09-850E-5B48-BA46-A0CCA7286F47}" type="pres">
      <dgm:prSet presAssocID="{7120339A-A90E-3147-9FCE-5D413ECBCEA9}" presName="circ2" presStyleLbl="vennNode1" presStyleIdx="1" presStyleCnt="2" custLinFactNeighborX="683" custLinFactNeighborY="403"/>
      <dgm:spPr/>
    </dgm:pt>
    <dgm:pt modelId="{195414A1-7269-3849-8147-5B7871EEA12D}" type="pres">
      <dgm:prSet presAssocID="{7120339A-A90E-3147-9FCE-5D413ECBCEA9}" presName="circ2Tx" presStyleLbl="revTx" presStyleIdx="0" presStyleCnt="0">
        <dgm:presLayoutVars>
          <dgm:chMax val="0"/>
          <dgm:chPref val="0"/>
          <dgm:bulletEnabled val="1"/>
        </dgm:presLayoutVars>
      </dgm:prSet>
      <dgm:spPr/>
    </dgm:pt>
  </dgm:ptLst>
  <dgm:cxnLst>
    <dgm:cxn modelId="{88BAD54F-3DC9-2844-A9C7-8A92DF4A9833}" srcId="{0CA78DA8-1041-BD4A-B58E-46CB10977537}" destId="{C2ABD4CD-F989-5E45-8A54-ECC95AA2475E}" srcOrd="0" destOrd="0" parTransId="{50D386DB-752B-E44C-A4AF-8AD17B2E03D0}" sibTransId="{E0D5F4E6-E6D1-2442-9725-AD8E3BEB9FA1}"/>
    <dgm:cxn modelId="{371BF74F-10A9-AE40-8192-1BF8C685F3D8}" type="presOf" srcId="{C2ABD4CD-F989-5E45-8A54-ECC95AA2475E}" destId="{F9498A58-7C79-8F40-A86F-BC89F371CD83}" srcOrd="0" destOrd="0" presId="urn:microsoft.com/office/officeart/2005/8/layout/venn1"/>
    <dgm:cxn modelId="{507B7576-81C8-2E4F-87FE-8C1CE573B900}" srcId="{0CA78DA8-1041-BD4A-B58E-46CB10977537}" destId="{7120339A-A90E-3147-9FCE-5D413ECBCEA9}" srcOrd="1" destOrd="0" parTransId="{87B5B389-DD2A-FB42-A8BF-627C8C73E0CE}" sibTransId="{53FE2096-5DA3-DC40-857F-1DA72CFA0DCD}"/>
    <dgm:cxn modelId="{2F3FEDB4-2A8B-4D41-8D49-D17F7630A67A}" type="presOf" srcId="{C2ABD4CD-F989-5E45-8A54-ECC95AA2475E}" destId="{188A2127-AF7E-824C-8570-4D1B3E0D23DD}" srcOrd="1" destOrd="0" presId="urn:microsoft.com/office/officeart/2005/8/layout/venn1"/>
    <dgm:cxn modelId="{74EA01B7-5F74-234B-8A8F-59F518C0A4CC}" type="presOf" srcId="{0CA78DA8-1041-BD4A-B58E-46CB10977537}" destId="{5D9B9715-1DBA-5545-A9E1-250B635BB8DD}" srcOrd="0" destOrd="0" presId="urn:microsoft.com/office/officeart/2005/8/layout/venn1"/>
    <dgm:cxn modelId="{9409C2C4-E1FC-1A4F-B30E-B6A1E24C9AF8}" type="presOf" srcId="{7120339A-A90E-3147-9FCE-5D413ECBCEA9}" destId="{9E30FA09-850E-5B48-BA46-A0CCA7286F47}" srcOrd="0" destOrd="0" presId="urn:microsoft.com/office/officeart/2005/8/layout/venn1"/>
    <dgm:cxn modelId="{F7DD44CB-6C6F-CF49-B4A4-178C7083144E}" type="presOf" srcId="{7120339A-A90E-3147-9FCE-5D413ECBCEA9}" destId="{195414A1-7269-3849-8147-5B7871EEA12D}" srcOrd="1" destOrd="0" presId="urn:microsoft.com/office/officeart/2005/8/layout/venn1"/>
    <dgm:cxn modelId="{A0E31737-3799-3F41-A7E3-0880DEB1798E}" type="presParOf" srcId="{5D9B9715-1DBA-5545-A9E1-250B635BB8DD}" destId="{F9498A58-7C79-8F40-A86F-BC89F371CD83}" srcOrd="0" destOrd="0" presId="urn:microsoft.com/office/officeart/2005/8/layout/venn1"/>
    <dgm:cxn modelId="{BBC0F26F-DAB1-CB40-A265-4407031AE362}" type="presParOf" srcId="{5D9B9715-1DBA-5545-A9E1-250B635BB8DD}" destId="{188A2127-AF7E-824C-8570-4D1B3E0D23DD}" srcOrd="1" destOrd="0" presId="urn:microsoft.com/office/officeart/2005/8/layout/venn1"/>
    <dgm:cxn modelId="{63BAF8E3-2117-4C41-A28F-53EEA50F0A29}" type="presParOf" srcId="{5D9B9715-1DBA-5545-A9E1-250B635BB8DD}" destId="{9E30FA09-850E-5B48-BA46-A0CCA7286F47}" srcOrd="2" destOrd="0" presId="urn:microsoft.com/office/officeart/2005/8/layout/venn1"/>
    <dgm:cxn modelId="{24849A8C-5FA2-7B43-919E-9E2D6F3B8355}" type="presParOf" srcId="{5D9B9715-1DBA-5545-A9E1-250B635BB8DD}" destId="{195414A1-7269-3849-8147-5B7871EEA12D}" srcOrd="3" destOrd="0" presId="urn:microsoft.com/office/officeart/2005/8/layout/venn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EA5B1AA-A783-4525-B314-3544436917FB}"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BE"/>
        </a:p>
      </dgm:t>
    </dgm:pt>
    <dgm:pt modelId="{E43CFFA9-E7A0-4807-A1C2-41A4F0A8CB21}" type="pres">
      <dgm:prSet presAssocID="{FEA5B1AA-A783-4525-B314-3544436917FB}" presName="composite" presStyleCnt="0">
        <dgm:presLayoutVars>
          <dgm:chMax val="1"/>
          <dgm:dir/>
          <dgm:resizeHandles val="exact"/>
        </dgm:presLayoutVars>
      </dgm:prSet>
      <dgm:spPr/>
    </dgm:pt>
    <dgm:pt modelId="{4CE85762-3307-4436-9A34-D0F56A18A033}" type="pres">
      <dgm:prSet presAssocID="{FEA5B1AA-A783-4525-B314-3544436917FB}" presName="radial" presStyleCnt="0">
        <dgm:presLayoutVars>
          <dgm:animLvl val="ctr"/>
        </dgm:presLayoutVars>
      </dgm:prSet>
      <dgm:spPr/>
    </dgm:pt>
  </dgm:ptLst>
  <dgm:cxnLst>
    <dgm:cxn modelId="{8D9BFE0D-802A-423F-943D-E049E25EE01D}" type="presOf" srcId="{FEA5B1AA-A783-4525-B314-3544436917FB}" destId="{E43CFFA9-E7A0-4807-A1C2-41A4F0A8CB21}" srcOrd="0" destOrd="0" presId="urn:microsoft.com/office/officeart/2005/8/layout/radial3"/>
    <dgm:cxn modelId="{109114BC-935C-49A3-946F-BCC0BFECB0AC}" type="presParOf" srcId="{E43CFFA9-E7A0-4807-A1C2-41A4F0A8CB21}" destId="{4CE85762-3307-4436-9A34-D0F56A18A033}" srcOrd="0"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FEA5B1AA-A783-4525-B314-3544436917FB}"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BE"/>
        </a:p>
      </dgm:t>
    </dgm:pt>
    <dgm:pt modelId="{E43CFFA9-E7A0-4807-A1C2-41A4F0A8CB21}" type="pres">
      <dgm:prSet presAssocID="{FEA5B1AA-A783-4525-B314-3544436917FB}" presName="composite" presStyleCnt="0">
        <dgm:presLayoutVars>
          <dgm:chMax val="1"/>
          <dgm:dir/>
          <dgm:resizeHandles val="exact"/>
        </dgm:presLayoutVars>
      </dgm:prSet>
      <dgm:spPr/>
    </dgm:pt>
    <dgm:pt modelId="{4CE85762-3307-4436-9A34-D0F56A18A033}" type="pres">
      <dgm:prSet presAssocID="{FEA5B1AA-A783-4525-B314-3544436917FB}" presName="radial" presStyleCnt="0">
        <dgm:presLayoutVars>
          <dgm:animLvl val="ctr"/>
        </dgm:presLayoutVars>
      </dgm:prSet>
      <dgm:spPr/>
    </dgm:pt>
  </dgm:ptLst>
  <dgm:cxnLst>
    <dgm:cxn modelId="{8D9BFE0D-802A-423F-943D-E049E25EE01D}" type="presOf" srcId="{FEA5B1AA-A783-4525-B314-3544436917FB}" destId="{E43CFFA9-E7A0-4807-A1C2-41A4F0A8CB21}" srcOrd="0" destOrd="0" presId="urn:microsoft.com/office/officeart/2005/8/layout/radial3"/>
    <dgm:cxn modelId="{109114BC-935C-49A3-946F-BCC0BFECB0AC}" type="presParOf" srcId="{E43CFFA9-E7A0-4807-A1C2-41A4F0A8CB21}" destId="{4CE85762-3307-4436-9A34-D0F56A18A033}" srcOrd="0"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FEA5B1AA-A783-4525-B314-3544436917FB}"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BE"/>
        </a:p>
      </dgm:t>
    </dgm:pt>
    <dgm:pt modelId="{E43CFFA9-E7A0-4807-A1C2-41A4F0A8CB21}" type="pres">
      <dgm:prSet presAssocID="{FEA5B1AA-A783-4525-B314-3544436917FB}" presName="composite" presStyleCnt="0">
        <dgm:presLayoutVars>
          <dgm:chMax val="1"/>
          <dgm:dir/>
          <dgm:resizeHandles val="exact"/>
        </dgm:presLayoutVars>
      </dgm:prSet>
      <dgm:spPr/>
    </dgm:pt>
    <dgm:pt modelId="{4CE85762-3307-4436-9A34-D0F56A18A033}" type="pres">
      <dgm:prSet presAssocID="{FEA5B1AA-A783-4525-B314-3544436917FB}" presName="radial" presStyleCnt="0">
        <dgm:presLayoutVars>
          <dgm:animLvl val="ctr"/>
        </dgm:presLayoutVars>
      </dgm:prSet>
      <dgm:spPr/>
    </dgm:pt>
  </dgm:ptLst>
  <dgm:cxnLst>
    <dgm:cxn modelId="{8D9BFE0D-802A-423F-943D-E049E25EE01D}" type="presOf" srcId="{FEA5B1AA-A783-4525-B314-3544436917FB}" destId="{E43CFFA9-E7A0-4807-A1C2-41A4F0A8CB21}" srcOrd="0" destOrd="0" presId="urn:microsoft.com/office/officeart/2005/8/layout/radial3"/>
    <dgm:cxn modelId="{109114BC-935C-49A3-946F-BCC0BFECB0AC}" type="presParOf" srcId="{E43CFFA9-E7A0-4807-A1C2-41A4F0A8CB21}" destId="{4CE85762-3307-4436-9A34-D0F56A18A033}" srcOrd="0"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B9524340-C428-4774-9D3E-230636C4A896}"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6297875C-0C7D-4292-9390-C39709DAA60C}">
      <dgm:prSet/>
      <dgm:spPr/>
      <dgm:t>
        <a:bodyPr/>
        <a:lstStyle/>
        <a:p>
          <a:r>
            <a:rPr lang="en-GB"/>
            <a:t>The Early Childhood Intervention is Relationship-based</a:t>
          </a:r>
        </a:p>
      </dgm:t>
    </dgm:pt>
    <dgm:pt modelId="{3CEA3874-C619-4309-A96B-707E23630931}" type="parTrans" cxnId="{4366E547-9548-439F-8DC6-CB31A6FC6B68}">
      <dgm:prSet/>
      <dgm:spPr/>
      <dgm:t>
        <a:bodyPr/>
        <a:lstStyle/>
        <a:p>
          <a:endParaRPr lang="en-US"/>
        </a:p>
      </dgm:t>
    </dgm:pt>
    <dgm:pt modelId="{6FB4F51C-EB17-4837-92E9-28AF5B889672}" type="sibTrans" cxnId="{4366E547-9548-439F-8DC6-CB31A6FC6B68}">
      <dgm:prSet/>
      <dgm:spPr/>
      <dgm:t>
        <a:bodyPr/>
        <a:lstStyle/>
        <a:p>
          <a:endParaRPr lang="en-US"/>
        </a:p>
      </dgm:t>
    </dgm:pt>
    <dgm:pt modelId="{D4C19AE3-5735-4E71-94B7-AF7745699B89}">
      <dgm:prSet/>
      <dgm:spPr/>
      <dgm:t>
        <a:bodyPr/>
        <a:lstStyle/>
        <a:p>
          <a:r>
            <a:rPr lang="en-GB"/>
            <a:t>Between parents, family members, carers and the child</a:t>
          </a:r>
        </a:p>
      </dgm:t>
    </dgm:pt>
    <dgm:pt modelId="{9DE51828-4383-4E3C-B6B3-778023276C3F}" type="parTrans" cxnId="{49ECBD4A-DD6B-45A2-9122-C9737695C0FF}">
      <dgm:prSet/>
      <dgm:spPr/>
      <dgm:t>
        <a:bodyPr/>
        <a:lstStyle/>
        <a:p>
          <a:endParaRPr lang="en-US"/>
        </a:p>
      </dgm:t>
    </dgm:pt>
    <dgm:pt modelId="{248D891B-D202-4610-9936-C8CEA7673812}" type="sibTrans" cxnId="{49ECBD4A-DD6B-45A2-9122-C9737695C0FF}">
      <dgm:prSet/>
      <dgm:spPr/>
      <dgm:t>
        <a:bodyPr/>
        <a:lstStyle/>
        <a:p>
          <a:endParaRPr lang="en-US"/>
        </a:p>
      </dgm:t>
    </dgm:pt>
    <dgm:pt modelId="{C0B13FC5-399F-44CF-9442-6209E053AFBA}">
      <dgm:prSet/>
      <dgm:spPr/>
      <dgm:t>
        <a:bodyPr/>
        <a:lstStyle/>
        <a:p>
          <a:r>
            <a:rPr lang="en-GB"/>
            <a:t>Between the family and the Community</a:t>
          </a:r>
        </a:p>
      </dgm:t>
    </dgm:pt>
    <dgm:pt modelId="{18D35473-0A9F-427B-B553-83B3560F66BD}" type="parTrans" cxnId="{19A0EAC3-16D7-4857-B635-E8EF45A885C7}">
      <dgm:prSet/>
      <dgm:spPr/>
      <dgm:t>
        <a:bodyPr/>
        <a:lstStyle/>
        <a:p>
          <a:endParaRPr lang="en-US"/>
        </a:p>
      </dgm:t>
    </dgm:pt>
    <dgm:pt modelId="{E04883BE-539C-45B4-9663-666A87ED233A}" type="sibTrans" cxnId="{19A0EAC3-16D7-4857-B635-E8EF45A885C7}">
      <dgm:prSet/>
      <dgm:spPr/>
      <dgm:t>
        <a:bodyPr/>
        <a:lstStyle/>
        <a:p>
          <a:endParaRPr lang="en-US"/>
        </a:p>
      </dgm:t>
    </dgm:pt>
    <dgm:pt modelId="{3107FBE3-46D7-4AF3-949F-4C428C38F7A7}">
      <dgm:prSet/>
      <dgm:spPr/>
      <dgm:t>
        <a:bodyPr/>
        <a:lstStyle/>
        <a:p>
          <a:r>
            <a:rPr lang="en-GB"/>
            <a:t>Between the family and the ECI professionals</a:t>
          </a:r>
        </a:p>
      </dgm:t>
    </dgm:pt>
    <dgm:pt modelId="{3B684DC9-A1C3-4F85-ACBF-E38F6E30F46D}" type="parTrans" cxnId="{FA3B99CA-0590-4EC3-B0FB-06FA58624D44}">
      <dgm:prSet/>
      <dgm:spPr/>
      <dgm:t>
        <a:bodyPr/>
        <a:lstStyle/>
        <a:p>
          <a:endParaRPr lang="en-US"/>
        </a:p>
      </dgm:t>
    </dgm:pt>
    <dgm:pt modelId="{C23D74BD-F33E-4BE9-971D-9C2D3D7CC591}" type="sibTrans" cxnId="{FA3B99CA-0590-4EC3-B0FB-06FA58624D44}">
      <dgm:prSet/>
      <dgm:spPr/>
      <dgm:t>
        <a:bodyPr/>
        <a:lstStyle/>
        <a:p>
          <a:endParaRPr lang="en-US"/>
        </a:p>
      </dgm:t>
    </dgm:pt>
    <dgm:pt modelId="{8FDDA9F3-C62E-4B59-98D1-BC5DDDCB615B}">
      <dgm:prSet/>
      <dgm:spPr/>
      <dgm:t>
        <a:bodyPr/>
        <a:lstStyle/>
        <a:p>
          <a:r>
            <a:rPr lang="en-GB"/>
            <a:t>Among professionals themselves</a:t>
          </a:r>
        </a:p>
      </dgm:t>
    </dgm:pt>
    <dgm:pt modelId="{3E87F9E1-B682-4703-8AF3-C764461DDDCD}" type="parTrans" cxnId="{78F3CB31-4522-4C69-A322-2486D573479E}">
      <dgm:prSet/>
      <dgm:spPr/>
      <dgm:t>
        <a:bodyPr/>
        <a:lstStyle/>
        <a:p>
          <a:endParaRPr lang="en-US"/>
        </a:p>
      </dgm:t>
    </dgm:pt>
    <dgm:pt modelId="{7140A521-E20A-4884-8E9F-440F37E2B8C6}" type="sibTrans" cxnId="{78F3CB31-4522-4C69-A322-2486D573479E}">
      <dgm:prSet/>
      <dgm:spPr/>
      <dgm:t>
        <a:bodyPr/>
        <a:lstStyle/>
        <a:p>
          <a:endParaRPr lang="en-US"/>
        </a:p>
      </dgm:t>
    </dgm:pt>
    <dgm:pt modelId="{74A21DBA-D062-4603-B551-6CB85FFDF603}">
      <dgm:prSet/>
      <dgm:spPr/>
      <dgm:t>
        <a:bodyPr/>
        <a:lstStyle/>
        <a:p>
          <a:r>
            <a:rPr lang="en-GB"/>
            <a:t>The quality these relationships and collaboration affects and outcomes and success of Early Childhood Intervention</a:t>
          </a:r>
        </a:p>
      </dgm:t>
    </dgm:pt>
    <dgm:pt modelId="{91FC0BF8-1EF1-4B4D-B908-1AF1FC1F4186}" type="parTrans" cxnId="{137ABBF1-1882-40EC-BBDE-FF5C459AB97B}">
      <dgm:prSet/>
      <dgm:spPr/>
      <dgm:t>
        <a:bodyPr/>
        <a:lstStyle/>
        <a:p>
          <a:endParaRPr lang="en-US"/>
        </a:p>
      </dgm:t>
    </dgm:pt>
    <dgm:pt modelId="{27E18783-4D54-4ABA-9791-3E8D299C0B1F}" type="sibTrans" cxnId="{137ABBF1-1882-40EC-BBDE-FF5C459AB97B}">
      <dgm:prSet/>
      <dgm:spPr/>
      <dgm:t>
        <a:bodyPr/>
        <a:lstStyle/>
        <a:p>
          <a:endParaRPr lang="en-US"/>
        </a:p>
      </dgm:t>
    </dgm:pt>
    <dgm:pt modelId="{19FBFF71-9639-104A-A6A6-1898461F7B73}" type="pres">
      <dgm:prSet presAssocID="{B9524340-C428-4774-9D3E-230636C4A896}" presName="Name0" presStyleCnt="0">
        <dgm:presLayoutVars>
          <dgm:dir/>
          <dgm:animLvl val="lvl"/>
          <dgm:resizeHandles val="exact"/>
        </dgm:presLayoutVars>
      </dgm:prSet>
      <dgm:spPr/>
    </dgm:pt>
    <dgm:pt modelId="{305CD74E-F0D5-F84F-A423-A84B3BEB4750}" type="pres">
      <dgm:prSet presAssocID="{74A21DBA-D062-4603-B551-6CB85FFDF603}" presName="boxAndChildren" presStyleCnt="0"/>
      <dgm:spPr/>
    </dgm:pt>
    <dgm:pt modelId="{DB1FE755-FBBB-944E-A2CE-96E6DAC4028E}" type="pres">
      <dgm:prSet presAssocID="{74A21DBA-D062-4603-B551-6CB85FFDF603}" presName="parentTextBox" presStyleLbl="node1" presStyleIdx="0" presStyleCnt="2"/>
      <dgm:spPr/>
    </dgm:pt>
    <dgm:pt modelId="{FFB0D36A-CC52-DF45-BF68-C5451AD74FC3}" type="pres">
      <dgm:prSet presAssocID="{6FB4F51C-EB17-4837-92E9-28AF5B889672}" presName="sp" presStyleCnt="0"/>
      <dgm:spPr/>
    </dgm:pt>
    <dgm:pt modelId="{04B12632-7BA0-6748-A7F1-2F34485FE380}" type="pres">
      <dgm:prSet presAssocID="{6297875C-0C7D-4292-9390-C39709DAA60C}" presName="arrowAndChildren" presStyleCnt="0"/>
      <dgm:spPr/>
    </dgm:pt>
    <dgm:pt modelId="{B055E75A-30BE-8241-B76C-CE79413243C2}" type="pres">
      <dgm:prSet presAssocID="{6297875C-0C7D-4292-9390-C39709DAA60C}" presName="parentTextArrow" presStyleLbl="node1" presStyleIdx="0" presStyleCnt="2"/>
      <dgm:spPr/>
    </dgm:pt>
    <dgm:pt modelId="{C7C50F74-1BA5-D246-9273-1A635FA8C239}" type="pres">
      <dgm:prSet presAssocID="{6297875C-0C7D-4292-9390-C39709DAA60C}" presName="arrow" presStyleLbl="node1" presStyleIdx="1" presStyleCnt="2"/>
      <dgm:spPr/>
    </dgm:pt>
    <dgm:pt modelId="{4D3BF077-13DE-604D-9E3E-A4F0F0F3D16E}" type="pres">
      <dgm:prSet presAssocID="{6297875C-0C7D-4292-9390-C39709DAA60C}" presName="descendantArrow" presStyleCnt="0"/>
      <dgm:spPr/>
    </dgm:pt>
    <dgm:pt modelId="{5EFC8E5B-8A4B-884F-B439-AA52D9B490CD}" type="pres">
      <dgm:prSet presAssocID="{D4C19AE3-5735-4E71-94B7-AF7745699B89}" presName="childTextArrow" presStyleLbl="fgAccFollowNode1" presStyleIdx="0" presStyleCnt="4">
        <dgm:presLayoutVars>
          <dgm:bulletEnabled val="1"/>
        </dgm:presLayoutVars>
      </dgm:prSet>
      <dgm:spPr/>
    </dgm:pt>
    <dgm:pt modelId="{72EC5F93-FCE6-2744-ADB2-4C52984ED0BA}" type="pres">
      <dgm:prSet presAssocID="{C0B13FC5-399F-44CF-9442-6209E053AFBA}" presName="childTextArrow" presStyleLbl="fgAccFollowNode1" presStyleIdx="1" presStyleCnt="4">
        <dgm:presLayoutVars>
          <dgm:bulletEnabled val="1"/>
        </dgm:presLayoutVars>
      </dgm:prSet>
      <dgm:spPr/>
    </dgm:pt>
    <dgm:pt modelId="{04A89DF4-EE7E-5449-AFAE-57FBF7F73EDD}" type="pres">
      <dgm:prSet presAssocID="{3107FBE3-46D7-4AF3-949F-4C428C38F7A7}" presName="childTextArrow" presStyleLbl="fgAccFollowNode1" presStyleIdx="2" presStyleCnt="4">
        <dgm:presLayoutVars>
          <dgm:bulletEnabled val="1"/>
        </dgm:presLayoutVars>
      </dgm:prSet>
      <dgm:spPr/>
    </dgm:pt>
    <dgm:pt modelId="{96A40FC3-0E43-7E4D-B026-92B7F48322A9}" type="pres">
      <dgm:prSet presAssocID="{8FDDA9F3-C62E-4B59-98D1-BC5DDDCB615B}" presName="childTextArrow" presStyleLbl="fgAccFollowNode1" presStyleIdx="3" presStyleCnt="4">
        <dgm:presLayoutVars>
          <dgm:bulletEnabled val="1"/>
        </dgm:presLayoutVars>
      </dgm:prSet>
      <dgm:spPr/>
    </dgm:pt>
  </dgm:ptLst>
  <dgm:cxnLst>
    <dgm:cxn modelId="{78F3CB31-4522-4C69-A322-2486D573479E}" srcId="{6297875C-0C7D-4292-9390-C39709DAA60C}" destId="{8FDDA9F3-C62E-4B59-98D1-BC5DDDCB615B}" srcOrd="3" destOrd="0" parTransId="{3E87F9E1-B682-4703-8AF3-C764461DDDCD}" sibTransId="{7140A521-E20A-4884-8E9F-440F37E2B8C6}"/>
    <dgm:cxn modelId="{2706813C-6E36-DA42-BA0C-CCF4155AF61F}" type="presOf" srcId="{3107FBE3-46D7-4AF3-949F-4C428C38F7A7}" destId="{04A89DF4-EE7E-5449-AFAE-57FBF7F73EDD}" srcOrd="0" destOrd="0" presId="urn:microsoft.com/office/officeart/2005/8/layout/process4"/>
    <dgm:cxn modelId="{0E55D263-6E63-6B4F-BA3E-D0D420A4FE7C}" type="presOf" srcId="{6297875C-0C7D-4292-9390-C39709DAA60C}" destId="{C7C50F74-1BA5-D246-9273-1A635FA8C239}" srcOrd="1" destOrd="0" presId="urn:microsoft.com/office/officeart/2005/8/layout/process4"/>
    <dgm:cxn modelId="{53640B46-1D9D-3842-90F4-34A7A22F4451}" type="presOf" srcId="{6297875C-0C7D-4292-9390-C39709DAA60C}" destId="{B055E75A-30BE-8241-B76C-CE79413243C2}" srcOrd="0" destOrd="0" presId="urn:microsoft.com/office/officeart/2005/8/layout/process4"/>
    <dgm:cxn modelId="{4366E547-9548-439F-8DC6-CB31A6FC6B68}" srcId="{B9524340-C428-4774-9D3E-230636C4A896}" destId="{6297875C-0C7D-4292-9390-C39709DAA60C}" srcOrd="0" destOrd="0" parTransId="{3CEA3874-C619-4309-A96B-707E23630931}" sibTransId="{6FB4F51C-EB17-4837-92E9-28AF5B889672}"/>
    <dgm:cxn modelId="{49ECBD4A-DD6B-45A2-9122-C9737695C0FF}" srcId="{6297875C-0C7D-4292-9390-C39709DAA60C}" destId="{D4C19AE3-5735-4E71-94B7-AF7745699B89}" srcOrd="0" destOrd="0" parTransId="{9DE51828-4383-4E3C-B6B3-778023276C3F}" sibTransId="{248D891B-D202-4610-9936-C8CEA7673812}"/>
    <dgm:cxn modelId="{DD872F80-4B73-8E48-9BB6-A168607746A3}" type="presOf" srcId="{C0B13FC5-399F-44CF-9442-6209E053AFBA}" destId="{72EC5F93-FCE6-2744-ADB2-4C52984ED0BA}" srcOrd="0" destOrd="0" presId="urn:microsoft.com/office/officeart/2005/8/layout/process4"/>
    <dgm:cxn modelId="{1E45A6B0-917C-AD47-8EB4-B5B81BCB78A1}" type="presOf" srcId="{8FDDA9F3-C62E-4B59-98D1-BC5DDDCB615B}" destId="{96A40FC3-0E43-7E4D-B026-92B7F48322A9}" srcOrd="0" destOrd="0" presId="urn:microsoft.com/office/officeart/2005/8/layout/process4"/>
    <dgm:cxn modelId="{19A0EAC3-16D7-4857-B635-E8EF45A885C7}" srcId="{6297875C-0C7D-4292-9390-C39709DAA60C}" destId="{C0B13FC5-399F-44CF-9442-6209E053AFBA}" srcOrd="1" destOrd="0" parTransId="{18D35473-0A9F-427B-B553-83B3560F66BD}" sibTransId="{E04883BE-539C-45B4-9663-666A87ED233A}"/>
    <dgm:cxn modelId="{FA3B99CA-0590-4EC3-B0FB-06FA58624D44}" srcId="{6297875C-0C7D-4292-9390-C39709DAA60C}" destId="{3107FBE3-46D7-4AF3-949F-4C428C38F7A7}" srcOrd="2" destOrd="0" parTransId="{3B684DC9-A1C3-4F85-ACBF-E38F6E30F46D}" sibTransId="{C23D74BD-F33E-4BE9-971D-9C2D3D7CC591}"/>
    <dgm:cxn modelId="{0CF616E3-BB4B-844F-8AC5-7B621467AE9D}" type="presOf" srcId="{74A21DBA-D062-4603-B551-6CB85FFDF603}" destId="{DB1FE755-FBBB-944E-A2CE-96E6DAC4028E}" srcOrd="0" destOrd="0" presId="urn:microsoft.com/office/officeart/2005/8/layout/process4"/>
    <dgm:cxn modelId="{137ABBF1-1882-40EC-BBDE-FF5C459AB97B}" srcId="{B9524340-C428-4774-9D3E-230636C4A896}" destId="{74A21DBA-D062-4603-B551-6CB85FFDF603}" srcOrd="1" destOrd="0" parTransId="{91FC0BF8-1EF1-4B4D-B908-1AF1FC1F4186}" sibTransId="{27E18783-4D54-4ABA-9791-3E8D299C0B1F}"/>
    <dgm:cxn modelId="{6AE942F2-6637-3041-8794-C011BB42BE19}" type="presOf" srcId="{B9524340-C428-4774-9D3E-230636C4A896}" destId="{19FBFF71-9639-104A-A6A6-1898461F7B73}" srcOrd="0" destOrd="0" presId="urn:microsoft.com/office/officeart/2005/8/layout/process4"/>
    <dgm:cxn modelId="{15B53CFB-064F-6846-8B81-A7A589C1CA31}" type="presOf" srcId="{D4C19AE3-5735-4E71-94B7-AF7745699B89}" destId="{5EFC8E5B-8A4B-884F-B439-AA52D9B490CD}" srcOrd="0" destOrd="0" presId="urn:microsoft.com/office/officeart/2005/8/layout/process4"/>
    <dgm:cxn modelId="{19F72B0B-D66F-9E4E-8269-6318D087895C}" type="presParOf" srcId="{19FBFF71-9639-104A-A6A6-1898461F7B73}" destId="{305CD74E-F0D5-F84F-A423-A84B3BEB4750}" srcOrd="0" destOrd="0" presId="urn:microsoft.com/office/officeart/2005/8/layout/process4"/>
    <dgm:cxn modelId="{B12321CF-2880-7B40-8AA1-6310D87DDAA8}" type="presParOf" srcId="{305CD74E-F0D5-F84F-A423-A84B3BEB4750}" destId="{DB1FE755-FBBB-944E-A2CE-96E6DAC4028E}" srcOrd="0" destOrd="0" presId="urn:microsoft.com/office/officeart/2005/8/layout/process4"/>
    <dgm:cxn modelId="{3F27178B-9141-9F4E-A0DF-E42566294F2B}" type="presParOf" srcId="{19FBFF71-9639-104A-A6A6-1898461F7B73}" destId="{FFB0D36A-CC52-DF45-BF68-C5451AD74FC3}" srcOrd="1" destOrd="0" presId="urn:microsoft.com/office/officeart/2005/8/layout/process4"/>
    <dgm:cxn modelId="{6A3A7628-C910-A341-9A61-F7F33320DF91}" type="presParOf" srcId="{19FBFF71-9639-104A-A6A6-1898461F7B73}" destId="{04B12632-7BA0-6748-A7F1-2F34485FE380}" srcOrd="2" destOrd="0" presId="urn:microsoft.com/office/officeart/2005/8/layout/process4"/>
    <dgm:cxn modelId="{4F443EA8-D3EC-3143-A89A-115B93BF688B}" type="presParOf" srcId="{04B12632-7BA0-6748-A7F1-2F34485FE380}" destId="{B055E75A-30BE-8241-B76C-CE79413243C2}" srcOrd="0" destOrd="0" presId="urn:microsoft.com/office/officeart/2005/8/layout/process4"/>
    <dgm:cxn modelId="{DFDD4A89-749C-8543-B088-12D945D97258}" type="presParOf" srcId="{04B12632-7BA0-6748-A7F1-2F34485FE380}" destId="{C7C50F74-1BA5-D246-9273-1A635FA8C239}" srcOrd="1" destOrd="0" presId="urn:microsoft.com/office/officeart/2005/8/layout/process4"/>
    <dgm:cxn modelId="{49B28C6C-A4E8-FE40-99EC-9416C3ED5671}" type="presParOf" srcId="{04B12632-7BA0-6748-A7F1-2F34485FE380}" destId="{4D3BF077-13DE-604D-9E3E-A4F0F0F3D16E}" srcOrd="2" destOrd="0" presId="urn:microsoft.com/office/officeart/2005/8/layout/process4"/>
    <dgm:cxn modelId="{72BA1975-5D60-EC40-BCCC-83A648BE451B}" type="presParOf" srcId="{4D3BF077-13DE-604D-9E3E-A4F0F0F3D16E}" destId="{5EFC8E5B-8A4B-884F-B439-AA52D9B490CD}" srcOrd="0" destOrd="0" presId="urn:microsoft.com/office/officeart/2005/8/layout/process4"/>
    <dgm:cxn modelId="{D6574BB6-87EC-B246-A141-18D72C7CF199}" type="presParOf" srcId="{4D3BF077-13DE-604D-9E3E-A4F0F0F3D16E}" destId="{72EC5F93-FCE6-2744-ADB2-4C52984ED0BA}" srcOrd="1" destOrd="0" presId="urn:microsoft.com/office/officeart/2005/8/layout/process4"/>
    <dgm:cxn modelId="{D3DD9151-8C1A-3341-8A7A-75039AE903E3}" type="presParOf" srcId="{4D3BF077-13DE-604D-9E3E-A4F0F0F3D16E}" destId="{04A89DF4-EE7E-5449-AFAE-57FBF7F73EDD}" srcOrd="2" destOrd="0" presId="urn:microsoft.com/office/officeart/2005/8/layout/process4"/>
    <dgm:cxn modelId="{EE4F1894-FD9C-FC4A-AD3D-1186816E0B8B}" type="presParOf" srcId="{4D3BF077-13DE-604D-9E3E-A4F0F0F3D16E}" destId="{96A40FC3-0E43-7E4D-B026-92B7F48322A9}" srcOrd="3" destOrd="0" presId="urn:microsoft.com/office/officeart/2005/8/layout/process4"/>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FEA5B1AA-A783-4525-B314-3544436917FB}"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BE"/>
        </a:p>
      </dgm:t>
    </dgm:pt>
    <dgm:pt modelId="{E43CFFA9-E7A0-4807-A1C2-41A4F0A8CB21}" type="pres">
      <dgm:prSet presAssocID="{FEA5B1AA-A783-4525-B314-3544436917FB}" presName="composite" presStyleCnt="0">
        <dgm:presLayoutVars>
          <dgm:chMax val="1"/>
          <dgm:dir/>
          <dgm:resizeHandles val="exact"/>
        </dgm:presLayoutVars>
      </dgm:prSet>
      <dgm:spPr/>
    </dgm:pt>
    <dgm:pt modelId="{4CE85762-3307-4436-9A34-D0F56A18A033}" type="pres">
      <dgm:prSet presAssocID="{FEA5B1AA-A783-4525-B314-3544436917FB}" presName="radial" presStyleCnt="0">
        <dgm:presLayoutVars>
          <dgm:animLvl val="ctr"/>
        </dgm:presLayoutVars>
      </dgm:prSet>
      <dgm:spPr/>
    </dgm:pt>
  </dgm:ptLst>
  <dgm:cxnLst>
    <dgm:cxn modelId="{8D9BFE0D-802A-423F-943D-E049E25EE01D}" type="presOf" srcId="{FEA5B1AA-A783-4525-B314-3544436917FB}" destId="{E43CFFA9-E7A0-4807-A1C2-41A4F0A8CB21}" srcOrd="0" destOrd="0" presId="urn:microsoft.com/office/officeart/2005/8/layout/radial3"/>
    <dgm:cxn modelId="{109114BC-935C-49A3-946F-BCC0BFECB0AC}" type="presParOf" srcId="{E43CFFA9-E7A0-4807-A1C2-41A4F0A8CB21}" destId="{4CE85762-3307-4436-9A34-D0F56A18A033}" srcOrd="0"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FEA5B1AA-A783-4525-B314-3544436917FB}"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BE"/>
        </a:p>
      </dgm:t>
    </dgm:pt>
    <dgm:pt modelId="{E43CFFA9-E7A0-4807-A1C2-41A4F0A8CB21}" type="pres">
      <dgm:prSet presAssocID="{FEA5B1AA-A783-4525-B314-3544436917FB}" presName="composite" presStyleCnt="0">
        <dgm:presLayoutVars>
          <dgm:chMax val="1"/>
          <dgm:dir/>
          <dgm:resizeHandles val="exact"/>
        </dgm:presLayoutVars>
      </dgm:prSet>
      <dgm:spPr/>
    </dgm:pt>
    <dgm:pt modelId="{4CE85762-3307-4436-9A34-D0F56A18A033}" type="pres">
      <dgm:prSet presAssocID="{FEA5B1AA-A783-4525-B314-3544436917FB}" presName="radial" presStyleCnt="0">
        <dgm:presLayoutVars>
          <dgm:animLvl val="ctr"/>
        </dgm:presLayoutVars>
      </dgm:prSet>
      <dgm:spPr/>
    </dgm:pt>
  </dgm:ptLst>
  <dgm:cxnLst>
    <dgm:cxn modelId="{8D9BFE0D-802A-423F-943D-E049E25EE01D}" type="presOf" srcId="{FEA5B1AA-A783-4525-B314-3544436917FB}" destId="{E43CFFA9-E7A0-4807-A1C2-41A4F0A8CB21}" srcOrd="0" destOrd="0" presId="urn:microsoft.com/office/officeart/2005/8/layout/radial3"/>
    <dgm:cxn modelId="{109114BC-935C-49A3-946F-BCC0BFECB0AC}" type="presParOf" srcId="{E43CFFA9-E7A0-4807-A1C2-41A4F0A8CB21}" destId="{4CE85762-3307-4436-9A34-D0F56A18A033}" srcOrd="0"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FEA5B1AA-A783-4525-B314-3544436917FB}"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BE"/>
        </a:p>
      </dgm:t>
    </dgm:pt>
    <dgm:pt modelId="{E43CFFA9-E7A0-4807-A1C2-41A4F0A8CB21}" type="pres">
      <dgm:prSet presAssocID="{FEA5B1AA-A783-4525-B314-3544436917FB}" presName="composite" presStyleCnt="0">
        <dgm:presLayoutVars>
          <dgm:chMax val="1"/>
          <dgm:dir/>
          <dgm:resizeHandles val="exact"/>
        </dgm:presLayoutVars>
      </dgm:prSet>
      <dgm:spPr/>
    </dgm:pt>
    <dgm:pt modelId="{4CE85762-3307-4436-9A34-D0F56A18A033}" type="pres">
      <dgm:prSet presAssocID="{FEA5B1AA-A783-4525-B314-3544436917FB}" presName="radial" presStyleCnt="0">
        <dgm:presLayoutVars>
          <dgm:animLvl val="ctr"/>
        </dgm:presLayoutVars>
      </dgm:prSet>
      <dgm:spPr/>
    </dgm:pt>
  </dgm:ptLst>
  <dgm:cxnLst>
    <dgm:cxn modelId="{8D9BFE0D-802A-423F-943D-E049E25EE01D}" type="presOf" srcId="{FEA5B1AA-A783-4525-B314-3544436917FB}" destId="{E43CFFA9-E7A0-4807-A1C2-41A4F0A8CB21}" srcOrd="0" destOrd="0" presId="urn:microsoft.com/office/officeart/2005/8/layout/radial3"/>
    <dgm:cxn modelId="{109114BC-935C-49A3-946F-BCC0BFECB0AC}" type="presParOf" srcId="{E43CFFA9-E7A0-4807-A1C2-41A4F0A8CB21}" destId="{4CE85762-3307-4436-9A34-D0F56A18A033}" srcOrd="0"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FEA5B1AA-A783-4525-B314-3544436917FB}"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BE"/>
        </a:p>
      </dgm:t>
    </dgm:pt>
    <dgm:pt modelId="{E43CFFA9-E7A0-4807-A1C2-41A4F0A8CB21}" type="pres">
      <dgm:prSet presAssocID="{FEA5B1AA-A783-4525-B314-3544436917FB}" presName="composite" presStyleCnt="0">
        <dgm:presLayoutVars>
          <dgm:chMax val="1"/>
          <dgm:dir/>
          <dgm:resizeHandles val="exact"/>
        </dgm:presLayoutVars>
      </dgm:prSet>
      <dgm:spPr/>
    </dgm:pt>
    <dgm:pt modelId="{4CE85762-3307-4436-9A34-D0F56A18A033}" type="pres">
      <dgm:prSet presAssocID="{FEA5B1AA-A783-4525-B314-3544436917FB}" presName="radial" presStyleCnt="0">
        <dgm:presLayoutVars>
          <dgm:animLvl val="ctr"/>
        </dgm:presLayoutVars>
      </dgm:prSet>
      <dgm:spPr/>
    </dgm:pt>
  </dgm:ptLst>
  <dgm:cxnLst>
    <dgm:cxn modelId="{8D9BFE0D-802A-423F-943D-E049E25EE01D}" type="presOf" srcId="{FEA5B1AA-A783-4525-B314-3544436917FB}" destId="{E43CFFA9-E7A0-4807-A1C2-41A4F0A8CB21}" srcOrd="0" destOrd="0" presId="urn:microsoft.com/office/officeart/2005/8/layout/radial3"/>
    <dgm:cxn modelId="{109114BC-935C-49A3-946F-BCC0BFECB0AC}" type="presParOf" srcId="{E43CFFA9-E7A0-4807-A1C2-41A4F0A8CB21}" destId="{4CE85762-3307-4436-9A34-D0F56A18A033}" srcOrd="0"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1AA9C7-7E4D-104A-B54A-B80B4C291E5C}" type="doc">
      <dgm:prSet loTypeId="urn:microsoft.com/office/officeart/2005/8/layout/venn1" loCatId="relationship" qsTypeId="urn:microsoft.com/office/officeart/2005/8/quickstyle/3d1" qsCatId="3D" csTypeId="urn:microsoft.com/office/officeart/2005/8/colors/accent1_2" csCatId="accent1"/>
      <dgm:spPr/>
      <dgm:t>
        <a:bodyPr/>
        <a:lstStyle/>
        <a:p>
          <a:endParaRPr lang="el-GR"/>
        </a:p>
      </dgm:t>
    </dgm:pt>
    <dgm:pt modelId="{F86FADA2-9819-4F40-B7BB-C59838698181}" type="pres">
      <dgm:prSet presAssocID="{B01AA9C7-7E4D-104A-B54A-B80B4C291E5C}" presName="compositeShape" presStyleCnt="0">
        <dgm:presLayoutVars>
          <dgm:chMax val="7"/>
          <dgm:dir/>
          <dgm:resizeHandles val="exact"/>
        </dgm:presLayoutVars>
      </dgm:prSet>
      <dgm:spPr/>
    </dgm:pt>
  </dgm:ptLst>
  <dgm:cxnLst>
    <dgm:cxn modelId="{1B571815-3B38-FD42-BE79-1A0596CE6A15}" type="presOf" srcId="{B01AA9C7-7E4D-104A-B54A-B80B4C291E5C}" destId="{F86FADA2-9819-4F40-B7BB-C59838698181}" srcOrd="0" destOrd="0" presId="urn:microsoft.com/office/officeart/2005/8/layout/venn1"/>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AE9CDE-C699-D648-92EF-A68BB0490243}" type="doc">
      <dgm:prSet loTypeId="urn:microsoft.com/office/officeart/2005/8/layout/venn1" loCatId="relationship" qsTypeId="urn:microsoft.com/office/officeart/2005/8/quickstyle/3d1" qsCatId="3D" csTypeId="urn:microsoft.com/office/officeart/2005/8/colors/colorful1" csCatId="colorful"/>
      <dgm:spPr/>
      <dgm:t>
        <a:bodyPr/>
        <a:lstStyle/>
        <a:p>
          <a:endParaRPr lang="el-GR"/>
        </a:p>
      </dgm:t>
    </dgm:pt>
    <dgm:pt modelId="{EADED3DD-0B9F-1B46-AD17-25CFBC675461}">
      <dgm:prSet/>
      <dgm:spPr/>
      <dgm:t>
        <a:bodyPr/>
        <a:lstStyle/>
        <a:p>
          <a:r>
            <a:rPr lang="en-GB"/>
            <a:t>DEVELOPMENT ENVIRONMENT</a:t>
          </a:r>
        </a:p>
      </dgm:t>
    </dgm:pt>
    <dgm:pt modelId="{5F15F0CB-3E43-584B-BC16-F3155F2B5950}" type="parTrans" cxnId="{7C78810E-1A7C-A340-9498-3C73550245C5}">
      <dgm:prSet/>
      <dgm:spPr/>
      <dgm:t>
        <a:bodyPr/>
        <a:lstStyle/>
        <a:p>
          <a:endParaRPr lang="el-GR"/>
        </a:p>
      </dgm:t>
    </dgm:pt>
    <dgm:pt modelId="{EB6F9D45-46DE-CF43-94A0-ECCE2704A5A8}" type="sibTrans" cxnId="{7C78810E-1A7C-A340-9498-3C73550245C5}">
      <dgm:prSet/>
      <dgm:spPr/>
      <dgm:t>
        <a:bodyPr/>
        <a:lstStyle/>
        <a:p>
          <a:endParaRPr lang="el-GR"/>
        </a:p>
      </dgm:t>
    </dgm:pt>
    <dgm:pt modelId="{470B1865-D535-AD4C-9D8F-AFD1616C5C95}" type="pres">
      <dgm:prSet presAssocID="{55AE9CDE-C699-D648-92EF-A68BB0490243}" presName="compositeShape" presStyleCnt="0">
        <dgm:presLayoutVars>
          <dgm:chMax val="7"/>
          <dgm:dir/>
          <dgm:resizeHandles val="exact"/>
        </dgm:presLayoutVars>
      </dgm:prSet>
      <dgm:spPr/>
    </dgm:pt>
    <dgm:pt modelId="{8B43516C-6F08-D949-8111-F77D8E5A130B}" type="pres">
      <dgm:prSet presAssocID="{EADED3DD-0B9F-1B46-AD17-25CFBC675461}" presName="circ1TxSh" presStyleLbl="vennNode1" presStyleIdx="0" presStyleCnt="1"/>
      <dgm:spPr/>
    </dgm:pt>
  </dgm:ptLst>
  <dgm:cxnLst>
    <dgm:cxn modelId="{7C78810E-1A7C-A340-9498-3C73550245C5}" srcId="{55AE9CDE-C699-D648-92EF-A68BB0490243}" destId="{EADED3DD-0B9F-1B46-AD17-25CFBC675461}" srcOrd="0" destOrd="0" parTransId="{5F15F0CB-3E43-584B-BC16-F3155F2B5950}" sibTransId="{EB6F9D45-46DE-CF43-94A0-ECCE2704A5A8}"/>
    <dgm:cxn modelId="{4F971882-64DB-714A-A7D8-111EF297DE39}" type="presOf" srcId="{55AE9CDE-C699-D648-92EF-A68BB0490243}" destId="{470B1865-D535-AD4C-9D8F-AFD1616C5C95}" srcOrd="0" destOrd="0" presId="urn:microsoft.com/office/officeart/2005/8/layout/venn1"/>
    <dgm:cxn modelId="{D2B8AFCB-995F-7748-89A4-7CAC33F0AB38}" type="presOf" srcId="{EADED3DD-0B9F-1B46-AD17-25CFBC675461}" destId="{8B43516C-6F08-D949-8111-F77D8E5A130B}" srcOrd="0" destOrd="0" presId="urn:microsoft.com/office/officeart/2005/8/layout/venn1"/>
    <dgm:cxn modelId="{A607324A-7A65-7745-81FE-1DF62CAF89D7}" type="presParOf" srcId="{470B1865-D535-AD4C-9D8F-AFD1616C5C95}" destId="{8B43516C-6F08-D949-8111-F77D8E5A130B}" srcOrd="0" destOrd="0" presId="urn:microsoft.com/office/officeart/2005/8/layout/venn1"/>
  </dgm:cxnLst>
  <dgm:bg/>
  <dgm:whole/>
  <dgm:extLst>
    <a:ext uri="http://schemas.microsoft.com/office/drawing/2008/diagram">
      <dsp:dataModelExt xmlns:dsp="http://schemas.microsoft.com/office/drawing/2008/diagram" relId="rId3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655C78-C4EE-E54A-8775-3B4D399296E7}" type="doc">
      <dgm:prSet loTypeId="urn:microsoft.com/office/officeart/2005/8/layout/venn1" loCatId="relationship" qsTypeId="urn:microsoft.com/office/officeart/2005/8/quickstyle/3d1" qsCatId="3D" csTypeId="urn:microsoft.com/office/officeart/2005/8/colors/colorful4" csCatId="colorful"/>
      <dgm:spPr/>
      <dgm:t>
        <a:bodyPr/>
        <a:lstStyle/>
        <a:p>
          <a:endParaRPr lang="el-GR"/>
        </a:p>
      </dgm:t>
    </dgm:pt>
    <dgm:pt modelId="{00135705-AA16-354C-9476-DCB10A224396}">
      <dgm:prSet/>
      <dgm:spPr/>
      <dgm:t>
        <a:bodyPr/>
        <a:lstStyle/>
        <a:p>
          <a:r>
            <a:rPr lang="en-GB"/>
            <a:t>EARLY CHILDHOOD INTERVENTION</a:t>
          </a:r>
        </a:p>
      </dgm:t>
    </dgm:pt>
    <dgm:pt modelId="{E405D9BD-E611-5C45-92B1-10EAA75524FE}" type="parTrans" cxnId="{AFD2C4E4-E161-A547-B3A6-AC184E75B08A}">
      <dgm:prSet/>
      <dgm:spPr/>
      <dgm:t>
        <a:bodyPr/>
        <a:lstStyle/>
        <a:p>
          <a:endParaRPr lang="el-GR"/>
        </a:p>
      </dgm:t>
    </dgm:pt>
    <dgm:pt modelId="{FD55B461-FAD4-7D44-AE2C-780CF7EFF189}" type="sibTrans" cxnId="{AFD2C4E4-E161-A547-B3A6-AC184E75B08A}">
      <dgm:prSet/>
      <dgm:spPr/>
      <dgm:t>
        <a:bodyPr/>
        <a:lstStyle/>
        <a:p>
          <a:endParaRPr lang="el-GR"/>
        </a:p>
      </dgm:t>
    </dgm:pt>
    <dgm:pt modelId="{3A16F2EF-74BB-1C4F-A5EC-74A40F61874B}" type="pres">
      <dgm:prSet presAssocID="{13655C78-C4EE-E54A-8775-3B4D399296E7}" presName="compositeShape" presStyleCnt="0">
        <dgm:presLayoutVars>
          <dgm:chMax val="7"/>
          <dgm:dir/>
          <dgm:resizeHandles val="exact"/>
        </dgm:presLayoutVars>
      </dgm:prSet>
      <dgm:spPr/>
    </dgm:pt>
    <dgm:pt modelId="{C4549091-7367-A141-899E-FF1DCE7619A4}" type="pres">
      <dgm:prSet presAssocID="{00135705-AA16-354C-9476-DCB10A224396}" presName="circ1TxSh" presStyleLbl="vennNode1" presStyleIdx="0" presStyleCnt="1" custLinFactNeighborX="456" custLinFactNeighborY="-4559"/>
      <dgm:spPr/>
    </dgm:pt>
  </dgm:ptLst>
  <dgm:cxnLst>
    <dgm:cxn modelId="{E718DF49-7824-094B-A8E9-8DCA1BBC5798}" type="presOf" srcId="{00135705-AA16-354C-9476-DCB10A224396}" destId="{C4549091-7367-A141-899E-FF1DCE7619A4}" srcOrd="0" destOrd="0" presId="urn:microsoft.com/office/officeart/2005/8/layout/venn1"/>
    <dgm:cxn modelId="{AFD2C4E4-E161-A547-B3A6-AC184E75B08A}" srcId="{13655C78-C4EE-E54A-8775-3B4D399296E7}" destId="{00135705-AA16-354C-9476-DCB10A224396}" srcOrd="0" destOrd="0" parTransId="{E405D9BD-E611-5C45-92B1-10EAA75524FE}" sibTransId="{FD55B461-FAD4-7D44-AE2C-780CF7EFF189}"/>
    <dgm:cxn modelId="{BBA97CF9-1336-0E43-A1C0-B66CD5F98DBC}" type="presOf" srcId="{13655C78-C4EE-E54A-8775-3B4D399296E7}" destId="{3A16F2EF-74BB-1C4F-A5EC-74A40F61874B}" srcOrd="0" destOrd="0" presId="urn:microsoft.com/office/officeart/2005/8/layout/venn1"/>
    <dgm:cxn modelId="{AF8F47B8-14C0-844B-A4D2-B900C0680B95}" type="presParOf" srcId="{3A16F2EF-74BB-1C4F-A5EC-74A40F61874B}" destId="{C4549091-7367-A141-899E-FF1DCE7619A4}" srcOrd="0" destOrd="0" presId="urn:microsoft.com/office/officeart/2005/8/layout/venn1"/>
  </dgm:cxnLst>
  <dgm:bg/>
  <dgm:whole/>
  <dgm:extLst>
    <a:ext uri="http://schemas.microsoft.com/office/drawing/2008/diagram">
      <dsp:dataModelExt xmlns:dsp="http://schemas.microsoft.com/office/drawing/2008/diagram" relId="rId3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EA5B1AA-A783-4525-B314-3544436917FB}"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BE"/>
        </a:p>
      </dgm:t>
    </dgm:pt>
    <dgm:pt modelId="{E43CFFA9-E7A0-4807-A1C2-41A4F0A8CB21}" type="pres">
      <dgm:prSet presAssocID="{FEA5B1AA-A783-4525-B314-3544436917FB}" presName="composite" presStyleCnt="0">
        <dgm:presLayoutVars>
          <dgm:chMax val="1"/>
          <dgm:dir/>
          <dgm:resizeHandles val="exact"/>
        </dgm:presLayoutVars>
      </dgm:prSet>
      <dgm:spPr/>
    </dgm:pt>
    <dgm:pt modelId="{4CE85762-3307-4436-9A34-D0F56A18A033}" type="pres">
      <dgm:prSet presAssocID="{FEA5B1AA-A783-4525-B314-3544436917FB}" presName="radial" presStyleCnt="0">
        <dgm:presLayoutVars>
          <dgm:animLvl val="ctr"/>
        </dgm:presLayoutVars>
      </dgm:prSet>
      <dgm:spPr/>
    </dgm:pt>
  </dgm:ptLst>
  <dgm:cxnLst>
    <dgm:cxn modelId="{8D9BFE0D-802A-423F-943D-E049E25EE01D}" type="presOf" srcId="{FEA5B1AA-A783-4525-B314-3544436917FB}" destId="{E43CFFA9-E7A0-4807-A1C2-41A4F0A8CB21}" srcOrd="0" destOrd="0" presId="urn:microsoft.com/office/officeart/2005/8/layout/radial3"/>
    <dgm:cxn modelId="{109114BC-935C-49A3-946F-BCC0BFECB0AC}" type="presParOf" srcId="{E43CFFA9-E7A0-4807-A1C2-41A4F0A8CB21}" destId="{4CE85762-3307-4436-9A34-D0F56A18A033}" srcOrd="0"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79A1247-00BF-B746-AC69-6DE9E2E4B5F6}" type="doc">
      <dgm:prSet loTypeId="urn:microsoft.com/office/officeart/2008/layout/AccentedPicture" loCatId="relationship" qsTypeId="urn:microsoft.com/office/officeart/2005/8/quickstyle/3d1" qsCatId="3D" csTypeId="urn:microsoft.com/office/officeart/2005/8/colors/accent2_4" csCatId="accent2" phldr="1"/>
      <dgm:spPr/>
      <dgm:t>
        <a:bodyPr/>
        <a:lstStyle/>
        <a:p>
          <a:endParaRPr lang="el-GR"/>
        </a:p>
      </dgm:t>
    </dgm:pt>
    <dgm:pt modelId="{2B65D48E-AD1A-4341-9F88-A5A162873BD4}">
      <dgm:prSet custT="1"/>
      <dgm:spPr>
        <a:gradFill flip="none" rotWithShape="1">
          <a:gsLst>
            <a:gs pos="0">
              <a:srgbClr val="ED7D31">
                <a:lumMod val="0"/>
                <a:lumOff val="100000"/>
              </a:srgbClr>
            </a:gs>
            <a:gs pos="35000">
              <a:srgbClr val="ED7D31">
                <a:lumMod val="0"/>
                <a:lumOff val="100000"/>
              </a:srgbClr>
            </a:gs>
            <a:gs pos="100000">
              <a:srgbClr val="ED7D31">
                <a:lumMod val="100000"/>
              </a:srgbClr>
            </a:gs>
          </a:gsLst>
          <a:path path="circle">
            <a:fillToRect l="50000" t="-80000" r="50000" b="180000"/>
          </a:path>
          <a:tileRect/>
        </a:gradFill>
        <a:ln>
          <a:noFill/>
        </a:ln>
        <a:effectLst/>
        <a:scene3d>
          <a:camera prst="orthographicFront"/>
          <a:lightRig rig="flat" dir="t"/>
        </a:scene3d>
        <a:sp3d prstMaterial="plastic">
          <a:bevelT w="88900" h="88900"/>
          <a:bevelB w="88900" h="31750" prst="angle"/>
        </a:sp3d>
      </dgm:spPr>
      <dgm:t>
        <a:bodyPr/>
        <a:lstStyle/>
        <a:p>
          <a:r>
            <a:rPr lang="en-GB" sz="2800" dirty="0">
              <a:solidFill>
                <a:schemeClr val="tx1"/>
              </a:solidFill>
            </a:rPr>
            <a:t>Evidenced-based </a:t>
          </a:r>
          <a:r>
            <a:rPr lang="en-GB" sz="2800" b="1" dirty="0">
              <a:solidFill>
                <a:schemeClr val="tx1"/>
              </a:solidFill>
            </a:rPr>
            <a:t>recommended practices</a:t>
          </a:r>
          <a:r>
            <a:rPr lang="en-GB" sz="2800" dirty="0">
              <a:solidFill>
                <a:schemeClr val="tx1"/>
              </a:solidFill>
            </a:rPr>
            <a:t> apply qualitative indicators and are implemented by internationally recognised organisations</a:t>
          </a:r>
        </a:p>
      </dgm:t>
    </dgm:pt>
    <dgm:pt modelId="{CBB116EA-40EA-5548-AF45-DEDD1729AAAD}" type="parTrans" cxnId="{DB4C3B57-1513-104A-AA20-8AB7720710A0}">
      <dgm:prSet/>
      <dgm:spPr/>
      <dgm:t>
        <a:bodyPr/>
        <a:lstStyle/>
        <a:p>
          <a:endParaRPr lang="el-GR"/>
        </a:p>
      </dgm:t>
    </dgm:pt>
    <dgm:pt modelId="{444B059D-D856-1543-B67B-FB350A7D60EE}" type="sibTrans" cxnId="{DB4C3B57-1513-104A-AA20-8AB7720710A0}">
      <dgm:prSet/>
      <dgm:spPr>
        <a:gradFill flip="none" rotWithShape="1">
          <a:gsLst>
            <a:gs pos="0">
              <a:srgbClr val="ED7D31">
                <a:lumMod val="0"/>
                <a:lumOff val="100000"/>
              </a:srgbClr>
            </a:gs>
            <a:gs pos="35000">
              <a:srgbClr val="ED7D31">
                <a:lumMod val="0"/>
                <a:lumOff val="100000"/>
              </a:srgbClr>
            </a:gs>
            <a:gs pos="100000">
              <a:srgbClr val="ED7D31">
                <a:lumMod val="100000"/>
              </a:srgbClr>
            </a:gs>
          </a:gsLst>
          <a:path path="circle">
            <a:fillToRect l="50000" t="-80000" r="50000" b="180000"/>
          </a:path>
          <a:tileRect/>
        </a:gradFill>
        <a:ln>
          <a:noFill/>
        </a:ln>
        <a:effectLst/>
        <a:scene3d>
          <a:camera prst="orthographicFront"/>
          <a:lightRig rig="flat" dir="t"/>
        </a:scene3d>
        <a:sp3d prstMaterial="plastic">
          <a:bevelT w="88900" h="88900"/>
          <a:bevelB w="88900" h="31750" prst="angle"/>
        </a:sp3d>
      </dgm:spPr>
      <dgm:t>
        <a:bodyPr/>
        <a:lstStyle/>
        <a:p>
          <a:endParaRPr lang="el-GR"/>
        </a:p>
      </dgm:t>
    </dgm:pt>
    <dgm:pt modelId="{BE148FF3-82D7-AC45-8DA5-AE7A6F4C471E}">
      <dgm:prSet custT="1"/>
      <dgm:spPr/>
      <dgm:t>
        <a:bodyPr/>
        <a:lstStyle/>
        <a:p>
          <a:pPr marL="0" lvl="0" indent="0" algn="l" defTabSz="1244600">
            <a:lnSpc>
              <a:spcPct val="90000"/>
            </a:lnSpc>
            <a:spcBef>
              <a:spcPct val="0"/>
            </a:spcBef>
            <a:spcAft>
              <a:spcPct val="35000"/>
            </a:spcAft>
            <a:buNone/>
          </a:pPr>
          <a:r>
            <a:rPr lang="en-GB" sz="2800" b="0" dirty="0">
              <a:solidFill>
                <a:schemeClr val="tx1"/>
              </a:solidFill>
              <a:latin typeface="Calibri" panose="020F0502020204030204"/>
              <a:ea typeface="+mn-ea"/>
              <a:cs typeface="+mn-cs"/>
            </a:rPr>
            <a:t>Coordination and integration of services and resources</a:t>
          </a:r>
        </a:p>
      </dgm:t>
    </dgm:pt>
    <dgm:pt modelId="{C120F147-98E8-3F4E-97F9-43690A4ED8F4}" type="parTrans" cxnId="{FFF460A4-1D8A-4D4D-81B2-2C50DD7FAC03}">
      <dgm:prSet/>
      <dgm:spPr/>
      <dgm:t>
        <a:bodyPr/>
        <a:lstStyle/>
        <a:p>
          <a:endParaRPr lang="el-GR"/>
        </a:p>
      </dgm:t>
    </dgm:pt>
    <dgm:pt modelId="{5A7B2F67-E0C6-AC40-A042-44E3BD6EBF85}" type="sibTrans" cxnId="{FFF460A4-1D8A-4D4D-81B2-2C50DD7FAC03}">
      <dgm:prSet/>
      <dgm:spPr/>
      <dgm:t>
        <a:bodyPr/>
        <a:lstStyle/>
        <a:p>
          <a:endParaRPr lang="el-GR"/>
        </a:p>
      </dgm:t>
    </dgm:pt>
    <dgm:pt modelId="{6C95B457-01C7-BF44-A604-AFA6590BCFB6}">
      <dgm:prSet custT="1"/>
      <dgm:spPr/>
      <dgm:t>
        <a:bodyPr/>
        <a:lstStyle/>
        <a:p>
          <a:r>
            <a:rPr lang="en-GB" sz="2800" b="0" dirty="0">
              <a:solidFill>
                <a:schemeClr val="tx1"/>
              </a:solidFill>
            </a:rPr>
            <a:t>Family-</a:t>
          </a:r>
          <a:r>
            <a:rPr lang="en-GB" sz="2800" b="0" dirty="0" err="1">
              <a:solidFill>
                <a:schemeClr val="tx1"/>
              </a:solidFill>
            </a:rPr>
            <a:t>centered</a:t>
          </a:r>
          <a:r>
            <a:rPr lang="en-GB" sz="2800" b="0" dirty="0">
              <a:solidFill>
                <a:schemeClr val="tx1"/>
              </a:solidFill>
            </a:rPr>
            <a:t> routine-based interventions</a:t>
          </a:r>
        </a:p>
      </dgm:t>
    </dgm:pt>
    <dgm:pt modelId="{DB9BE7C9-2AD1-C848-A61F-5CD3D93E2CC3}" type="parTrans" cxnId="{5B4DB9D7-6CEC-E947-89B6-3DC70136FE86}">
      <dgm:prSet/>
      <dgm:spPr/>
      <dgm:t>
        <a:bodyPr/>
        <a:lstStyle/>
        <a:p>
          <a:endParaRPr lang="el-GR"/>
        </a:p>
      </dgm:t>
    </dgm:pt>
    <dgm:pt modelId="{0E6F2AE8-82BB-844F-8DD9-E5658D2881F4}" type="sibTrans" cxnId="{5B4DB9D7-6CEC-E947-89B6-3DC70136FE86}">
      <dgm:prSet/>
      <dgm:spPr/>
      <dgm:t>
        <a:bodyPr/>
        <a:lstStyle/>
        <a:p>
          <a:endParaRPr lang="el-GR"/>
        </a:p>
      </dgm:t>
    </dgm:pt>
    <dgm:pt modelId="{E486E2FA-3B05-5141-9BE0-26D736A0715F}">
      <dgm:prSet custT="1"/>
      <dgm:spPr/>
      <dgm:t>
        <a:bodyPr/>
        <a:lstStyle/>
        <a:p>
          <a:pPr marL="0" lvl="0" indent="0" algn="l" defTabSz="1244600">
            <a:lnSpc>
              <a:spcPct val="90000"/>
            </a:lnSpc>
            <a:spcBef>
              <a:spcPct val="0"/>
            </a:spcBef>
            <a:spcAft>
              <a:spcPct val="35000"/>
            </a:spcAft>
            <a:buNone/>
          </a:pPr>
          <a:r>
            <a:rPr lang="en-GB" sz="2800" b="0" dirty="0">
              <a:solidFill>
                <a:schemeClr val="tx1"/>
              </a:solidFill>
              <a:latin typeface="Calibri" panose="020F0502020204030204"/>
              <a:ea typeface="+mn-ea"/>
              <a:cs typeface="+mn-cs"/>
            </a:rPr>
            <a:t>Teamwork, preferably transdisciplinary</a:t>
          </a:r>
        </a:p>
      </dgm:t>
    </dgm:pt>
    <dgm:pt modelId="{51A134B8-95F0-E34A-B8B7-A3EC1C6A2C6B}" type="parTrans" cxnId="{67BF056D-568F-5D43-B04E-F547DA3598D1}">
      <dgm:prSet/>
      <dgm:spPr/>
      <dgm:t>
        <a:bodyPr/>
        <a:lstStyle/>
        <a:p>
          <a:endParaRPr lang="el-GR"/>
        </a:p>
      </dgm:t>
    </dgm:pt>
    <dgm:pt modelId="{25BB3A97-886F-B442-8F59-1D5EF687E1BB}" type="sibTrans" cxnId="{67BF056D-568F-5D43-B04E-F547DA3598D1}">
      <dgm:prSet/>
      <dgm:spPr/>
      <dgm:t>
        <a:bodyPr/>
        <a:lstStyle/>
        <a:p>
          <a:endParaRPr lang="el-GR"/>
        </a:p>
      </dgm:t>
    </dgm:pt>
    <dgm:pt modelId="{37C6D5EA-0A15-9B47-9928-023560C6FB18}">
      <dgm:prSet custT="1"/>
      <dgm:spPr/>
      <dgm:t>
        <a:bodyPr/>
        <a:lstStyle/>
        <a:p>
          <a:pPr marL="0" lvl="0" indent="0" algn="l" defTabSz="1244600">
            <a:lnSpc>
              <a:spcPct val="90000"/>
            </a:lnSpc>
            <a:spcBef>
              <a:spcPct val="0"/>
            </a:spcBef>
            <a:spcAft>
              <a:spcPct val="35000"/>
            </a:spcAft>
            <a:buNone/>
          </a:pPr>
          <a:r>
            <a:rPr lang="en-GB" sz="2800" b="0" dirty="0">
              <a:solidFill>
                <a:schemeClr val="tx1"/>
              </a:solidFill>
              <a:latin typeface="Calibri" panose="020F0502020204030204"/>
              <a:ea typeface="+mn-ea"/>
              <a:cs typeface="+mn-cs"/>
            </a:rPr>
            <a:t>Interventions in natural learning environment</a:t>
          </a:r>
        </a:p>
      </dgm:t>
    </dgm:pt>
    <dgm:pt modelId="{8C16B604-B133-7A47-B118-460C7FE2A123}" type="parTrans" cxnId="{D430B02D-DD84-8348-A624-83EE888A0885}">
      <dgm:prSet/>
      <dgm:spPr/>
      <dgm:t>
        <a:bodyPr/>
        <a:lstStyle/>
        <a:p>
          <a:endParaRPr lang="el-GR"/>
        </a:p>
      </dgm:t>
    </dgm:pt>
    <dgm:pt modelId="{7F34E07C-8504-CC42-A694-2538F7C9440B}" type="sibTrans" cxnId="{D430B02D-DD84-8348-A624-83EE888A0885}">
      <dgm:prSet/>
      <dgm:spPr/>
      <dgm:t>
        <a:bodyPr/>
        <a:lstStyle/>
        <a:p>
          <a:endParaRPr lang="el-GR"/>
        </a:p>
      </dgm:t>
    </dgm:pt>
    <dgm:pt modelId="{594A8CD1-7612-9647-B891-B32B9FE8D445}" type="pres">
      <dgm:prSet presAssocID="{479A1247-00BF-B746-AC69-6DE9E2E4B5F6}" presName="Name0" presStyleCnt="0">
        <dgm:presLayoutVars>
          <dgm:dir/>
        </dgm:presLayoutVars>
      </dgm:prSet>
      <dgm:spPr/>
    </dgm:pt>
    <dgm:pt modelId="{DB612207-AAF3-7B4C-88BB-D310C3B00F8E}" type="pres">
      <dgm:prSet presAssocID="{444B059D-D856-1543-B67B-FB350A7D60EE}" presName="picture_1" presStyleLbl="bgImgPlace1" presStyleIdx="0" presStyleCnt="1" custLinFactNeighborX="-25472" custLinFactNeighborY="1810"/>
      <dgm:spPr>
        <a:xfrm>
          <a:off x="660869" y="340502"/>
          <a:ext cx="3197170" cy="4078023"/>
        </a:xfrm>
        <a:prstGeom prst="roundRect">
          <a:avLst/>
        </a:prstGeom>
      </dgm:spPr>
    </dgm:pt>
    <dgm:pt modelId="{FF357A69-C1EC-FC49-AF3C-43CF19CA7661}" type="pres">
      <dgm:prSet presAssocID="{2B65D48E-AD1A-4341-9F88-A5A162873BD4}" presName="text_1" presStyleLbl="node1" presStyleIdx="0" presStyleCnt="0" custScaleX="116836" custScaleY="133914" custLinFactNeighborX="-26467" custLinFactNeighborY="-14061">
        <dgm:presLayoutVars>
          <dgm:bulletEnabled val="1"/>
        </dgm:presLayoutVars>
      </dgm:prSet>
      <dgm:spPr>
        <a:xfrm>
          <a:off x="1107997" y="0"/>
          <a:ext cx="2876293" cy="4486283"/>
        </a:xfrm>
        <a:prstGeom prst="rect">
          <a:avLst/>
        </a:prstGeom>
      </dgm:spPr>
    </dgm:pt>
    <dgm:pt modelId="{062F5391-3E9D-924C-AD11-EA68EDB496B5}" type="pres">
      <dgm:prSet presAssocID="{479A1247-00BF-B746-AC69-6DE9E2E4B5F6}" presName="linV" presStyleCnt="0"/>
      <dgm:spPr/>
    </dgm:pt>
    <dgm:pt modelId="{96F40418-89FF-3F49-A194-C987B28B1332}" type="pres">
      <dgm:prSet presAssocID="{6C95B457-01C7-BF44-A604-AFA6590BCFB6}" presName="pair" presStyleCnt="0"/>
      <dgm:spPr/>
    </dgm:pt>
    <dgm:pt modelId="{858BA452-EFC7-8447-AA84-32B89C8A3DA5}" type="pres">
      <dgm:prSet presAssocID="{6C95B457-01C7-BF44-A604-AFA6590BCFB6}" presName="spaceH" presStyleLbl="node1" presStyleIdx="0" presStyleCnt="0"/>
      <dgm:spPr/>
    </dgm:pt>
    <dgm:pt modelId="{E6997C62-793E-AE49-8DD0-96A5B90082E7}" type="pres">
      <dgm:prSet presAssocID="{6C95B457-01C7-BF44-A604-AFA6590BCFB6}" presName="desPictures" presStyleLbl="alignImgPlace1" presStyleIdx="0" presStyleCnt="4"/>
      <dgm:sp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dgm:spPr>
    </dgm:pt>
    <dgm:pt modelId="{40544BA2-ED6E-E748-AED2-2A11BAC2943E}" type="pres">
      <dgm:prSet presAssocID="{6C95B457-01C7-BF44-A604-AFA6590BCFB6}" presName="desTextWrapper" presStyleCnt="0"/>
      <dgm:spPr/>
    </dgm:pt>
    <dgm:pt modelId="{8D7800C7-2A4A-AC48-8AE8-CE5ECD9671D3}" type="pres">
      <dgm:prSet presAssocID="{6C95B457-01C7-BF44-A604-AFA6590BCFB6}" presName="desText" presStyleLbl="revTx" presStyleIdx="0" presStyleCnt="4">
        <dgm:presLayoutVars>
          <dgm:bulletEnabled val="1"/>
        </dgm:presLayoutVars>
      </dgm:prSet>
      <dgm:spPr/>
    </dgm:pt>
    <dgm:pt modelId="{3F81C033-29CC-5E48-AFC2-218A40F572B5}" type="pres">
      <dgm:prSet presAssocID="{0E6F2AE8-82BB-844F-8DD9-E5658D2881F4}" presName="spaceV" presStyleCnt="0"/>
      <dgm:spPr/>
    </dgm:pt>
    <dgm:pt modelId="{A578CC96-62AC-404E-923E-BD0D38096FD6}" type="pres">
      <dgm:prSet presAssocID="{37C6D5EA-0A15-9B47-9928-023560C6FB18}" presName="pair" presStyleCnt="0"/>
      <dgm:spPr/>
    </dgm:pt>
    <dgm:pt modelId="{8703643A-1687-AF44-B17C-8DA81BC52399}" type="pres">
      <dgm:prSet presAssocID="{37C6D5EA-0A15-9B47-9928-023560C6FB18}" presName="spaceH" presStyleLbl="node1" presStyleIdx="0" presStyleCnt="0"/>
      <dgm:spPr/>
    </dgm:pt>
    <dgm:pt modelId="{55698088-A8AD-F74F-B744-BABFBD8227E9}" type="pres">
      <dgm:prSet presAssocID="{37C6D5EA-0A15-9B47-9928-023560C6FB18}" presName="desPictures" presStyleLbl="alignImgPlace1" presStyleIdx="1" presStyleCnt="4"/>
      <dgm:spPr>
        <a:xfrm>
          <a:off x="3648212" y="838633"/>
          <a:ext cx="987088" cy="987088"/>
        </a:xfrm>
        <a:prstGeom prst="ellipse">
          <a:avLst/>
        </a:prstGeom>
        <a:gradFill flip="none" rotWithShape="1">
          <a:gsLst>
            <a:gs pos="0">
              <a:srgbClr val="ED7D31">
                <a:lumMod val="0"/>
                <a:lumOff val="100000"/>
              </a:srgbClr>
            </a:gs>
            <a:gs pos="35000">
              <a:srgbClr val="ED7D31">
                <a:lumMod val="0"/>
                <a:lumOff val="100000"/>
              </a:srgbClr>
            </a:gs>
            <a:gs pos="100000">
              <a:srgbClr val="ED7D31">
                <a:lumMod val="100000"/>
              </a:srgbClr>
            </a:gs>
          </a:gsLst>
          <a:path path="circle">
            <a:fillToRect l="50000" t="-80000" r="50000" b="180000"/>
          </a:path>
          <a:tileRect/>
        </a:gradFill>
        <a:ln>
          <a:noFill/>
        </a:ln>
        <a:effectLst/>
        <a:scene3d>
          <a:camera prst="orthographicFront"/>
          <a:lightRig rig="flat" dir="t"/>
        </a:scene3d>
        <a:sp3d prstMaterial="plastic">
          <a:bevelT w="88900" h="88900"/>
          <a:bevelB w="88900" h="31750" prst="angle"/>
        </a:sp3d>
      </dgm:spPr>
    </dgm:pt>
    <dgm:pt modelId="{48EDE747-3B75-964C-A5C3-A1F2BE81640B}" type="pres">
      <dgm:prSet presAssocID="{37C6D5EA-0A15-9B47-9928-023560C6FB18}" presName="desTextWrapper" presStyleCnt="0"/>
      <dgm:spPr/>
    </dgm:pt>
    <dgm:pt modelId="{C0F9FE51-E87D-B94F-888B-27B2C8497F09}" type="pres">
      <dgm:prSet presAssocID="{37C6D5EA-0A15-9B47-9928-023560C6FB18}" presName="desText" presStyleLbl="revTx" presStyleIdx="1" presStyleCnt="4">
        <dgm:presLayoutVars>
          <dgm:bulletEnabled val="1"/>
        </dgm:presLayoutVars>
      </dgm:prSet>
      <dgm:spPr/>
    </dgm:pt>
    <dgm:pt modelId="{0C2BC3C3-6B03-3C4C-B4B3-B4EEEBF06A91}" type="pres">
      <dgm:prSet presAssocID="{7F34E07C-8504-CC42-A694-2538F7C9440B}" presName="spaceV" presStyleCnt="0"/>
      <dgm:spPr/>
    </dgm:pt>
    <dgm:pt modelId="{F57DE259-442E-C24C-B1E5-4F510163671D}" type="pres">
      <dgm:prSet presAssocID="{E486E2FA-3B05-5141-9BE0-26D736A0715F}" presName="pair" presStyleCnt="0"/>
      <dgm:spPr/>
    </dgm:pt>
    <dgm:pt modelId="{20D8A554-D961-CF4A-B5A7-7187320D5C47}" type="pres">
      <dgm:prSet presAssocID="{E486E2FA-3B05-5141-9BE0-26D736A0715F}" presName="spaceH" presStyleLbl="node1" presStyleIdx="0" presStyleCnt="0"/>
      <dgm:spPr/>
    </dgm:pt>
    <dgm:pt modelId="{92E602DA-7376-E048-B697-40BE90B6EFF1}" type="pres">
      <dgm:prSet presAssocID="{E486E2FA-3B05-5141-9BE0-26D736A0715F}" presName="desPictures" presStyleLbl="alignImgPlace1" presStyleIdx="2" presStyleCnt="4"/>
      <dgm:spPr>
        <a:xfrm>
          <a:off x="3648212" y="2003397"/>
          <a:ext cx="987088" cy="987088"/>
        </a:xfrm>
        <a:prstGeom prst="ellipse">
          <a:avLst/>
        </a:prstGeom>
        <a:gradFill flip="none" rotWithShape="1">
          <a:gsLst>
            <a:gs pos="0">
              <a:srgbClr val="ED7D31">
                <a:lumMod val="0"/>
                <a:lumOff val="100000"/>
              </a:srgbClr>
            </a:gs>
            <a:gs pos="35000">
              <a:srgbClr val="ED7D31">
                <a:lumMod val="0"/>
                <a:lumOff val="100000"/>
              </a:srgbClr>
            </a:gs>
            <a:gs pos="100000">
              <a:srgbClr val="ED7D31">
                <a:lumMod val="100000"/>
              </a:srgbClr>
            </a:gs>
          </a:gsLst>
          <a:path path="circle">
            <a:fillToRect l="50000" t="-80000" r="50000" b="180000"/>
          </a:path>
          <a:tileRect/>
        </a:gradFill>
        <a:ln>
          <a:noFill/>
        </a:ln>
        <a:effectLst/>
        <a:scene3d>
          <a:camera prst="orthographicFront"/>
          <a:lightRig rig="flat" dir="t"/>
        </a:scene3d>
        <a:sp3d prstMaterial="plastic">
          <a:bevelT w="88900" h="88900"/>
          <a:bevelB w="88900" h="31750" prst="angle"/>
        </a:sp3d>
      </dgm:spPr>
    </dgm:pt>
    <dgm:pt modelId="{9922FF3B-282D-C148-B8F7-28036E804B12}" type="pres">
      <dgm:prSet presAssocID="{E486E2FA-3B05-5141-9BE0-26D736A0715F}" presName="desTextWrapper" presStyleCnt="0"/>
      <dgm:spPr/>
    </dgm:pt>
    <dgm:pt modelId="{7AD232D9-EE8A-284B-9E7B-EDB3B14A3E6C}" type="pres">
      <dgm:prSet presAssocID="{E486E2FA-3B05-5141-9BE0-26D736A0715F}" presName="desText" presStyleLbl="revTx" presStyleIdx="2" presStyleCnt="4">
        <dgm:presLayoutVars>
          <dgm:bulletEnabled val="1"/>
        </dgm:presLayoutVars>
      </dgm:prSet>
      <dgm:spPr/>
    </dgm:pt>
    <dgm:pt modelId="{A7E207D4-FA2C-404B-9B68-79411B1E4096}" type="pres">
      <dgm:prSet presAssocID="{25BB3A97-886F-B442-8F59-1D5EF687E1BB}" presName="spaceV" presStyleCnt="0"/>
      <dgm:spPr/>
    </dgm:pt>
    <dgm:pt modelId="{7321C1E3-10B6-D447-9D16-FA1CC209806D}" type="pres">
      <dgm:prSet presAssocID="{BE148FF3-82D7-AC45-8DA5-AE7A6F4C471E}" presName="pair" presStyleCnt="0"/>
      <dgm:spPr/>
    </dgm:pt>
    <dgm:pt modelId="{AD6A4AE6-F9F9-F14F-99F5-E7E1BDF72189}" type="pres">
      <dgm:prSet presAssocID="{BE148FF3-82D7-AC45-8DA5-AE7A6F4C471E}" presName="spaceH" presStyleLbl="node1" presStyleIdx="0" presStyleCnt="0"/>
      <dgm:spPr/>
    </dgm:pt>
    <dgm:pt modelId="{19445C87-584D-ED4B-B521-25D185A88C5E}" type="pres">
      <dgm:prSet presAssocID="{BE148FF3-82D7-AC45-8DA5-AE7A6F4C471E}" presName="desPictures" presStyleLbl="alignImgPlace1" presStyleIdx="3" presStyleCnt="4"/>
      <dgm:spPr>
        <a:xfrm>
          <a:off x="3648212" y="3168162"/>
          <a:ext cx="987088" cy="987088"/>
        </a:xfrm>
        <a:prstGeom prst="ellipse">
          <a:avLst/>
        </a:prstGeom>
        <a:gradFill flip="none" rotWithShape="1">
          <a:gsLst>
            <a:gs pos="0">
              <a:srgbClr val="ED7D31">
                <a:lumMod val="0"/>
                <a:lumOff val="100000"/>
              </a:srgbClr>
            </a:gs>
            <a:gs pos="35000">
              <a:srgbClr val="ED7D31">
                <a:lumMod val="0"/>
                <a:lumOff val="100000"/>
              </a:srgbClr>
            </a:gs>
            <a:gs pos="100000">
              <a:srgbClr val="ED7D31">
                <a:lumMod val="100000"/>
              </a:srgbClr>
            </a:gs>
          </a:gsLst>
          <a:path path="circle">
            <a:fillToRect l="50000" t="-80000" r="50000" b="180000"/>
          </a:path>
          <a:tileRect/>
        </a:gradFill>
        <a:ln>
          <a:noFill/>
        </a:ln>
        <a:effectLst/>
        <a:scene3d>
          <a:camera prst="orthographicFront"/>
          <a:lightRig rig="flat" dir="t"/>
        </a:scene3d>
        <a:sp3d prstMaterial="plastic">
          <a:bevelT w="88900" h="88900"/>
          <a:bevelB w="88900" h="31750" prst="angle"/>
        </a:sp3d>
      </dgm:spPr>
    </dgm:pt>
    <dgm:pt modelId="{3669DA39-E5DB-2A4D-89CB-E3F3C79BCF3E}" type="pres">
      <dgm:prSet presAssocID="{BE148FF3-82D7-AC45-8DA5-AE7A6F4C471E}" presName="desTextWrapper" presStyleCnt="0"/>
      <dgm:spPr/>
    </dgm:pt>
    <dgm:pt modelId="{D9DA43D2-79D0-E445-A9C2-F961E9B3EF01}" type="pres">
      <dgm:prSet presAssocID="{BE148FF3-82D7-AC45-8DA5-AE7A6F4C471E}" presName="desText" presStyleLbl="revTx" presStyleIdx="3" presStyleCnt="4">
        <dgm:presLayoutVars>
          <dgm:bulletEnabled val="1"/>
        </dgm:presLayoutVars>
      </dgm:prSet>
      <dgm:spPr/>
    </dgm:pt>
    <dgm:pt modelId="{811E5466-B119-B644-98BE-660B8FB8F742}" type="pres">
      <dgm:prSet presAssocID="{479A1247-00BF-B746-AC69-6DE9E2E4B5F6}" presName="maxNode" presStyleCnt="0"/>
      <dgm:spPr/>
    </dgm:pt>
    <dgm:pt modelId="{A7B91A97-4770-694D-B505-BD96F5C06717}" type="pres">
      <dgm:prSet presAssocID="{479A1247-00BF-B746-AC69-6DE9E2E4B5F6}" presName="Name33" presStyleCnt="0"/>
      <dgm:spPr/>
    </dgm:pt>
  </dgm:ptLst>
  <dgm:cxnLst>
    <dgm:cxn modelId="{E6D08B05-8D10-2A4B-B25A-454489301E8F}" type="presOf" srcId="{479A1247-00BF-B746-AC69-6DE9E2E4B5F6}" destId="{594A8CD1-7612-9647-B891-B32B9FE8D445}" srcOrd="0" destOrd="0" presId="urn:microsoft.com/office/officeart/2008/layout/AccentedPicture"/>
    <dgm:cxn modelId="{547F8E0A-824C-A046-BDBB-5CF4D769C330}" type="presOf" srcId="{E486E2FA-3B05-5141-9BE0-26D736A0715F}" destId="{7AD232D9-EE8A-284B-9E7B-EDB3B14A3E6C}" srcOrd="0" destOrd="0" presId="urn:microsoft.com/office/officeart/2008/layout/AccentedPicture"/>
    <dgm:cxn modelId="{D430B02D-DD84-8348-A624-83EE888A0885}" srcId="{479A1247-00BF-B746-AC69-6DE9E2E4B5F6}" destId="{37C6D5EA-0A15-9B47-9928-023560C6FB18}" srcOrd="2" destOrd="0" parTransId="{8C16B604-B133-7A47-B118-460C7FE2A123}" sibTransId="{7F34E07C-8504-CC42-A694-2538F7C9440B}"/>
    <dgm:cxn modelId="{97FB6245-A9E0-3846-9C9A-FA0BB6F2EA17}" type="presOf" srcId="{444B059D-D856-1543-B67B-FB350A7D60EE}" destId="{DB612207-AAF3-7B4C-88BB-D310C3B00F8E}" srcOrd="0" destOrd="0" presId="urn:microsoft.com/office/officeart/2008/layout/AccentedPicture"/>
    <dgm:cxn modelId="{67BF056D-568F-5D43-B04E-F547DA3598D1}" srcId="{479A1247-00BF-B746-AC69-6DE9E2E4B5F6}" destId="{E486E2FA-3B05-5141-9BE0-26D736A0715F}" srcOrd="3" destOrd="0" parTransId="{51A134B8-95F0-E34A-B8B7-A3EC1C6A2C6B}" sibTransId="{25BB3A97-886F-B442-8F59-1D5EF687E1BB}"/>
    <dgm:cxn modelId="{87BEA16E-12C9-374D-80EC-F27009846DE6}" type="presOf" srcId="{2B65D48E-AD1A-4341-9F88-A5A162873BD4}" destId="{FF357A69-C1EC-FC49-AF3C-43CF19CA7661}" srcOrd="0" destOrd="0" presId="urn:microsoft.com/office/officeart/2008/layout/AccentedPicture"/>
    <dgm:cxn modelId="{DB4C3B57-1513-104A-AA20-8AB7720710A0}" srcId="{479A1247-00BF-B746-AC69-6DE9E2E4B5F6}" destId="{2B65D48E-AD1A-4341-9F88-A5A162873BD4}" srcOrd="0" destOrd="0" parTransId="{CBB116EA-40EA-5548-AF45-DEDD1729AAAD}" sibTransId="{444B059D-D856-1543-B67B-FB350A7D60EE}"/>
    <dgm:cxn modelId="{FFF460A4-1D8A-4D4D-81B2-2C50DD7FAC03}" srcId="{479A1247-00BF-B746-AC69-6DE9E2E4B5F6}" destId="{BE148FF3-82D7-AC45-8DA5-AE7A6F4C471E}" srcOrd="4" destOrd="0" parTransId="{C120F147-98E8-3F4E-97F9-43690A4ED8F4}" sibTransId="{5A7B2F67-E0C6-AC40-A042-44E3BD6EBF85}"/>
    <dgm:cxn modelId="{12BE6EB9-CFE2-DF4B-A0F4-75BF2859383E}" type="presOf" srcId="{BE148FF3-82D7-AC45-8DA5-AE7A6F4C471E}" destId="{D9DA43D2-79D0-E445-A9C2-F961E9B3EF01}" srcOrd="0" destOrd="0" presId="urn:microsoft.com/office/officeart/2008/layout/AccentedPicture"/>
    <dgm:cxn modelId="{F234F9BF-443E-CF43-AA58-FFEC846AA165}" type="presOf" srcId="{37C6D5EA-0A15-9B47-9928-023560C6FB18}" destId="{C0F9FE51-E87D-B94F-888B-27B2C8497F09}" srcOrd="0" destOrd="0" presId="urn:microsoft.com/office/officeart/2008/layout/AccentedPicture"/>
    <dgm:cxn modelId="{5B4DB9D7-6CEC-E947-89B6-3DC70136FE86}" srcId="{479A1247-00BF-B746-AC69-6DE9E2E4B5F6}" destId="{6C95B457-01C7-BF44-A604-AFA6590BCFB6}" srcOrd="1" destOrd="0" parTransId="{DB9BE7C9-2AD1-C848-A61F-5CD3D93E2CC3}" sibTransId="{0E6F2AE8-82BB-844F-8DD9-E5658D2881F4}"/>
    <dgm:cxn modelId="{0AB929F0-1275-4941-A9B5-8A42A14228B4}" type="presOf" srcId="{6C95B457-01C7-BF44-A604-AFA6590BCFB6}" destId="{8D7800C7-2A4A-AC48-8AE8-CE5ECD9671D3}" srcOrd="0" destOrd="0" presId="urn:microsoft.com/office/officeart/2008/layout/AccentedPicture"/>
    <dgm:cxn modelId="{EFADFD53-A408-B647-BEF7-5B82A246FF09}" type="presParOf" srcId="{594A8CD1-7612-9647-B891-B32B9FE8D445}" destId="{DB612207-AAF3-7B4C-88BB-D310C3B00F8E}" srcOrd="0" destOrd="0" presId="urn:microsoft.com/office/officeart/2008/layout/AccentedPicture"/>
    <dgm:cxn modelId="{FBD85DB4-43BA-154D-8C64-44FC803BDD81}" type="presParOf" srcId="{594A8CD1-7612-9647-B891-B32B9FE8D445}" destId="{FF357A69-C1EC-FC49-AF3C-43CF19CA7661}" srcOrd="1" destOrd="0" presId="urn:microsoft.com/office/officeart/2008/layout/AccentedPicture"/>
    <dgm:cxn modelId="{A68D93BB-3E8A-C446-BECD-A5F0CDD8BB04}" type="presParOf" srcId="{594A8CD1-7612-9647-B891-B32B9FE8D445}" destId="{062F5391-3E9D-924C-AD11-EA68EDB496B5}" srcOrd="2" destOrd="0" presId="urn:microsoft.com/office/officeart/2008/layout/AccentedPicture"/>
    <dgm:cxn modelId="{719CAAC5-86B0-5F40-BB13-FB4594C43DD5}" type="presParOf" srcId="{062F5391-3E9D-924C-AD11-EA68EDB496B5}" destId="{96F40418-89FF-3F49-A194-C987B28B1332}" srcOrd="0" destOrd="0" presId="urn:microsoft.com/office/officeart/2008/layout/AccentedPicture"/>
    <dgm:cxn modelId="{8B3109EB-A8FD-8C48-A3CD-F6FA774A9C30}" type="presParOf" srcId="{96F40418-89FF-3F49-A194-C987B28B1332}" destId="{858BA452-EFC7-8447-AA84-32B89C8A3DA5}" srcOrd="0" destOrd="0" presId="urn:microsoft.com/office/officeart/2008/layout/AccentedPicture"/>
    <dgm:cxn modelId="{5370AAD3-37C9-6442-9E17-2D7532F8729C}" type="presParOf" srcId="{96F40418-89FF-3F49-A194-C987B28B1332}" destId="{E6997C62-793E-AE49-8DD0-96A5B90082E7}" srcOrd="1" destOrd="0" presId="urn:microsoft.com/office/officeart/2008/layout/AccentedPicture"/>
    <dgm:cxn modelId="{617D6AEC-BEF8-7F4E-9AB8-A726288DDFB2}" type="presParOf" srcId="{96F40418-89FF-3F49-A194-C987B28B1332}" destId="{40544BA2-ED6E-E748-AED2-2A11BAC2943E}" srcOrd="2" destOrd="0" presId="urn:microsoft.com/office/officeart/2008/layout/AccentedPicture"/>
    <dgm:cxn modelId="{78D46C32-D8B4-1D4E-B0A7-52E7E27B917A}" type="presParOf" srcId="{40544BA2-ED6E-E748-AED2-2A11BAC2943E}" destId="{8D7800C7-2A4A-AC48-8AE8-CE5ECD9671D3}" srcOrd="0" destOrd="0" presId="urn:microsoft.com/office/officeart/2008/layout/AccentedPicture"/>
    <dgm:cxn modelId="{9D9A1A60-647F-CD4F-980B-7641610E35CB}" type="presParOf" srcId="{062F5391-3E9D-924C-AD11-EA68EDB496B5}" destId="{3F81C033-29CC-5E48-AFC2-218A40F572B5}" srcOrd="1" destOrd="0" presId="urn:microsoft.com/office/officeart/2008/layout/AccentedPicture"/>
    <dgm:cxn modelId="{C7F7A816-122D-D347-A26B-B86A92E928CF}" type="presParOf" srcId="{062F5391-3E9D-924C-AD11-EA68EDB496B5}" destId="{A578CC96-62AC-404E-923E-BD0D38096FD6}" srcOrd="2" destOrd="0" presId="urn:microsoft.com/office/officeart/2008/layout/AccentedPicture"/>
    <dgm:cxn modelId="{302FA1E7-CC81-3842-9FDD-E97971DC046E}" type="presParOf" srcId="{A578CC96-62AC-404E-923E-BD0D38096FD6}" destId="{8703643A-1687-AF44-B17C-8DA81BC52399}" srcOrd="0" destOrd="0" presId="urn:microsoft.com/office/officeart/2008/layout/AccentedPicture"/>
    <dgm:cxn modelId="{260B7C84-A4E1-3F4E-A24A-0DB431D464DA}" type="presParOf" srcId="{A578CC96-62AC-404E-923E-BD0D38096FD6}" destId="{55698088-A8AD-F74F-B744-BABFBD8227E9}" srcOrd="1" destOrd="0" presId="urn:microsoft.com/office/officeart/2008/layout/AccentedPicture"/>
    <dgm:cxn modelId="{7BCCA36A-D5FB-4A48-8891-2173287334ED}" type="presParOf" srcId="{A578CC96-62AC-404E-923E-BD0D38096FD6}" destId="{48EDE747-3B75-964C-A5C3-A1F2BE81640B}" srcOrd="2" destOrd="0" presId="urn:microsoft.com/office/officeart/2008/layout/AccentedPicture"/>
    <dgm:cxn modelId="{6A15582C-8E5B-C04F-92B4-903913EF7835}" type="presParOf" srcId="{48EDE747-3B75-964C-A5C3-A1F2BE81640B}" destId="{C0F9FE51-E87D-B94F-888B-27B2C8497F09}" srcOrd="0" destOrd="0" presId="urn:microsoft.com/office/officeart/2008/layout/AccentedPicture"/>
    <dgm:cxn modelId="{DB0B0606-A997-0A43-BCAE-B1725DE279CA}" type="presParOf" srcId="{062F5391-3E9D-924C-AD11-EA68EDB496B5}" destId="{0C2BC3C3-6B03-3C4C-B4B3-B4EEEBF06A91}" srcOrd="3" destOrd="0" presId="urn:microsoft.com/office/officeart/2008/layout/AccentedPicture"/>
    <dgm:cxn modelId="{DF6CE107-54A9-014A-949E-3F9530375C66}" type="presParOf" srcId="{062F5391-3E9D-924C-AD11-EA68EDB496B5}" destId="{F57DE259-442E-C24C-B1E5-4F510163671D}" srcOrd="4" destOrd="0" presId="urn:microsoft.com/office/officeart/2008/layout/AccentedPicture"/>
    <dgm:cxn modelId="{DF6030CB-CCB8-B544-A7C5-2A9324A4C90C}" type="presParOf" srcId="{F57DE259-442E-C24C-B1E5-4F510163671D}" destId="{20D8A554-D961-CF4A-B5A7-7187320D5C47}" srcOrd="0" destOrd="0" presId="urn:microsoft.com/office/officeart/2008/layout/AccentedPicture"/>
    <dgm:cxn modelId="{7EB3FC0F-CB64-6F48-BB86-7FDE48192BFF}" type="presParOf" srcId="{F57DE259-442E-C24C-B1E5-4F510163671D}" destId="{92E602DA-7376-E048-B697-40BE90B6EFF1}" srcOrd="1" destOrd="0" presId="urn:microsoft.com/office/officeart/2008/layout/AccentedPicture"/>
    <dgm:cxn modelId="{B90D43D9-3DFA-9A41-844F-B22D64797D9B}" type="presParOf" srcId="{F57DE259-442E-C24C-B1E5-4F510163671D}" destId="{9922FF3B-282D-C148-B8F7-28036E804B12}" srcOrd="2" destOrd="0" presId="urn:microsoft.com/office/officeart/2008/layout/AccentedPicture"/>
    <dgm:cxn modelId="{76EB5E5F-1134-E442-B0FA-38CE5FE531EB}" type="presParOf" srcId="{9922FF3B-282D-C148-B8F7-28036E804B12}" destId="{7AD232D9-EE8A-284B-9E7B-EDB3B14A3E6C}" srcOrd="0" destOrd="0" presId="urn:microsoft.com/office/officeart/2008/layout/AccentedPicture"/>
    <dgm:cxn modelId="{3E0C1C90-BFF0-F14B-9273-85AA60D2AD81}" type="presParOf" srcId="{062F5391-3E9D-924C-AD11-EA68EDB496B5}" destId="{A7E207D4-FA2C-404B-9B68-79411B1E4096}" srcOrd="5" destOrd="0" presId="urn:microsoft.com/office/officeart/2008/layout/AccentedPicture"/>
    <dgm:cxn modelId="{32EA94F7-A722-B94F-9FA1-D978078AE821}" type="presParOf" srcId="{062F5391-3E9D-924C-AD11-EA68EDB496B5}" destId="{7321C1E3-10B6-D447-9D16-FA1CC209806D}" srcOrd="6" destOrd="0" presId="urn:microsoft.com/office/officeart/2008/layout/AccentedPicture"/>
    <dgm:cxn modelId="{B74C1D3E-522A-1441-988D-2B77460E43D7}" type="presParOf" srcId="{7321C1E3-10B6-D447-9D16-FA1CC209806D}" destId="{AD6A4AE6-F9F9-F14F-99F5-E7E1BDF72189}" srcOrd="0" destOrd="0" presId="urn:microsoft.com/office/officeart/2008/layout/AccentedPicture"/>
    <dgm:cxn modelId="{73DC44AA-F6CD-7C4C-946C-ACFC23052D61}" type="presParOf" srcId="{7321C1E3-10B6-D447-9D16-FA1CC209806D}" destId="{19445C87-584D-ED4B-B521-25D185A88C5E}" srcOrd="1" destOrd="0" presId="urn:microsoft.com/office/officeart/2008/layout/AccentedPicture"/>
    <dgm:cxn modelId="{A1F5182D-DF3D-3C46-BDE6-81EBC3F29C7B}" type="presParOf" srcId="{7321C1E3-10B6-D447-9D16-FA1CC209806D}" destId="{3669DA39-E5DB-2A4D-89CB-E3F3C79BCF3E}" srcOrd="2" destOrd="0" presId="urn:microsoft.com/office/officeart/2008/layout/AccentedPicture"/>
    <dgm:cxn modelId="{840F59F1-F336-0342-9172-E41C6B83860F}" type="presParOf" srcId="{3669DA39-E5DB-2A4D-89CB-E3F3C79BCF3E}" destId="{D9DA43D2-79D0-E445-A9C2-F961E9B3EF01}" srcOrd="0" destOrd="0" presId="urn:microsoft.com/office/officeart/2008/layout/AccentedPicture"/>
    <dgm:cxn modelId="{AED0C7D9-0EEA-3142-8C1B-4B367C300D9E}" type="presParOf" srcId="{594A8CD1-7612-9647-B891-B32B9FE8D445}" destId="{811E5466-B119-B644-98BE-660B8FB8F742}" srcOrd="3" destOrd="0" presId="urn:microsoft.com/office/officeart/2008/layout/AccentedPicture"/>
    <dgm:cxn modelId="{6E5B0A4D-C1E6-4C42-92B7-A285A05406FE}" type="presParOf" srcId="{811E5466-B119-B644-98BE-660B8FB8F742}" destId="{A7B91A97-4770-694D-B505-BD96F5C06717}" srcOrd="0" destOrd="0" presId="urn:microsoft.com/office/officeart/2008/layout/AccentedPicture"/>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EA5B1AA-A783-4525-B314-3544436917FB}"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BE"/>
        </a:p>
      </dgm:t>
    </dgm:pt>
    <dgm:pt modelId="{E43CFFA9-E7A0-4807-A1C2-41A4F0A8CB21}" type="pres">
      <dgm:prSet presAssocID="{FEA5B1AA-A783-4525-B314-3544436917FB}" presName="composite" presStyleCnt="0">
        <dgm:presLayoutVars>
          <dgm:chMax val="1"/>
          <dgm:dir/>
          <dgm:resizeHandles val="exact"/>
        </dgm:presLayoutVars>
      </dgm:prSet>
      <dgm:spPr/>
    </dgm:pt>
    <dgm:pt modelId="{4CE85762-3307-4436-9A34-D0F56A18A033}" type="pres">
      <dgm:prSet presAssocID="{FEA5B1AA-A783-4525-B314-3544436917FB}" presName="radial" presStyleCnt="0">
        <dgm:presLayoutVars>
          <dgm:animLvl val="ctr"/>
        </dgm:presLayoutVars>
      </dgm:prSet>
      <dgm:spPr/>
    </dgm:pt>
  </dgm:ptLst>
  <dgm:cxnLst>
    <dgm:cxn modelId="{8D9BFE0D-802A-423F-943D-E049E25EE01D}" type="presOf" srcId="{FEA5B1AA-A783-4525-B314-3544436917FB}" destId="{E43CFFA9-E7A0-4807-A1C2-41A4F0A8CB21}" srcOrd="0" destOrd="0" presId="urn:microsoft.com/office/officeart/2005/8/layout/radial3"/>
    <dgm:cxn modelId="{109114BC-935C-49A3-946F-BCC0BFECB0AC}" type="presParOf" srcId="{E43CFFA9-E7A0-4807-A1C2-41A4F0A8CB21}" destId="{4CE85762-3307-4436-9A34-D0F56A18A033}" srcOrd="0"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D1118-8BA8-0C4C-BB71-5F6D7EDE463E}">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C904BF-E0CF-1C41-B2AB-832D2E368557}">
      <dsp:nvSpPr>
        <dsp:cNvPr id="0" name=""/>
        <dsp:cNvSpPr/>
      </dsp:nvSpPr>
      <dsp:spPr>
        <a:xfrm>
          <a:off x="589819" y="381392"/>
          <a:ext cx="7440913" cy="833607"/>
        </a:xfrm>
        <a:prstGeom prst="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661676" tIns="68580" rIns="68580" bIns="68580" numCol="1" spcCol="1270" anchor="ctr" anchorCtr="0">
          <a:noAutofit/>
        </a:bodyPr>
        <a:lstStyle/>
        <a:p>
          <a:pPr marL="0" lvl="0" indent="0" algn="l" defTabSz="1200150">
            <a:lnSpc>
              <a:spcPct val="90000"/>
            </a:lnSpc>
            <a:spcBef>
              <a:spcPct val="0"/>
            </a:spcBef>
            <a:spcAft>
              <a:spcPct val="35000"/>
            </a:spcAft>
            <a:buNone/>
          </a:pPr>
          <a:r>
            <a:rPr lang="en-GB" sz="2700" kern="1200"/>
            <a:t>Learning in early childhood</a:t>
          </a:r>
        </a:p>
      </dsp:txBody>
      <dsp:txXfrm>
        <a:off x="589819" y="381392"/>
        <a:ext cx="7440913" cy="833607"/>
      </dsp:txXfrm>
    </dsp:sp>
    <dsp:sp modelId="{BF41FD9B-62B8-1440-9117-1FF1B97F38AC}">
      <dsp:nvSpPr>
        <dsp:cNvPr id="0" name=""/>
        <dsp:cNvSpPr/>
      </dsp:nvSpPr>
      <dsp:spPr>
        <a:xfrm>
          <a:off x="68795" y="277260"/>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0E91DA-514F-E541-8B83-8D61D3C6E065}">
      <dsp:nvSpPr>
        <dsp:cNvPr id="0" name=""/>
        <dsp:cNvSpPr/>
      </dsp:nvSpPr>
      <dsp:spPr>
        <a:xfrm>
          <a:off x="1088431" y="1667215"/>
          <a:ext cx="6962986" cy="833607"/>
        </a:xfrm>
        <a:prstGeom prst="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661676" tIns="68580" rIns="68580" bIns="68580" numCol="1" spcCol="1270" anchor="ctr" anchorCtr="0">
          <a:noAutofit/>
        </a:bodyPr>
        <a:lstStyle/>
        <a:p>
          <a:pPr marL="0" lvl="0" indent="0" algn="l" defTabSz="1200150">
            <a:lnSpc>
              <a:spcPct val="90000"/>
            </a:lnSpc>
            <a:spcBef>
              <a:spcPct val="0"/>
            </a:spcBef>
            <a:spcAft>
              <a:spcPct val="35000"/>
            </a:spcAft>
            <a:buNone/>
          </a:pPr>
          <a:r>
            <a:rPr lang="en-GB" sz="2700" kern="1200"/>
            <a:t>Routine-based learning throughout the year</a:t>
          </a:r>
        </a:p>
      </dsp:txBody>
      <dsp:txXfrm>
        <a:off x="1088431" y="1667215"/>
        <a:ext cx="6962986" cy="833607"/>
      </dsp:txXfrm>
    </dsp:sp>
    <dsp:sp modelId="{C6F044D5-04C4-ED4A-AC65-2BE2749C2A50}">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71C987-1FBC-F747-879E-E07F24FC14C1}">
      <dsp:nvSpPr>
        <dsp:cNvPr id="0" name=""/>
        <dsp:cNvSpPr/>
      </dsp:nvSpPr>
      <dsp:spPr>
        <a:xfrm>
          <a:off x="1088431" y="2917843"/>
          <a:ext cx="6962986" cy="833607"/>
        </a:xfrm>
        <a:prstGeom prst="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661676" tIns="68580" rIns="68580" bIns="68580" numCol="1" spcCol="1270" anchor="ctr" anchorCtr="0">
          <a:noAutofit/>
        </a:bodyPr>
        <a:lstStyle/>
        <a:p>
          <a:pPr marL="0" lvl="0" indent="0" algn="l" defTabSz="1200150">
            <a:lnSpc>
              <a:spcPct val="90000"/>
            </a:lnSpc>
            <a:spcBef>
              <a:spcPct val="0"/>
            </a:spcBef>
            <a:spcAft>
              <a:spcPct val="35000"/>
            </a:spcAft>
            <a:buNone/>
          </a:pPr>
          <a:r>
            <a:rPr lang="en-GB" sz="2700" kern="1200"/>
            <a:t>The concept of important adult/carer</a:t>
          </a:r>
        </a:p>
      </dsp:txBody>
      <dsp:txXfrm>
        <a:off x="1088431" y="2917843"/>
        <a:ext cx="6962986" cy="833607"/>
      </dsp:txXfrm>
    </dsp:sp>
    <dsp:sp modelId="{F34A02E9-2CAB-7147-9AC3-7004399CC807}">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570C32-B209-9D47-8420-AF6370D83819}">
      <dsp:nvSpPr>
        <dsp:cNvPr id="0" name=""/>
        <dsp:cNvSpPr/>
      </dsp:nvSpPr>
      <dsp:spPr>
        <a:xfrm>
          <a:off x="610504" y="4168472"/>
          <a:ext cx="7440913" cy="833607"/>
        </a:xfrm>
        <a:prstGeom prst="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661676" tIns="68580" rIns="68580" bIns="68580" numCol="1" spcCol="1270" anchor="ctr" anchorCtr="0">
          <a:noAutofit/>
        </a:bodyPr>
        <a:lstStyle/>
        <a:p>
          <a:pPr marL="0" lvl="0" indent="0" algn="l" defTabSz="1200150">
            <a:lnSpc>
              <a:spcPct val="90000"/>
            </a:lnSpc>
            <a:spcBef>
              <a:spcPct val="0"/>
            </a:spcBef>
            <a:spcAft>
              <a:spcPct val="35000"/>
            </a:spcAft>
            <a:buNone/>
          </a:pPr>
          <a:r>
            <a:rPr lang="en-GB" sz="2700" kern="1200"/>
            <a:t>Learning in natural environments</a:t>
          </a:r>
        </a:p>
      </dsp:txBody>
      <dsp:txXfrm>
        <a:off x="610504" y="4168472"/>
        <a:ext cx="7440913" cy="833607"/>
      </dsp:txXfrm>
    </dsp:sp>
    <dsp:sp modelId="{4CB06DF1-A0FA-1247-9E5B-392B022EA9F1}">
      <dsp:nvSpPr>
        <dsp:cNvPr id="0" name=""/>
        <dsp:cNvSpPr/>
      </dsp:nvSpPr>
      <dsp:spPr>
        <a:xfrm>
          <a:off x="89500" y="4064271"/>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F5B30F-6EFE-CF48-9F10-63D9366DB6B2}">
      <dsp:nvSpPr>
        <dsp:cNvPr id="0" name=""/>
        <dsp:cNvSpPr/>
      </dsp:nvSpPr>
      <dsp:spPr>
        <a:xfrm>
          <a:off x="1522384" y="1436974"/>
          <a:ext cx="2083117" cy="2083117"/>
        </a:xfrm>
        <a:prstGeom prst="ellipse">
          <a:avLst/>
        </a:prstGeom>
        <a:solidFill>
          <a:schemeClr val="accent6">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r" defTabSz="800100">
            <a:lnSpc>
              <a:spcPct val="90000"/>
            </a:lnSpc>
            <a:spcBef>
              <a:spcPct val="0"/>
            </a:spcBef>
            <a:spcAft>
              <a:spcPct val="35000"/>
            </a:spcAft>
            <a:buNone/>
          </a:pPr>
          <a:r>
            <a:rPr lang="en-GB" sz="1800" kern="1200" dirty="0"/>
            <a:t>Key relations (nature and quality of relationship)</a:t>
          </a:r>
        </a:p>
      </dsp:txBody>
      <dsp:txXfrm>
        <a:off x="1813270" y="1682619"/>
        <a:ext cx="1201076" cy="1591828"/>
      </dsp:txXfrm>
    </dsp:sp>
    <dsp:sp modelId="{AAFBBE7E-8405-624F-B36D-9F06541E93E8}">
      <dsp:nvSpPr>
        <dsp:cNvPr id="0" name=""/>
        <dsp:cNvSpPr/>
      </dsp:nvSpPr>
      <dsp:spPr>
        <a:xfrm>
          <a:off x="2" y="207935"/>
          <a:ext cx="2083117" cy="2083117"/>
        </a:xfrm>
        <a:prstGeom prst="ellipse">
          <a:avLst/>
        </a:prstGeom>
        <a:solidFill>
          <a:schemeClr val="accent6">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GB" sz="1800" kern="1200" dirty="0"/>
            <a:t>Secure connections (responsive and caring)</a:t>
          </a:r>
        </a:p>
      </dsp:txBody>
      <dsp:txXfrm>
        <a:off x="591157" y="453580"/>
        <a:ext cx="1201076" cy="159182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3A1BAA-33FA-AA4F-8ABF-EAC89C3D9642}">
      <dsp:nvSpPr>
        <dsp:cNvPr id="0" name=""/>
        <dsp:cNvSpPr/>
      </dsp:nvSpPr>
      <dsp:spPr>
        <a:xfrm>
          <a:off x="0" y="290821"/>
          <a:ext cx="2954978" cy="1991489"/>
        </a:xfrm>
        <a:prstGeom prst="roundRect">
          <a:avLst/>
        </a:prstGeom>
        <a:blipFill>
          <a:blip xmlns:r="http://schemas.openxmlformats.org/officeDocument/2006/relationships" r:embed="rId1"/>
          <a:srcRect/>
          <a:stretch>
            <a:fillRect l="-2000" r="-2000"/>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8ADA846-967B-3A4C-B6D0-E6A76F3A70B6}">
      <dsp:nvSpPr>
        <dsp:cNvPr id="0" name=""/>
        <dsp:cNvSpPr/>
      </dsp:nvSpPr>
      <dsp:spPr>
        <a:xfrm>
          <a:off x="0" y="2335385"/>
          <a:ext cx="2753657" cy="771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a:solidFill>
                <a:srgbClr val="FB7B77"/>
              </a:solidFill>
            </a:rPr>
            <a:t>More observing parents</a:t>
          </a:r>
        </a:p>
      </dsp:txBody>
      <dsp:txXfrm>
        <a:off x="0" y="2335385"/>
        <a:ext cx="2753657" cy="771786"/>
      </dsp:txXfrm>
    </dsp:sp>
    <dsp:sp modelId="{4B2577E4-116D-7448-B4D1-C6AAABC0E947}">
      <dsp:nvSpPr>
        <dsp:cNvPr id="0" name=""/>
        <dsp:cNvSpPr/>
      </dsp:nvSpPr>
      <dsp:spPr>
        <a:xfrm>
          <a:off x="4105063" y="138778"/>
          <a:ext cx="3129689" cy="1796688"/>
        </a:xfrm>
        <a:prstGeom prst="roundRect">
          <a:avLst/>
        </a:prstGeom>
        <a:blipFill>
          <a:blip xmlns:r="http://schemas.openxmlformats.org/officeDocument/2006/relationships" r:embed="rId2"/>
          <a:srcRect/>
          <a:stretch>
            <a:fillRect t="-32000" b="-32000"/>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7CDBC03-9BA9-514F-848A-2728FB053C1C}">
      <dsp:nvSpPr>
        <dsp:cNvPr id="0" name=""/>
        <dsp:cNvSpPr/>
      </dsp:nvSpPr>
      <dsp:spPr>
        <a:xfrm>
          <a:off x="3926742" y="1935472"/>
          <a:ext cx="3308010" cy="1007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a:solidFill>
                <a:srgbClr val="FB7B77"/>
              </a:solidFill>
              <a:latin typeface="Calibri" panose="020F0502020204030204"/>
              <a:ea typeface="+mn-ea"/>
              <a:cs typeface="+mn-cs"/>
            </a:rPr>
            <a:t>Access to opportunities</a:t>
          </a:r>
        </a:p>
      </dsp:txBody>
      <dsp:txXfrm>
        <a:off x="3926742" y="1935472"/>
        <a:ext cx="3308010" cy="1007422"/>
      </dsp:txXfrm>
    </dsp:sp>
    <dsp:sp modelId="{980C2B9E-4EEF-FF47-8D85-1A3F9B3EBA2F}">
      <dsp:nvSpPr>
        <dsp:cNvPr id="0" name=""/>
        <dsp:cNvSpPr/>
      </dsp:nvSpPr>
      <dsp:spPr>
        <a:xfrm>
          <a:off x="2088687" y="2866139"/>
          <a:ext cx="3829643" cy="2354393"/>
        </a:xfrm>
        <a:prstGeom prst="roundRect">
          <a:avLst/>
        </a:prstGeom>
        <a:blipFill>
          <a:blip xmlns:r="http://schemas.openxmlformats.org/officeDocument/2006/relationships" r:embed="rId3"/>
          <a:srcRect/>
          <a:stretch>
            <a:fillRect l="-7000" r="-7000"/>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DD87A7E-12D1-7541-BB69-D49176A04D8C}">
      <dsp:nvSpPr>
        <dsp:cNvPr id="0" name=""/>
        <dsp:cNvSpPr/>
      </dsp:nvSpPr>
      <dsp:spPr>
        <a:xfrm>
          <a:off x="2436981" y="5231629"/>
          <a:ext cx="2715424" cy="1007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a:solidFill>
                <a:srgbClr val="FB7B77"/>
              </a:solidFill>
              <a:latin typeface="Calibri" panose="020F0502020204030204"/>
              <a:ea typeface="+mn-ea"/>
              <a:cs typeface="+mn-cs"/>
            </a:rPr>
            <a:t>Additional help and Specialisation</a:t>
          </a:r>
        </a:p>
      </dsp:txBody>
      <dsp:txXfrm>
        <a:off x="2436981" y="5231629"/>
        <a:ext cx="2715424" cy="100742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15274A-8819-004C-9696-2DC02E5722A3}">
      <dsp:nvSpPr>
        <dsp:cNvPr id="0" name=""/>
        <dsp:cNvSpPr/>
      </dsp:nvSpPr>
      <dsp:spPr>
        <a:xfrm>
          <a:off x="2755780" y="0"/>
          <a:ext cx="4351338" cy="4351338"/>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F70BB2-5585-6E4C-AF27-93535F1850B3}">
      <dsp:nvSpPr>
        <dsp:cNvPr id="0" name=""/>
        <dsp:cNvSpPr/>
      </dsp:nvSpPr>
      <dsp:spPr>
        <a:xfrm>
          <a:off x="4931449" y="437470"/>
          <a:ext cx="2828369" cy="103004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Learning opportunities of children</a:t>
          </a:r>
        </a:p>
      </dsp:txBody>
      <dsp:txXfrm>
        <a:off x="4981732" y="487753"/>
        <a:ext cx="2727803" cy="929477"/>
      </dsp:txXfrm>
    </dsp:sp>
    <dsp:sp modelId="{84C76823-45D6-0244-91C1-47CA5F0740D5}">
      <dsp:nvSpPr>
        <dsp:cNvPr id="0" name=""/>
        <dsp:cNvSpPr/>
      </dsp:nvSpPr>
      <dsp:spPr>
        <a:xfrm>
          <a:off x="4931449" y="1596269"/>
          <a:ext cx="2828369" cy="103004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Parent support</a:t>
          </a:r>
        </a:p>
      </dsp:txBody>
      <dsp:txXfrm>
        <a:off x="4981732" y="1646552"/>
        <a:ext cx="2727803" cy="929477"/>
      </dsp:txXfrm>
    </dsp:sp>
    <dsp:sp modelId="{039E3C72-6C59-E242-AEEC-6A1064AB978B}">
      <dsp:nvSpPr>
        <dsp:cNvPr id="0" name=""/>
        <dsp:cNvSpPr/>
      </dsp:nvSpPr>
      <dsp:spPr>
        <a:xfrm>
          <a:off x="4931449" y="2755068"/>
          <a:ext cx="2828369" cy="103004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Family and community resources</a:t>
          </a:r>
        </a:p>
      </dsp:txBody>
      <dsp:txXfrm>
        <a:off x="4981732" y="2805351"/>
        <a:ext cx="2727803" cy="92947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D1118-8BA8-0C4C-BB71-5F6D7EDE463E}">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C904BF-E0CF-1C41-B2AB-832D2E368557}">
      <dsp:nvSpPr>
        <dsp:cNvPr id="0" name=""/>
        <dsp:cNvSpPr/>
      </dsp:nvSpPr>
      <dsp:spPr>
        <a:xfrm>
          <a:off x="752110" y="541866"/>
          <a:ext cx="7301111" cy="1083733"/>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81280" rIns="81280" bIns="81280" numCol="1" spcCol="1270" anchor="ctr" anchorCtr="0">
          <a:noAutofit/>
        </a:bodyPr>
        <a:lstStyle/>
        <a:p>
          <a:pPr marL="0" lvl="0" indent="0" algn="l" defTabSz="1422400">
            <a:lnSpc>
              <a:spcPct val="90000"/>
            </a:lnSpc>
            <a:spcBef>
              <a:spcPct val="0"/>
            </a:spcBef>
            <a:spcAft>
              <a:spcPct val="35000"/>
            </a:spcAft>
            <a:buNone/>
          </a:pPr>
          <a:r>
            <a:rPr lang="en-GB" sz="3200" kern="1200" dirty="0"/>
            <a:t>The power of the family in child development</a:t>
          </a:r>
        </a:p>
      </dsp:txBody>
      <dsp:txXfrm>
        <a:off x="752110" y="541866"/>
        <a:ext cx="7301111" cy="1083733"/>
      </dsp:txXfrm>
    </dsp:sp>
    <dsp:sp modelId="{BF41FD9B-62B8-1440-9117-1FF1B97F38AC}">
      <dsp:nvSpPr>
        <dsp:cNvPr id="0" name=""/>
        <dsp:cNvSpPr/>
      </dsp:nvSpPr>
      <dsp:spPr>
        <a:xfrm>
          <a:off x="74777" y="4064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4AECF4-9C8B-E141-B647-D1E3BA9F1C65}">
      <dsp:nvSpPr>
        <dsp:cNvPr id="0" name=""/>
        <dsp:cNvSpPr/>
      </dsp:nvSpPr>
      <dsp:spPr>
        <a:xfrm>
          <a:off x="1146048" y="2167466"/>
          <a:ext cx="6907174" cy="1083733"/>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81280" rIns="81280" bIns="81280" numCol="1" spcCol="1270" anchor="ctr" anchorCtr="0">
          <a:noAutofit/>
        </a:bodyPr>
        <a:lstStyle/>
        <a:p>
          <a:pPr marL="0" lvl="0" indent="0" algn="l" defTabSz="1422400">
            <a:lnSpc>
              <a:spcPct val="90000"/>
            </a:lnSpc>
            <a:spcBef>
              <a:spcPct val="0"/>
            </a:spcBef>
            <a:spcAft>
              <a:spcPct val="35000"/>
            </a:spcAft>
            <a:buNone/>
          </a:pPr>
          <a:r>
            <a:rPr lang="en-GB" sz="3200" kern="1200"/>
            <a:t>The family is responsible for the child throughout his/her family </a:t>
          </a:r>
        </a:p>
      </dsp:txBody>
      <dsp:txXfrm>
        <a:off x="1146048" y="2167466"/>
        <a:ext cx="6907174" cy="1083733"/>
      </dsp:txXfrm>
    </dsp:sp>
    <dsp:sp modelId="{F34A02E9-2CAB-7147-9AC3-7004399CC807}">
      <dsp:nvSpPr>
        <dsp:cNvPr id="0" name=""/>
        <dsp:cNvSpPr/>
      </dsp:nvSpPr>
      <dsp:spPr>
        <a:xfrm>
          <a:off x="468714" y="20320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54CDBC-115C-884B-ADF6-F55DF44EA0DF}">
      <dsp:nvSpPr>
        <dsp:cNvPr id="0" name=""/>
        <dsp:cNvSpPr/>
      </dsp:nvSpPr>
      <dsp:spPr>
        <a:xfrm>
          <a:off x="752110" y="3793066"/>
          <a:ext cx="7301111" cy="1083733"/>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81280" rIns="81280" bIns="81280" numCol="1" spcCol="1270" anchor="ctr" anchorCtr="0">
          <a:noAutofit/>
        </a:bodyPr>
        <a:lstStyle/>
        <a:p>
          <a:pPr marL="0" lvl="0" indent="0" algn="l" defTabSz="1422400">
            <a:lnSpc>
              <a:spcPct val="90000"/>
            </a:lnSpc>
            <a:spcBef>
              <a:spcPct val="0"/>
            </a:spcBef>
            <a:spcAft>
              <a:spcPct val="35000"/>
            </a:spcAft>
            <a:buNone/>
          </a:pPr>
          <a:r>
            <a:rPr lang="en-GB" sz="3200" kern="1200"/>
            <a:t>The family impact on child development and learning</a:t>
          </a:r>
        </a:p>
      </dsp:txBody>
      <dsp:txXfrm>
        <a:off x="752110" y="3793066"/>
        <a:ext cx="7301111" cy="1083733"/>
      </dsp:txXfrm>
    </dsp:sp>
    <dsp:sp modelId="{4CB06DF1-A0FA-1247-9E5B-392B022EA9F1}">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D1118-8BA8-0C4C-BB71-5F6D7EDE463E}">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C904BF-E0CF-1C41-B2AB-832D2E368557}">
      <dsp:nvSpPr>
        <dsp:cNvPr id="0" name=""/>
        <dsp:cNvSpPr/>
      </dsp:nvSpPr>
      <dsp:spPr>
        <a:xfrm>
          <a:off x="610504" y="416587"/>
          <a:ext cx="7440913" cy="833607"/>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a:solidFill>
                <a:schemeClr val="tx1"/>
              </a:solidFill>
            </a:rPr>
            <a:t>Promotion of the sense of competence and empowerment of the families</a:t>
          </a:r>
        </a:p>
      </dsp:txBody>
      <dsp:txXfrm>
        <a:off x="610504" y="416587"/>
        <a:ext cx="7440913" cy="833607"/>
      </dsp:txXfrm>
    </dsp:sp>
    <dsp:sp modelId="{BF41FD9B-62B8-1440-9117-1FF1B97F38AC}">
      <dsp:nvSpPr>
        <dsp:cNvPr id="0" name=""/>
        <dsp:cNvSpPr/>
      </dsp:nvSpPr>
      <dsp:spPr>
        <a:xfrm>
          <a:off x="89500" y="312386"/>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4AECF4-9C8B-E141-B647-D1E3BA9F1C65}">
      <dsp:nvSpPr>
        <dsp:cNvPr id="0" name=""/>
        <dsp:cNvSpPr/>
      </dsp:nvSpPr>
      <dsp:spPr>
        <a:xfrm>
          <a:off x="1088431" y="1667215"/>
          <a:ext cx="6962986" cy="833607"/>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a:solidFill>
                <a:schemeClr val="tx1"/>
              </a:solidFill>
            </a:rPr>
            <a:t>Intervention based on the strengths of the child and the family</a:t>
          </a:r>
        </a:p>
      </dsp:txBody>
      <dsp:txXfrm>
        <a:off x="1088431" y="1667215"/>
        <a:ext cx="6962986" cy="833607"/>
      </dsp:txXfrm>
    </dsp:sp>
    <dsp:sp modelId="{F34A02E9-2CAB-7147-9AC3-7004399CC807}">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54CDBC-115C-884B-ADF6-F55DF44EA0DF}">
      <dsp:nvSpPr>
        <dsp:cNvPr id="0" name=""/>
        <dsp:cNvSpPr/>
      </dsp:nvSpPr>
      <dsp:spPr>
        <a:xfrm>
          <a:off x="1088431" y="2917843"/>
          <a:ext cx="6962986" cy="833607"/>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a:solidFill>
                <a:schemeClr val="tx1"/>
              </a:solidFill>
            </a:rPr>
            <a:t>Promotion of the adequacy and self-confidence of carers</a:t>
          </a:r>
        </a:p>
      </dsp:txBody>
      <dsp:txXfrm>
        <a:off x="1088431" y="2917843"/>
        <a:ext cx="6962986" cy="833607"/>
      </dsp:txXfrm>
    </dsp:sp>
    <dsp:sp modelId="{4CB06DF1-A0FA-1247-9E5B-392B022EA9F1}">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D322C9-36F6-C04A-9F3F-E2CB1DDF53DB}">
      <dsp:nvSpPr>
        <dsp:cNvPr id="0" name=""/>
        <dsp:cNvSpPr/>
      </dsp:nvSpPr>
      <dsp:spPr>
        <a:xfrm>
          <a:off x="610504" y="4168472"/>
          <a:ext cx="7440913" cy="833607"/>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a:solidFill>
                <a:schemeClr val="tx1"/>
              </a:solidFill>
            </a:rPr>
            <a:t>Capacity-building and empowerment aiming the autonomy of families will be the ultimate goal</a:t>
          </a:r>
        </a:p>
      </dsp:txBody>
      <dsp:txXfrm>
        <a:off x="610504" y="4168472"/>
        <a:ext cx="7440913" cy="833607"/>
      </dsp:txXfrm>
    </dsp:sp>
    <dsp:sp modelId="{748A75C3-0463-524B-BAB1-59CB870ABFC6}">
      <dsp:nvSpPr>
        <dsp:cNvPr id="0" name=""/>
        <dsp:cNvSpPr/>
      </dsp:nvSpPr>
      <dsp:spPr>
        <a:xfrm>
          <a:off x="89500" y="4064271"/>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D1118-8BA8-0C4C-BB71-5F6D7EDE463E}">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C904BF-E0CF-1C41-B2AB-832D2E368557}">
      <dsp:nvSpPr>
        <dsp:cNvPr id="0" name=""/>
        <dsp:cNvSpPr/>
      </dsp:nvSpPr>
      <dsp:spPr>
        <a:xfrm>
          <a:off x="509717" y="338558"/>
          <a:ext cx="7541700" cy="677550"/>
        </a:xfrm>
        <a:prstGeom prst="rect">
          <a:avLst/>
        </a:prstGeom>
        <a:solidFill>
          <a:srgbClr val="2E9CD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a:t>The entire family is the intervention unit</a:t>
          </a:r>
        </a:p>
      </dsp:txBody>
      <dsp:txXfrm>
        <a:off x="509717" y="338558"/>
        <a:ext cx="7541700" cy="677550"/>
      </dsp:txXfrm>
    </dsp:sp>
    <dsp:sp modelId="{BF41FD9B-62B8-1440-9117-1FF1B97F38AC}">
      <dsp:nvSpPr>
        <dsp:cNvPr id="0" name=""/>
        <dsp:cNvSpPr/>
      </dsp:nvSpPr>
      <dsp:spPr>
        <a:xfrm>
          <a:off x="86248" y="253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4AECF4-9C8B-E141-B647-D1E3BA9F1C65}">
      <dsp:nvSpPr>
        <dsp:cNvPr id="0" name=""/>
        <dsp:cNvSpPr/>
      </dsp:nvSpPr>
      <dsp:spPr>
        <a:xfrm>
          <a:off x="995230" y="1354558"/>
          <a:ext cx="7056187" cy="677550"/>
        </a:xfrm>
        <a:prstGeom prst="rect">
          <a:avLst/>
        </a:prstGeom>
        <a:solidFill>
          <a:srgbClr val="2E9CD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a:t>Families and professionals work together like partners</a:t>
          </a:r>
        </a:p>
      </dsp:txBody>
      <dsp:txXfrm>
        <a:off x="995230" y="1354558"/>
        <a:ext cx="7056187" cy="677550"/>
      </dsp:txXfrm>
    </dsp:sp>
    <dsp:sp modelId="{F34A02E9-2CAB-7147-9AC3-7004399CC807}">
      <dsp:nvSpPr>
        <dsp:cNvPr id="0" name=""/>
        <dsp:cNvSpPr/>
      </dsp:nvSpPr>
      <dsp:spPr>
        <a:xfrm>
          <a:off x="571761" y="1269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54CDBC-115C-884B-ADF6-F55DF44EA0DF}">
      <dsp:nvSpPr>
        <dsp:cNvPr id="0" name=""/>
        <dsp:cNvSpPr/>
      </dsp:nvSpPr>
      <dsp:spPr>
        <a:xfrm>
          <a:off x="1144243" y="2370558"/>
          <a:ext cx="6907174" cy="677550"/>
        </a:xfrm>
        <a:prstGeom prst="rect">
          <a:avLst/>
        </a:prstGeom>
        <a:solidFill>
          <a:srgbClr val="2E9CD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a:t>Response to the priorities and objectives of the families</a:t>
          </a:r>
        </a:p>
      </dsp:txBody>
      <dsp:txXfrm>
        <a:off x="1144243" y="2370558"/>
        <a:ext cx="6907174" cy="677550"/>
      </dsp:txXfrm>
    </dsp:sp>
    <dsp:sp modelId="{4CB06DF1-A0FA-1247-9E5B-392B022EA9F1}">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B8A349-F1B8-9D44-82C9-B5591956ED9E}">
      <dsp:nvSpPr>
        <dsp:cNvPr id="0" name=""/>
        <dsp:cNvSpPr/>
      </dsp:nvSpPr>
      <dsp:spPr>
        <a:xfrm>
          <a:off x="995230" y="3386558"/>
          <a:ext cx="7056187" cy="677550"/>
        </a:xfrm>
        <a:prstGeom prst="rect">
          <a:avLst/>
        </a:prstGeom>
        <a:solidFill>
          <a:srgbClr val="2E9CD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a:t>Professionals are agents at the service the family</a:t>
          </a:r>
        </a:p>
      </dsp:txBody>
      <dsp:txXfrm>
        <a:off x="995230" y="3386558"/>
        <a:ext cx="7056187" cy="677550"/>
      </dsp:txXfrm>
    </dsp:sp>
    <dsp:sp modelId="{7E023F7E-2E31-954C-8C1C-2FF4B1650DD8}">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BF293C-33E5-D34D-BA4E-350610BEBD63}">
      <dsp:nvSpPr>
        <dsp:cNvPr id="0" name=""/>
        <dsp:cNvSpPr/>
      </dsp:nvSpPr>
      <dsp:spPr>
        <a:xfrm>
          <a:off x="509717" y="4402558"/>
          <a:ext cx="7541700" cy="677550"/>
        </a:xfrm>
        <a:prstGeom prst="rect">
          <a:avLst/>
        </a:prstGeom>
        <a:solidFill>
          <a:srgbClr val="2E9CD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a:t>Individualised practice for every family</a:t>
          </a:r>
        </a:p>
      </dsp:txBody>
      <dsp:txXfrm>
        <a:off x="509717" y="4402558"/>
        <a:ext cx="7541700" cy="677550"/>
      </dsp:txXfrm>
    </dsp:sp>
    <dsp:sp modelId="{C31BF782-8845-404E-9812-D89231F1E037}">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98A58-7C79-8F40-A86F-BC89F371CD83}">
      <dsp:nvSpPr>
        <dsp:cNvPr id="0" name=""/>
        <dsp:cNvSpPr/>
      </dsp:nvSpPr>
      <dsp:spPr>
        <a:xfrm>
          <a:off x="34185" y="453213"/>
          <a:ext cx="2171998" cy="1986590"/>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a:t>LEARNING ENVIRONMENT</a:t>
          </a:r>
        </a:p>
      </dsp:txBody>
      <dsp:txXfrm>
        <a:off x="337482" y="687475"/>
        <a:ext cx="1252323" cy="1518066"/>
      </dsp:txXfrm>
    </dsp:sp>
    <dsp:sp modelId="{9E30FA09-850E-5B48-BA46-A0CCA7286F47}">
      <dsp:nvSpPr>
        <dsp:cNvPr id="0" name=""/>
        <dsp:cNvSpPr/>
      </dsp:nvSpPr>
      <dsp:spPr>
        <a:xfrm>
          <a:off x="1572234" y="461219"/>
          <a:ext cx="1986590" cy="1986590"/>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a:t>ROLES OF RELATIONS</a:t>
          </a:r>
        </a:p>
      </dsp:txBody>
      <dsp:txXfrm>
        <a:off x="2135996" y="695481"/>
        <a:ext cx="1145421" cy="151806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FE755-FBBB-944E-A2CE-96E6DAC4028E}">
      <dsp:nvSpPr>
        <dsp:cNvPr id="0" name=""/>
        <dsp:cNvSpPr/>
      </dsp:nvSpPr>
      <dsp:spPr>
        <a:xfrm>
          <a:off x="0" y="2762914"/>
          <a:ext cx="7089693" cy="18127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GB" sz="2300" kern="1200"/>
            <a:t>The quality these relationships and collaboration affects and outcomes and success of Early Childhood Intervention</a:t>
          </a:r>
        </a:p>
      </dsp:txBody>
      <dsp:txXfrm>
        <a:off x="0" y="2762914"/>
        <a:ext cx="7089693" cy="1812770"/>
      </dsp:txXfrm>
    </dsp:sp>
    <dsp:sp modelId="{C7C50F74-1BA5-D246-9273-1A635FA8C239}">
      <dsp:nvSpPr>
        <dsp:cNvPr id="0" name=""/>
        <dsp:cNvSpPr/>
      </dsp:nvSpPr>
      <dsp:spPr>
        <a:xfrm rot="10800000">
          <a:off x="0" y="2064"/>
          <a:ext cx="7089693" cy="2788041"/>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GB" sz="2300" kern="1200"/>
            <a:t>The Early Childhood Intervention is Relationship-based</a:t>
          </a:r>
        </a:p>
      </dsp:txBody>
      <dsp:txXfrm rot="-10800000">
        <a:off x="0" y="2064"/>
        <a:ext cx="7089693" cy="978602"/>
      </dsp:txXfrm>
    </dsp:sp>
    <dsp:sp modelId="{5EFC8E5B-8A4B-884F-B439-AA52D9B490CD}">
      <dsp:nvSpPr>
        <dsp:cNvPr id="0" name=""/>
        <dsp:cNvSpPr/>
      </dsp:nvSpPr>
      <dsp:spPr>
        <a:xfrm>
          <a:off x="0" y="980666"/>
          <a:ext cx="1772423" cy="83362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kern="1200"/>
            <a:t>Between parents, family members, carers and the child</a:t>
          </a:r>
        </a:p>
      </dsp:txBody>
      <dsp:txXfrm>
        <a:off x="0" y="980666"/>
        <a:ext cx="1772423" cy="833624"/>
      </dsp:txXfrm>
    </dsp:sp>
    <dsp:sp modelId="{72EC5F93-FCE6-2744-ADB2-4C52984ED0BA}">
      <dsp:nvSpPr>
        <dsp:cNvPr id="0" name=""/>
        <dsp:cNvSpPr/>
      </dsp:nvSpPr>
      <dsp:spPr>
        <a:xfrm>
          <a:off x="1772423" y="980666"/>
          <a:ext cx="1772423" cy="83362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kern="1200"/>
            <a:t>Between the family and the Community</a:t>
          </a:r>
        </a:p>
      </dsp:txBody>
      <dsp:txXfrm>
        <a:off x="1772423" y="980666"/>
        <a:ext cx="1772423" cy="833624"/>
      </dsp:txXfrm>
    </dsp:sp>
    <dsp:sp modelId="{04A89DF4-EE7E-5449-AFAE-57FBF7F73EDD}">
      <dsp:nvSpPr>
        <dsp:cNvPr id="0" name=""/>
        <dsp:cNvSpPr/>
      </dsp:nvSpPr>
      <dsp:spPr>
        <a:xfrm>
          <a:off x="3544846" y="980666"/>
          <a:ext cx="1772423" cy="83362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kern="1200"/>
            <a:t>Between the family and the ECI professionals</a:t>
          </a:r>
        </a:p>
      </dsp:txBody>
      <dsp:txXfrm>
        <a:off x="3544846" y="980666"/>
        <a:ext cx="1772423" cy="833624"/>
      </dsp:txXfrm>
    </dsp:sp>
    <dsp:sp modelId="{96A40FC3-0E43-7E4D-B026-92B7F48322A9}">
      <dsp:nvSpPr>
        <dsp:cNvPr id="0" name=""/>
        <dsp:cNvSpPr/>
      </dsp:nvSpPr>
      <dsp:spPr>
        <a:xfrm>
          <a:off x="5317269" y="980666"/>
          <a:ext cx="1772423" cy="83362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kern="1200"/>
            <a:t>Among professionals themselves</a:t>
          </a:r>
        </a:p>
      </dsp:txBody>
      <dsp:txXfrm>
        <a:off x="5317269" y="980666"/>
        <a:ext cx="1772423" cy="833624"/>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3516C-6F08-D949-8111-F77D8E5A130B}">
      <dsp:nvSpPr>
        <dsp:cNvPr id="0" name=""/>
        <dsp:cNvSpPr/>
      </dsp:nvSpPr>
      <dsp:spPr>
        <a:xfrm>
          <a:off x="0" y="19422"/>
          <a:ext cx="2375829" cy="2375829"/>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a:t>DEVELOPMENT ENVIRONMENT</a:t>
          </a:r>
        </a:p>
      </dsp:txBody>
      <dsp:txXfrm>
        <a:off x="347932" y="367354"/>
        <a:ext cx="1679965" cy="16799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49091-7367-A141-899E-FF1DCE7619A4}">
      <dsp:nvSpPr>
        <dsp:cNvPr id="0" name=""/>
        <dsp:cNvSpPr/>
      </dsp:nvSpPr>
      <dsp:spPr>
        <a:xfrm>
          <a:off x="39793" y="0"/>
          <a:ext cx="2893018" cy="2893018"/>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GB" sz="2600" kern="1200"/>
            <a:t>EARLY CHILDHOOD INTERVENTION</a:t>
          </a:r>
        </a:p>
      </dsp:txBody>
      <dsp:txXfrm>
        <a:off x="463466" y="423673"/>
        <a:ext cx="2045672" cy="20456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612207-AAF3-7B4C-88BB-D310C3B00F8E}">
      <dsp:nvSpPr>
        <dsp:cNvPr id="0" name=""/>
        <dsp:cNvSpPr/>
      </dsp:nvSpPr>
      <dsp:spPr>
        <a:xfrm>
          <a:off x="519721" y="253995"/>
          <a:ext cx="3197170" cy="4078023"/>
        </a:xfrm>
        <a:prstGeom prst="roundRect">
          <a:avLst/>
        </a:prstGeom>
        <a:gradFill flip="none" rotWithShape="1">
          <a:gsLst>
            <a:gs pos="0">
              <a:srgbClr val="ED7D31">
                <a:lumMod val="0"/>
                <a:lumOff val="100000"/>
              </a:srgbClr>
            </a:gs>
            <a:gs pos="35000">
              <a:srgbClr val="ED7D31">
                <a:lumMod val="0"/>
                <a:lumOff val="100000"/>
              </a:srgbClr>
            </a:gs>
            <a:gs pos="100000">
              <a:srgbClr val="ED7D31">
                <a:lumMod val="100000"/>
              </a:srgbClr>
            </a:gs>
          </a:gsLst>
          <a:path path="circle">
            <a:fillToRect l="50000" t="-80000" r="50000" b="180000"/>
          </a:path>
          <a:tileRect/>
        </a:grad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FF357A69-C1EC-FC49-AF3C-43CF19CA7661}">
      <dsp:nvSpPr>
        <dsp:cNvPr id="0" name=""/>
        <dsp:cNvSpPr/>
      </dsp:nvSpPr>
      <dsp:spPr>
        <a:xfrm>
          <a:off x="603185" y="889319"/>
          <a:ext cx="2876293" cy="3276627"/>
        </a:xfrm>
        <a:prstGeom prst="rect">
          <a:avLst/>
        </a:prstGeom>
        <a:gradFill flip="none" rotWithShape="1">
          <a:gsLst>
            <a:gs pos="0">
              <a:srgbClr val="ED7D31">
                <a:lumMod val="0"/>
                <a:lumOff val="100000"/>
              </a:srgbClr>
            </a:gs>
            <a:gs pos="35000">
              <a:srgbClr val="ED7D31">
                <a:lumMod val="0"/>
                <a:lumOff val="100000"/>
              </a:srgbClr>
            </a:gs>
            <a:gs pos="100000">
              <a:srgbClr val="ED7D31">
                <a:lumMod val="100000"/>
              </a:srgbClr>
            </a:gs>
          </a:gsLst>
          <a:path path="circle">
            <a:fillToRect l="50000" t="-80000" r="50000" b="180000"/>
          </a:path>
          <a:tileRect/>
        </a:grad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b" anchorCtr="0">
          <a:noAutofit/>
        </a:bodyPr>
        <a:lstStyle/>
        <a:p>
          <a:pPr marL="0" lvl="0" indent="0" algn="l" defTabSz="1244600">
            <a:lnSpc>
              <a:spcPct val="90000"/>
            </a:lnSpc>
            <a:spcBef>
              <a:spcPct val="0"/>
            </a:spcBef>
            <a:spcAft>
              <a:spcPct val="35000"/>
            </a:spcAft>
            <a:buNone/>
          </a:pPr>
          <a:r>
            <a:rPr lang="en-GB" sz="2800" kern="1200" dirty="0">
              <a:solidFill>
                <a:schemeClr val="tx1"/>
              </a:solidFill>
            </a:rPr>
            <a:t>Evidenced-based </a:t>
          </a:r>
          <a:r>
            <a:rPr lang="en-GB" sz="2800" b="1" kern="1200" dirty="0">
              <a:solidFill>
                <a:schemeClr val="tx1"/>
              </a:solidFill>
            </a:rPr>
            <a:t>recommended practices</a:t>
          </a:r>
          <a:r>
            <a:rPr lang="en-GB" sz="2800" kern="1200" dirty="0">
              <a:solidFill>
                <a:schemeClr val="tx1"/>
              </a:solidFill>
            </a:rPr>
            <a:t> apply qualitative indicators and are implemented by internationally recognised organisations</a:t>
          </a:r>
        </a:p>
      </dsp:txBody>
      <dsp:txXfrm>
        <a:off x="603185" y="889319"/>
        <a:ext cx="2876293" cy="3276627"/>
      </dsp:txXfrm>
    </dsp:sp>
    <dsp:sp modelId="{E6997C62-793E-AE49-8DD0-96A5B90082E7}">
      <dsp:nvSpPr>
        <dsp:cNvPr id="0" name=""/>
        <dsp:cNvSpPr/>
      </dsp:nvSpPr>
      <dsp:spPr>
        <a:xfrm>
          <a:off x="4037731" y="-23717"/>
          <a:ext cx="987088" cy="987088"/>
        </a:xfrm>
        <a:prstGeom prst="ellipse">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D7800C7-2A4A-AC48-8AE8-CE5ECD9671D3}">
      <dsp:nvSpPr>
        <dsp:cNvPr id="0" name=""/>
        <dsp:cNvSpPr/>
      </dsp:nvSpPr>
      <dsp:spPr>
        <a:xfrm>
          <a:off x="5024820" y="-23717"/>
          <a:ext cx="4392906" cy="98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marL="0" lvl="0" indent="0" algn="l" defTabSz="1244600">
            <a:lnSpc>
              <a:spcPct val="90000"/>
            </a:lnSpc>
            <a:spcBef>
              <a:spcPct val="0"/>
            </a:spcBef>
            <a:spcAft>
              <a:spcPct val="35000"/>
            </a:spcAft>
            <a:buNone/>
          </a:pPr>
          <a:r>
            <a:rPr lang="en-GB" sz="2800" b="0" kern="1200" dirty="0">
              <a:solidFill>
                <a:schemeClr val="tx1"/>
              </a:solidFill>
            </a:rPr>
            <a:t>Family-</a:t>
          </a:r>
          <a:r>
            <a:rPr lang="en-GB" sz="2800" b="0" kern="1200" dirty="0" err="1">
              <a:solidFill>
                <a:schemeClr val="tx1"/>
              </a:solidFill>
            </a:rPr>
            <a:t>centered</a:t>
          </a:r>
          <a:r>
            <a:rPr lang="en-GB" sz="2800" b="0" kern="1200" dirty="0">
              <a:solidFill>
                <a:schemeClr val="tx1"/>
              </a:solidFill>
            </a:rPr>
            <a:t> routine-based interventions</a:t>
          </a:r>
        </a:p>
      </dsp:txBody>
      <dsp:txXfrm>
        <a:off x="5024820" y="-23717"/>
        <a:ext cx="4392906" cy="987088"/>
      </dsp:txXfrm>
    </dsp:sp>
    <dsp:sp modelId="{55698088-A8AD-F74F-B744-BABFBD8227E9}">
      <dsp:nvSpPr>
        <dsp:cNvPr id="0" name=""/>
        <dsp:cNvSpPr/>
      </dsp:nvSpPr>
      <dsp:spPr>
        <a:xfrm>
          <a:off x="4037731" y="1141047"/>
          <a:ext cx="987088" cy="987088"/>
        </a:xfrm>
        <a:prstGeom prst="ellipse">
          <a:avLst/>
        </a:prstGeom>
        <a:gradFill flip="none" rotWithShape="1">
          <a:gsLst>
            <a:gs pos="0">
              <a:srgbClr val="ED7D31">
                <a:lumMod val="0"/>
                <a:lumOff val="100000"/>
              </a:srgbClr>
            </a:gs>
            <a:gs pos="35000">
              <a:srgbClr val="ED7D31">
                <a:lumMod val="0"/>
                <a:lumOff val="100000"/>
              </a:srgbClr>
            </a:gs>
            <a:gs pos="100000">
              <a:srgbClr val="ED7D31">
                <a:lumMod val="100000"/>
              </a:srgbClr>
            </a:gs>
          </a:gsLst>
          <a:path path="circle">
            <a:fillToRect l="50000" t="-80000" r="50000" b="180000"/>
          </a:path>
          <a:tileRect/>
        </a:grad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0F9FE51-E87D-B94F-888B-27B2C8497F09}">
      <dsp:nvSpPr>
        <dsp:cNvPr id="0" name=""/>
        <dsp:cNvSpPr/>
      </dsp:nvSpPr>
      <dsp:spPr>
        <a:xfrm>
          <a:off x="5024820" y="1141047"/>
          <a:ext cx="4392906" cy="98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marL="0" lvl="0" indent="0" algn="l" defTabSz="1244600">
            <a:lnSpc>
              <a:spcPct val="90000"/>
            </a:lnSpc>
            <a:spcBef>
              <a:spcPct val="0"/>
            </a:spcBef>
            <a:spcAft>
              <a:spcPct val="35000"/>
            </a:spcAft>
            <a:buNone/>
          </a:pPr>
          <a:r>
            <a:rPr lang="en-GB" sz="2800" b="0" kern="1200" dirty="0">
              <a:solidFill>
                <a:schemeClr val="tx1"/>
              </a:solidFill>
              <a:latin typeface="Calibri" panose="020F0502020204030204"/>
              <a:ea typeface="+mn-ea"/>
              <a:cs typeface="+mn-cs"/>
            </a:rPr>
            <a:t>Interventions in natural learning environment</a:t>
          </a:r>
        </a:p>
      </dsp:txBody>
      <dsp:txXfrm>
        <a:off x="5024820" y="1141047"/>
        <a:ext cx="4392906" cy="987088"/>
      </dsp:txXfrm>
    </dsp:sp>
    <dsp:sp modelId="{92E602DA-7376-E048-B697-40BE90B6EFF1}">
      <dsp:nvSpPr>
        <dsp:cNvPr id="0" name=""/>
        <dsp:cNvSpPr/>
      </dsp:nvSpPr>
      <dsp:spPr>
        <a:xfrm>
          <a:off x="4037731" y="2305812"/>
          <a:ext cx="987088" cy="987088"/>
        </a:xfrm>
        <a:prstGeom prst="ellipse">
          <a:avLst/>
        </a:prstGeom>
        <a:gradFill flip="none" rotWithShape="1">
          <a:gsLst>
            <a:gs pos="0">
              <a:srgbClr val="ED7D31">
                <a:lumMod val="0"/>
                <a:lumOff val="100000"/>
              </a:srgbClr>
            </a:gs>
            <a:gs pos="35000">
              <a:srgbClr val="ED7D31">
                <a:lumMod val="0"/>
                <a:lumOff val="100000"/>
              </a:srgbClr>
            </a:gs>
            <a:gs pos="100000">
              <a:srgbClr val="ED7D31">
                <a:lumMod val="100000"/>
              </a:srgbClr>
            </a:gs>
          </a:gsLst>
          <a:path path="circle">
            <a:fillToRect l="50000" t="-80000" r="50000" b="180000"/>
          </a:path>
          <a:tileRect/>
        </a:grad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7AD232D9-EE8A-284B-9E7B-EDB3B14A3E6C}">
      <dsp:nvSpPr>
        <dsp:cNvPr id="0" name=""/>
        <dsp:cNvSpPr/>
      </dsp:nvSpPr>
      <dsp:spPr>
        <a:xfrm>
          <a:off x="5024820" y="2305812"/>
          <a:ext cx="4392906" cy="98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marL="0" lvl="0" indent="0" algn="l" defTabSz="1244600">
            <a:lnSpc>
              <a:spcPct val="90000"/>
            </a:lnSpc>
            <a:spcBef>
              <a:spcPct val="0"/>
            </a:spcBef>
            <a:spcAft>
              <a:spcPct val="35000"/>
            </a:spcAft>
            <a:buNone/>
          </a:pPr>
          <a:r>
            <a:rPr lang="en-GB" sz="2800" b="0" kern="1200" dirty="0">
              <a:solidFill>
                <a:schemeClr val="tx1"/>
              </a:solidFill>
              <a:latin typeface="Calibri" panose="020F0502020204030204"/>
              <a:ea typeface="+mn-ea"/>
              <a:cs typeface="+mn-cs"/>
            </a:rPr>
            <a:t>Teamwork, preferably transdisciplinary</a:t>
          </a:r>
        </a:p>
      </dsp:txBody>
      <dsp:txXfrm>
        <a:off x="5024820" y="2305812"/>
        <a:ext cx="4392906" cy="987088"/>
      </dsp:txXfrm>
    </dsp:sp>
    <dsp:sp modelId="{19445C87-584D-ED4B-B521-25D185A88C5E}">
      <dsp:nvSpPr>
        <dsp:cNvPr id="0" name=""/>
        <dsp:cNvSpPr/>
      </dsp:nvSpPr>
      <dsp:spPr>
        <a:xfrm>
          <a:off x="4037731" y="3470576"/>
          <a:ext cx="987088" cy="987088"/>
        </a:xfrm>
        <a:prstGeom prst="ellipse">
          <a:avLst/>
        </a:prstGeom>
        <a:gradFill flip="none" rotWithShape="1">
          <a:gsLst>
            <a:gs pos="0">
              <a:srgbClr val="ED7D31">
                <a:lumMod val="0"/>
                <a:lumOff val="100000"/>
              </a:srgbClr>
            </a:gs>
            <a:gs pos="35000">
              <a:srgbClr val="ED7D31">
                <a:lumMod val="0"/>
                <a:lumOff val="100000"/>
              </a:srgbClr>
            </a:gs>
            <a:gs pos="100000">
              <a:srgbClr val="ED7D31">
                <a:lumMod val="100000"/>
              </a:srgbClr>
            </a:gs>
          </a:gsLst>
          <a:path path="circle">
            <a:fillToRect l="50000" t="-80000" r="50000" b="180000"/>
          </a:path>
          <a:tileRect/>
        </a:grad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9DA43D2-79D0-E445-A9C2-F961E9B3EF01}">
      <dsp:nvSpPr>
        <dsp:cNvPr id="0" name=""/>
        <dsp:cNvSpPr/>
      </dsp:nvSpPr>
      <dsp:spPr>
        <a:xfrm>
          <a:off x="5024820" y="3470576"/>
          <a:ext cx="4392906" cy="98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marL="0" lvl="0" indent="0" algn="l" defTabSz="1244600">
            <a:lnSpc>
              <a:spcPct val="90000"/>
            </a:lnSpc>
            <a:spcBef>
              <a:spcPct val="0"/>
            </a:spcBef>
            <a:spcAft>
              <a:spcPct val="35000"/>
            </a:spcAft>
            <a:buNone/>
          </a:pPr>
          <a:r>
            <a:rPr lang="en-GB" sz="2800" b="0" kern="1200" dirty="0">
              <a:solidFill>
                <a:schemeClr val="tx1"/>
              </a:solidFill>
              <a:latin typeface="Calibri" panose="020F0502020204030204"/>
              <a:ea typeface="+mn-ea"/>
              <a:cs typeface="+mn-cs"/>
            </a:rPr>
            <a:t>Coordination and integration of services and resources</a:t>
          </a:r>
        </a:p>
      </dsp:txBody>
      <dsp:txXfrm>
        <a:off x="5024820" y="3470576"/>
        <a:ext cx="4392906" cy="9870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72E38-BDB2-4766-B28A-F0A894565946}" type="datetimeFigureOut">
              <a:rPr lang="en-BE" smtClean="0"/>
              <a:t>28/06/2022</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29E2F0-7B52-4669-B576-0A93F6499927}" type="slidenum">
              <a:rPr lang="en-BE" smtClean="0"/>
              <a:t>‹#›</a:t>
            </a:fld>
            <a:endParaRPr lang="en-BE"/>
          </a:p>
        </p:txBody>
      </p:sp>
    </p:spTree>
    <p:extLst>
      <p:ext uri="{BB962C8B-B14F-4D97-AF65-F5344CB8AC3E}">
        <p14:creationId xmlns:p14="http://schemas.microsoft.com/office/powerpoint/2010/main" val="1936915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evelopingchild.harvard.edu/resources/three-core-concepts-in-early-developmen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2</a:t>
            </a:fld>
            <a:endParaRPr lang="en-BE"/>
          </a:p>
        </p:txBody>
      </p:sp>
    </p:spTree>
    <p:extLst>
      <p:ext uri="{BB962C8B-B14F-4D97-AF65-F5344CB8AC3E}">
        <p14:creationId xmlns:p14="http://schemas.microsoft.com/office/powerpoint/2010/main" val="446742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endParaRPr lang="el-GR" dirty="0"/>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11</a:t>
            </a:fld>
            <a:endParaRPr lang="en-BE"/>
          </a:p>
        </p:txBody>
      </p:sp>
    </p:spTree>
    <p:extLst>
      <p:ext uri="{BB962C8B-B14F-4D97-AF65-F5344CB8AC3E}">
        <p14:creationId xmlns:p14="http://schemas.microsoft.com/office/powerpoint/2010/main" val="2187547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12</a:t>
            </a:fld>
            <a:endParaRPr lang="en-BE"/>
          </a:p>
        </p:txBody>
      </p:sp>
    </p:spTree>
    <p:extLst>
      <p:ext uri="{BB962C8B-B14F-4D97-AF65-F5344CB8AC3E}">
        <p14:creationId xmlns:p14="http://schemas.microsoft.com/office/powerpoint/2010/main" val="2292503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14</a:t>
            </a:fld>
            <a:endParaRPr lang="en-BE"/>
          </a:p>
        </p:txBody>
      </p:sp>
    </p:spTree>
    <p:extLst>
      <p:ext uri="{BB962C8B-B14F-4D97-AF65-F5344CB8AC3E}">
        <p14:creationId xmlns:p14="http://schemas.microsoft.com/office/powerpoint/2010/main" val="436439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15</a:t>
            </a:fld>
            <a:endParaRPr lang="en-BE"/>
          </a:p>
        </p:txBody>
      </p:sp>
    </p:spTree>
    <p:extLst>
      <p:ext uri="{BB962C8B-B14F-4D97-AF65-F5344CB8AC3E}">
        <p14:creationId xmlns:p14="http://schemas.microsoft.com/office/powerpoint/2010/main" val="3859035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16</a:t>
            </a:fld>
            <a:endParaRPr lang="en-BE"/>
          </a:p>
        </p:txBody>
      </p:sp>
    </p:spTree>
    <p:extLst>
      <p:ext uri="{BB962C8B-B14F-4D97-AF65-F5344CB8AC3E}">
        <p14:creationId xmlns:p14="http://schemas.microsoft.com/office/powerpoint/2010/main" val="3393103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17</a:t>
            </a:fld>
            <a:endParaRPr lang="en-BE"/>
          </a:p>
        </p:txBody>
      </p:sp>
    </p:spTree>
    <p:extLst>
      <p:ext uri="{BB962C8B-B14F-4D97-AF65-F5344CB8AC3E}">
        <p14:creationId xmlns:p14="http://schemas.microsoft.com/office/powerpoint/2010/main" val="1443852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18</a:t>
            </a:fld>
            <a:endParaRPr lang="en-BE"/>
          </a:p>
        </p:txBody>
      </p:sp>
    </p:spTree>
    <p:extLst>
      <p:ext uri="{BB962C8B-B14F-4D97-AF65-F5344CB8AC3E}">
        <p14:creationId xmlns:p14="http://schemas.microsoft.com/office/powerpoint/2010/main" val="814066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19</a:t>
            </a:fld>
            <a:endParaRPr lang="en-BE"/>
          </a:p>
        </p:txBody>
      </p:sp>
    </p:spTree>
    <p:extLst>
      <p:ext uri="{BB962C8B-B14F-4D97-AF65-F5344CB8AC3E}">
        <p14:creationId xmlns:p14="http://schemas.microsoft.com/office/powerpoint/2010/main" val="2655348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20</a:t>
            </a:fld>
            <a:endParaRPr lang="en-BE"/>
          </a:p>
        </p:txBody>
      </p:sp>
    </p:spTree>
    <p:extLst>
      <p:ext uri="{BB962C8B-B14F-4D97-AF65-F5344CB8AC3E}">
        <p14:creationId xmlns:p14="http://schemas.microsoft.com/office/powerpoint/2010/main" val="1002101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21</a:t>
            </a:fld>
            <a:endParaRPr lang="en-BE"/>
          </a:p>
        </p:txBody>
      </p:sp>
    </p:spTree>
    <p:extLst>
      <p:ext uri="{BB962C8B-B14F-4D97-AF65-F5344CB8AC3E}">
        <p14:creationId xmlns:p14="http://schemas.microsoft.com/office/powerpoint/2010/main" val="205325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3</a:t>
            </a:fld>
            <a:endParaRPr lang="en-BE"/>
          </a:p>
        </p:txBody>
      </p:sp>
    </p:spTree>
    <p:extLst>
      <p:ext uri="{BB962C8B-B14F-4D97-AF65-F5344CB8AC3E}">
        <p14:creationId xmlns:p14="http://schemas.microsoft.com/office/powerpoint/2010/main" val="1478222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b="1" dirty="0"/>
          </a:p>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22</a:t>
            </a:fld>
            <a:endParaRPr lang="en-BE"/>
          </a:p>
        </p:txBody>
      </p:sp>
    </p:spTree>
    <p:extLst>
      <p:ext uri="{BB962C8B-B14F-4D97-AF65-F5344CB8AC3E}">
        <p14:creationId xmlns:p14="http://schemas.microsoft.com/office/powerpoint/2010/main" val="1178507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23</a:t>
            </a:fld>
            <a:endParaRPr lang="en-BE"/>
          </a:p>
        </p:txBody>
      </p:sp>
    </p:spTree>
    <p:extLst>
      <p:ext uri="{BB962C8B-B14F-4D97-AF65-F5344CB8AC3E}">
        <p14:creationId xmlns:p14="http://schemas.microsoft.com/office/powerpoint/2010/main" val="4129991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24</a:t>
            </a:fld>
            <a:endParaRPr lang="en-BE"/>
          </a:p>
        </p:txBody>
      </p:sp>
    </p:spTree>
    <p:extLst>
      <p:ext uri="{BB962C8B-B14F-4D97-AF65-F5344CB8AC3E}">
        <p14:creationId xmlns:p14="http://schemas.microsoft.com/office/powerpoint/2010/main" val="1197893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25</a:t>
            </a:fld>
            <a:endParaRPr lang="en-BE"/>
          </a:p>
        </p:txBody>
      </p:sp>
    </p:spTree>
    <p:extLst>
      <p:ext uri="{BB962C8B-B14F-4D97-AF65-F5344CB8AC3E}">
        <p14:creationId xmlns:p14="http://schemas.microsoft.com/office/powerpoint/2010/main" val="1003540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a:p>
            <a:endParaRPr lang="el-GR" dirty="0"/>
          </a:p>
          <a:p>
            <a:endParaRPr lang="en" dirty="0"/>
          </a:p>
          <a:p>
            <a:endParaRPr lang="el-GR" dirty="0"/>
          </a:p>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26</a:t>
            </a:fld>
            <a:endParaRPr lang="en-BE"/>
          </a:p>
        </p:txBody>
      </p:sp>
    </p:spTree>
    <p:extLst>
      <p:ext uri="{BB962C8B-B14F-4D97-AF65-F5344CB8AC3E}">
        <p14:creationId xmlns:p14="http://schemas.microsoft.com/office/powerpoint/2010/main" val="1294269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27</a:t>
            </a:fld>
            <a:endParaRPr lang="en-BE"/>
          </a:p>
        </p:txBody>
      </p:sp>
    </p:spTree>
    <p:extLst>
      <p:ext uri="{BB962C8B-B14F-4D97-AF65-F5344CB8AC3E}">
        <p14:creationId xmlns:p14="http://schemas.microsoft.com/office/powerpoint/2010/main" val="888692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28</a:t>
            </a:fld>
            <a:endParaRPr lang="en-BE"/>
          </a:p>
        </p:txBody>
      </p:sp>
    </p:spTree>
    <p:extLst>
      <p:ext uri="{BB962C8B-B14F-4D97-AF65-F5344CB8AC3E}">
        <p14:creationId xmlns:p14="http://schemas.microsoft.com/office/powerpoint/2010/main" val="3331450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29</a:t>
            </a:fld>
            <a:endParaRPr lang="en-BE"/>
          </a:p>
        </p:txBody>
      </p:sp>
    </p:spTree>
    <p:extLst>
      <p:ext uri="{BB962C8B-B14F-4D97-AF65-F5344CB8AC3E}">
        <p14:creationId xmlns:p14="http://schemas.microsoft.com/office/powerpoint/2010/main" val="1630052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pt-PT" sz="2267" dirty="0"/>
          </a:p>
        </p:txBody>
      </p:sp>
      <p:sp>
        <p:nvSpPr>
          <p:cNvPr id="4" name="Slide Number Placeholder 3"/>
          <p:cNvSpPr>
            <a:spLocks noGrp="1"/>
          </p:cNvSpPr>
          <p:nvPr>
            <p:ph type="sldNum" sz="quarter" idx="5"/>
          </p:nvPr>
        </p:nvSpPr>
        <p:spPr/>
        <p:txBody>
          <a:bodyPr/>
          <a:lstStyle/>
          <a:p>
            <a:fld id="{0E29E2F0-7B52-4669-B576-0A93F6499927}" type="slidenum">
              <a:rPr lang="en-BE" smtClean="0"/>
              <a:t>30</a:t>
            </a:fld>
            <a:endParaRPr lang="en-BE"/>
          </a:p>
        </p:txBody>
      </p:sp>
    </p:spTree>
    <p:extLst>
      <p:ext uri="{BB962C8B-B14F-4D97-AF65-F5344CB8AC3E}">
        <p14:creationId xmlns:p14="http://schemas.microsoft.com/office/powerpoint/2010/main" val="1130430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31</a:t>
            </a:fld>
            <a:endParaRPr lang="en-BE"/>
          </a:p>
        </p:txBody>
      </p:sp>
    </p:spTree>
    <p:extLst>
      <p:ext uri="{BB962C8B-B14F-4D97-AF65-F5344CB8AC3E}">
        <p14:creationId xmlns:p14="http://schemas.microsoft.com/office/powerpoint/2010/main" val="3396686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4</a:t>
            </a:fld>
            <a:endParaRPr lang="en-BE"/>
          </a:p>
        </p:txBody>
      </p:sp>
    </p:spTree>
    <p:extLst>
      <p:ext uri="{BB962C8B-B14F-4D97-AF65-F5344CB8AC3E}">
        <p14:creationId xmlns:p14="http://schemas.microsoft.com/office/powerpoint/2010/main" val="415004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32</a:t>
            </a:fld>
            <a:endParaRPr lang="en-BE"/>
          </a:p>
        </p:txBody>
      </p:sp>
    </p:spTree>
    <p:extLst>
      <p:ext uri="{BB962C8B-B14F-4D97-AF65-F5344CB8AC3E}">
        <p14:creationId xmlns:p14="http://schemas.microsoft.com/office/powerpoint/2010/main" val="3491452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lvl="0"/>
            <a:endParaRPr lang="el-GR" sz="1200" kern="1200" dirty="0">
              <a:solidFill>
                <a:schemeClr val="tx1"/>
              </a:solidFill>
              <a:effectLst/>
              <a:latin typeface="+mn-lt"/>
              <a:ea typeface="+mn-ea"/>
              <a:cs typeface="+mn-cs"/>
            </a:endParaRPr>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33</a:t>
            </a:fld>
            <a:endParaRPr lang="en-BE"/>
          </a:p>
        </p:txBody>
      </p:sp>
    </p:spTree>
    <p:extLst>
      <p:ext uri="{BB962C8B-B14F-4D97-AF65-F5344CB8AC3E}">
        <p14:creationId xmlns:p14="http://schemas.microsoft.com/office/powerpoint/2010/main" val="3278978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34</a:t>
            </a:fld>
            <a:endParaRPr lang="en-BE"/>
          </a:p>
        </p:txBody>
      </p:sp>
    </p:spTree>
    <p:extLst>
      <p:ext uri="{BB962C8B-B14F-4D97-AF65-F5344CB8AC3E}">
        <p14:creationId xmlns:p14="http://schemas.microsoft.com/office/powerpoint/2010/main" val="2005811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377" lvl="1">
              <a:buClr>
                <a:schemeClr val="accent6">
                  <a:lumMod val="75000"/>
                </a:schemeClr>
              </a:buClr>
              <a:buFont typeface="Wingdings" panose="05000000000000000000" pitchFamily="2" charset="2"/>
              <a:buChar char="ü"/>
            </a:pPr>
            <a:endParaRPr lang="en-US" altLang="pt-PT" dirty="0"/>
          </a:p>
          <a:p>
            <a:pPr marL="914377" lvl="1">
              <a:buClr>
                <a:schemeClr val="accent6">
                  <a:lumMod val="75000"/>
                </a:schemeClr>
              </a:buClr>
              <a:buFont typeface="Wingdings" panose="05000000000000000000" pitchFamily="2" charset="2"/>
              <a:buChar char="ü"/>
            </a:pPr>
            <a:endParaRPr lang="en-US" altLang="pt-PT" sz="2267" dirty="0"/>
          </a:p>
          <a:p>
            <a:pPr marL="914377" lvl="1">
              <a:buClr>
                <a:schemeClr val="accent6">
                  <a:lumMod val="75000"/>
                </a:schemeClr>
              </a:buClr>
              <a:buFont typeface="Wingdings" panose="05000000000000000000" pitchFamily="2" charset="2"/>
              <a:buChar char="ü"/>
            </a:pPr>
            <a:endParaRPr lang="en-US" altLang="pt-PT" sz="2267" dirty="0"/>
          </a:p>
          <a:p>
            <a:pPr marL="914377" lvl="1">
              <a:buClr>
                <a:schemeClr val="accent6">
                  <a:lumMod val="75000"/>
                </a:schemeClr>
              </a:buClr>
              <a:buFont typeface="Wingdings" panose="05000000000000000000" pitchFamily="2" charset="2"/>
              <a:buChar char="ü"/>
            </a:pPr>
            <a:endParaRPr lang="el-GR" dirty="0"/>
          </a:p>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35</a:t>
            </a:fld>
            <a:endParaRPr lang="en-BE"/>
          </a:p>
        </p:txBody>
      </p:sp>
    </p:spTree>
    <p:extLst>
      <p:ext uri="{BB962C8B-B14F-4D97-AF65-F5344CB8AC3E}">
        <p14:creationId xmlns:p14="http://schemas.microsoft.com/office/powerpoint/2010/main" val="21097682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It is a concept and focuses primarily on HOW we action rather than on the action itself</a:t>
            </a:r>
          </a:p>
        </p:txBody>
      </p:sp>
      <p:sp>
        <p:nvSpPr>
          <p:cNvPr id="4" name="Slide Number Placeholder 3"/>
          <p:cNvSpPr>
            <a:spLocks noGrp="1"/>
          </p:cNvSpPr>
          <p:nvPr>
            <p:ph type="sldNum" sz="quarter" idx="5"/>
          </p:nvPr>
        </p:nvSpPr>
        <p:spPr/>
        <p:txBody>
          <a:bodyPr/>
          <a:lstStyle/>
          <a:p>
            <a:fld id="{0E29E2F0-7B52-4669-B576-0A93F6499927}" type="slidenum">
              <a:rPr lang="en-BE" smtClean="0"/>
              <a:t>36</a:t>
            </a:fld>
            <a:endParaRPr lang="en-BE"/>
          </a:p>
        </p:txBody>
      </p:sp>
    </p:spTree>
    <p:extLst>
      <p:ext uri="{BB962C8B-B14F-4D97-AF65-F5344CB8AC3E}">
        <p14:creationId xmlns:p14="http://schemas.microsoft.com/office/powerpoint/2010/main" val="28836983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37</a:t>
            </a:fld>
            <a:endParaRPr lang="en-BE"/>
          </a:p>
        </p:txBody>
      </p:sp>
    </p:spTree>
    <p:extLst>
      <p:ext uri="{BB962C8B-B14F-4D97-AF65-F5344CB8AC3E}">
        <p14:creationId xmlns:p14="http://schemas.microsoft.com/office/powerpoint/2010/main" val="41630968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38</a:t>
            </a:fld>
            <a:endParaRPr lang="en-BE"/>
          </a:p>
        </p:txBody>
      </p:sp>
    </p:spTree>
    <p:extLst>
      <p:ext uri="{BB962C8B-B14F-4D97-AF65-F5344CB8AC3E}">
        <p14:creationId xmlns:p14="http://schemas.microsoft.com/office/powerpoint/2010/main" val="2455437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sz="1200" dirty="0">
              <a:latin typeface="Calibri" pitchFamily="34" charset="0"/>
              <a:cs typeface="Calibri" pitchFamily="34" charset="0"/>
            </a:endParaRPr>
          </a:p>
          <a:p>
            <a:endParaRPr lang="el-GR" dirty="0"/>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39</a:t>
            </a:fld>
            <a:endParaRPr lang="en-BE"/>
          </a:p>
        </p:txBody>
      </p:sp>
    </p:spTree>
    <p:extLst>
      <p:ext uri="{BB962C8B-B14F-4D97-AF65-F5344CB8AC3E}">
        <p14:creationId xmlns:p14="http://schemas.microsoft.com/office/powerpoint/2010/main" val="23583010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40</a:t>
            </a:fld>
            <a:endParaRPr lang="en-BE"/>
          </a:p>
        </p:txBody>
      </p:sp>
    </p:spTree>
    <p:extLst>
      <p:ext uri="{BB962C8B-B14F-4D97-AF65-F5344CB8AC3E}">
        <p14:creationId xmlns:p14="http://schemas.microsoft.com/office/powerpoint/2010/main" val="28557477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41</a:t>
            </a:fld>
            <a:endParaRPr lang="en-BE"/>
          </a:p>
        </p:txBody>
      </p:sp>
    </p:spTree>
    <p:extLst>
      <p:ext uri="{BB962C8B-B14F-4D97-AF65-F5344CB8AC3E}">
        <p14:creationId xmlns:p14="http://schemas.microsoft.com/office/powerpoint/2010/main" val="2496698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5</a:t>
            </a:fld>
            <a:endParaRPr lang="en-BE"/>
          </a:p>
        </p:txBody>
      </p:sp>
    </p:spTree>
    <p:extLst>
      <p:ext uri="{BB962C8B-B14F-4D97-AF65-F5344CB8AC3E}">
        <p14:creationId xmlns:p14="http://schemas.microsoft.com/office/powerpoint/2010/main" val="35511900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42</a:t>
            </a:fld>
            <a:endParaRPr lang="en-BE"/>
          </a:p>
        </p:txBody>
      </p:sp>
    </p:spTree>
    <p:extLst>
      <p:ext uri="{BB962C8B-B14F-4D97-AF65-F5344CB8AC3E}">
        <p14:creationId xmlns:p14="http://schemas.microsoft.com/office/powerpoint/2010/main" val="39420803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43</a:t>
            </a:fld>
            <a:endParaRPr lang="en-BE"/>
          </a:p>
        </p:txBody>
      </p:sp>
    </p:spTree>
    <p:extLst>
      <p:ext uri="{BB962C8B-B14F-4D97-AF65-F5344CB8AC3E}">
        <p14:creationId xmlns:p14="http://schemas.microsoft.com/office/powerpoint/2010/main" val="42201112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The family-centered approach requires the family to be a partner in the intervention process</a:t>
            </a:r>
          </a:p>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44</a:t>
            </a:fld>
            <a:endParaRPr lang="en-BE"/>
          </a:p>
        </p:txBody>
      </p:sp>
    </p:spTree>
    <p:extLst>
      <p:ext uri="{BB962C8B-B14F-4D97-AF65-F5344CB8AC3E}">
        <p14:creationId xmlns:p14="http://schemas.microsoft.com/office/powerpoint/2010/main" val="37368846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45</a:t>
            </a:fld>
            <a:endParaRPr lang="en-BE"/>
          </a:p>
        </p:txBody>
      </p:sp>
    </p:spTree>
    <p:extLst>
      <p:ext uri="{BB962C8B-B14F-4D97-AF65-F5344CB8AC3E}">
        <p14:creationId xmlns:p14="http://schemas.microsoft.com/office/powerpoint/2010/main" val="28801405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47</a:t>
            </a:fld>
            <a:endParaRPr lang="en-BE"/>
          </a:p>
        </p:txBody>
      </p:sp>
    </p:spTree>
    <p:extLst>
      <p:ext uri="{BB962C8B-B14F-4D97-AF65-F5344CB8AC3E}">
        <p14:creationId xmlns:p14="http://schemas.microsoft.com/office/powerpoint/2010/main" val="20596790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50</a:t>
            </a:fld>
            <a:endParaRPr lang="en-BE"/>
          </a:p>
        </p:txBody>
      </p:sp>
    </p:spTree>
    <p:extLst>
      <p:ext uri="{BB962C8B-B14F-4D97-AF65-F5344CB8AC3E}">
        <p14:creationId xmlns:p14="http://schemas.microsoft.com/office/powerpoint/2010/main" val="22548451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52</a:t>
            </a:fld>
            <a:endParaRPr lang="en-BE"/>
          </a:p>
        </p:txBody>
      </p:sp>
    </p:spTree>
    <p:extLst>
      <p:ext uri="{BB962C8B-B14F-4D97-AF65-F5344CB8AC3E}">
        <p14:creationId xmlns:p14="http://schemas.microsoft.com/office/powerpoint/2010/main" val="2113725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53</a:t>
            </a:fld>
            <a:endParaRPr lang="en-BE"/>
          </a:p>
        </p:txBody>
      </p:sp>
    </p:spTree>
    <p:extLst>
      <p:ext uri="{BB962C8B-B14F-4D97-AF65-F5344CB8AC3E}">
        <p14:creationId xmlns:p14="http://schemas.microsoft.com/office/powerpoint/2010/main" val="3128102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54</a:t>
            </a:fld>
            <a:endParaRPr lang="en-BE"/>
          </a:p>
        </p:txBody>
      </p:sp>
    </p:spTree>
    <p:extLst>
      <p:ext uri="{BB962C8B-B14F-4D97-AF65-F5344CB8AC3E}">
        <p14:creationId xmlns:p14="http://schemas.microsoft.com/office/powerpoint/2010/main" val="4416132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55</a:t>
            </a:fld>
            <a:endParaRPr lang="en-BE"/>
          </a:p>
        </p:txBody>
      </p:sp>
    </p:spTree>
    <p:extLst>
      <p:ext uri="{BB962C8B-B14F-4D97-AF65-F5344CB8AC3E}">
        <p14:creationId xmlns:p14="http://schemas.microsoft.com/office/powerpoint/2010/main" val="3532134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6</a:t>
            </a:fld>
            <a:endParaRPr lang="en-BE"/>
          </a:p>
        </p:txBody>
      </p:sp>
    </p:spTree>
    <p:extLst>
      <p:ext uri="{BB962C8B-B14F-4D97-AF65-F5344CB8AC3E}">
        <p14:creationId xmlns:p14="http://schemas.microsoft.com/office/powerpoint/2010/main" val="28478487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30255925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57</a:t>
            </a:fld>
            <a:endParaRPr lang="en-BE"/>
          </a:p>
        </p:txBody>
      </p:sp>
    </p:spTree>
    <p:extLst>
      <p:ext uri="{BB962C8B-B14F-4D97-AF65-F5344CB8AC3E}">
        <p14:creationId xmlns:p14="http://schemas.microsoft.com/office/powerpoint/2010/main" val="5475497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58</a:t>
            </a:fld>
            <a:endParaRPr lang="en-BE"/>
          </a:p>
        </p:txBody>
      </p:sp>
    </p:spTree>
    <p:extLst>
      <p:ext uri="{BB962C8B-B14F-4D97-AF65-F5344CB8AC3E}">
        <p14:creationId xmlns:p14="http://schemas.microsoft.com/office/powerpoint/2010/main" val="42184761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59</a:t>
            </a:fld>
            <a:endParaRPr lang="en-BE"/>
          </a:p>
        </p:txBody>
      </p:sp>
    </p:spTree>
    <p:extLst>
      <p:ext uri="{BB962C8B-B14F-4D97-AF65-F5344CB8AC3E}">
        <p14:creationId xmlns:p14="http://schemas.microsoft.com/office/powerpoint/2010/main" val="9888884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l-GR" dirty="0"/>
          </a:p>
          <a:p>
            <a:r>
              <a:rPr lang="en-GB" dirty="0"/>
              <a:t>Challenge 2: Key worker and transdisciplinary service models. A related issue concerns the role of individual specialists in transdisciplinary teamwork: if </a:t>
            </a:r>
            <a:r>
              <a:rPr lang="en-GB" dirty="0" err="1"/>
              <a:t>ECI</a:t>
            </a:r>
            <a:r>
              <a:rPr lang="en-GB" dirty="0"/>
              <a:t> teams adopt key worker or transdisciplinary models, what is the role of the </a:t>
            </a:r>
            <a:r>
              <a:rPr lang="en-GB" dirty="0" err="1"/>
              <a:t>ECI</a:t>
            </a:r>
            <a:r>
              <a:rPr lang="en-GB" dirty="0"/>
              <a:t> specialists when they are not the key worker? To some professionals, working indirectly through a key worker or primary support team member feels like an abrogation of their responsibilities. However, from the perspective of the families themselves, the delivery of support through a key worker can be a way of making the task of meeting their child’s needs much more manageable, making it more likely that they will be able to provide the child with the kinds of learning opportunities and experiences they need. Challenge 3: Centre-based group programs. Another challenge concerns the practice of running centre-based programs for groups of children with disabilities and their parents. As with individual therapy, the question is how this general strategy achieves the overall outcomes being sought. This is an open question: if </a:t>
            </a:r>
            <a:r>
              <a:rPr lang="en-GB" dirty="0" err="1"/>
              <a:t>centrebased</a:t>
            </a:r>
            <a:r>
              <a:rPr lang="en-GB" dirty="0"/>
              <a:t> group programs can be shown to be an efficient and effective way of ensuring that children everyday learning environments are optimally supportive and inclusive, then they will continue to have a role to play. Analysing exactly how such group programs ‘work’ is a task that still needs to be tackled.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is no doubt that the outcomes-based framework presented in this paper has profound implications for </a:t>
            </a:r>
            <a:r>
              <a:rPr lang="en-GB" dirty="0" err="1"/>
              <a:t>ECI</a:t>
            </a:r>
            <a:r>
              <a:rPr lang="en-GB" dirty="0"/>
              <a:t> practice and presents considerable challenges for traditionally-trained </a:t>
            </a:r>
            <a:r>
              <a:rPr lang="en-GB" dirty="0" err="1"/>
              <a:t>ECI</a:t>
            </a:r>
            <a:r>
              <a:rPr lang="en-GB" dirty="0"/>
              <a:t> professionals. Some professionals may experience these challenges as threatening their professional identity and skills, while others will interpret the framework as providing exciting new ways of using their skills to better effect. What should be clear is that the framework does not imply that there is no need for the professional skills of the various specialist disciplines that work in </a:t>
            </a:r>
            <a:r>
              <a:rPr lang="en-GB" dirty="0" err="1"/>
              <a:t>ECI</a:t>
            </a:r>
            <a:r>
              <a:rPr lang="en-GB" dirty="0"/>
              <a:t> services. On the contrary, these skills are needed just as much as ever. However, what is implied is that the ways in which these skills and knowledge are deployed will differ from some of the more traditional ways in which </a:t>
            </a:r>
            <a:r>
              <a:rPr lang="en-GB" dirty="0" err="1"/>
              <a:t>ECI</a:t>
            </a:r>
            <a:r>
              <a:rPr lang="en-GB" dirty="0"/>
              <a:t> services have operated.</a:t>
            </a:r>
          </a:p>
          <a:p>
            <a:endParaRPr lang="en" dirty="0"/>
          </a:p>
          <a:p>
            <a:endParaRPr lang="en" dirty="0"/>
          </a:p>
          <a:p>
            <a:pPr lvl="0"/>
            <a:endParaRPr lang="en-GB" dirty="0"/>
          </a:p>
          <a:p>
            <a:endParaRPr lang="en-BE" dirty="0"/>
          </a:p>
        </p:txBody>
      </p:sp>
      <p:sp>
        <p:nvSpPr>
          <p:cNvPr id="4" name="Slide Number Placeholder 3"/>
          <p:cNvSpPr>
            <a:spLocks noGrp="1"/>
          </p:cNvSpPr>
          <p:nvPr>
            <p:ph type="sldNum" sz="quarter" idx="5"/>
          </p:nvPr>
        </p:nvSpPr>
        <p:spPr/>
        <p:txBody>
          <a:bodyPr/>
          <a:lstStyle/>
          <a:p>
            <a:fld id="{0E29E2F0-7B52-4669-B576-0A93F6499927}" type="slidenum">
              <a:rPr lang="en-BE" smtClean="0"/>
              <a:t>60</a:t>
            </a:fld>
            <a:endParaRPr lang="en-BE"/>
          </a:p>
        </p:txBody>
      </p:sp>
    </p:spTree>
    <p:extLst>
      <p:ext uri="{BB962C8B-B14F-4D97-AF65-F5344CB8AC3E}">
        <p14:creationId xmlns:p14="http://schemas.microsoft.com/office/powerpoint/2010/main" val="3049167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endParaRPr lang="el-GR" dirty="0"/>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7</a:t>
            </a:fld>
            <a:endParaRPr lang="en-BE"/>
          </a:p>
        </p:txBody>
      </p:sp>
    </p:spTree>
    <p:extLst>
      <p:ext uri="{BB962C8B-B14F-4D97-AF65-F5344CB8AC3E}">
        <p14:creationId xmlns:p14="http://schemas.microsoft.com/office/powerpoint/2010/main" val="4128479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sng">
                <a:hlinkClick r:id="rId3"/>
              </a:rPr>
              <a:t>https://developingchild.harvard.edu/resources/three-core-concepts-in-early-development/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b="0" i="0" u="none" strike="noStrike" kern="1200" dirty="0">
              <a:solidFill>
                <a:schemeClr val="tx1"/>
              </a:solidFill>
              <a:effectLst/>
              <a:latin typeface="+mn-lt"/>
              <a:ea typeface="+mn-ea"/>
              <a:cs typeface="+mn-cs"/>
            </a:endParaRPr>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8</a:t>
            </a:fld>
            <a:endParaRPr lang="en-BE"/>
          </a:p>
        </p:txBody>
      </p:sp>
    </p:spTree>
    <p:extLst>
      <p:ext uri="{BB962C8B-B14F-4D97-AF65-F5344CB8AC3E}">
        <p14:creationId xmlns:p14="http://schemas.microsoft.com/office/powerpoint/2010/main" val="2800628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a:p>
          <a:p>
            <a:endParaRPr lang="el-GR" dirty="0"/>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9</a:t>
            </a:fld>
            <a:endParaRPr lang="en-BE"/>
          </a:p>
        </p:txBody>
      </p:sp>
    </p:spTree>
    <p:extLst>
      <p:ext uri="{BB962C8B-B14F-4D97-AF65-F5344CB8AC3E}">
        <p14:creationId xmlns:p14="http://schemas.microsoft.com/office/powerpoint/2010/main" val="3738071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sz="1200" kern="1200" dirty="0">
              <a:solidFill>
                <a:schemeClr val="tx1"/>
              </a:solidFill>
              <a:effectLst/>
              <a:latin typeface="+mn-lt"/>
              <a:ea typeface="+mn-ea"/>
              <a:cs typeface="+mn-cs"/>
            </a:endParaRPr>
          </a:p>
        </p:txBody>
      </p:sp>
      <p:sp>
        <p:nvSpPr>
          <p:cNvPr id="4" name="Θέση αριθμού διαφάνειας 3"/>
          <p:cNvSpPr>
            <a:spLocks noGrp="1"/>
          </p:cNvSpPr>
          <p:nvPr>
            <p:ph type="sldNum" sz="quarter" idx="5"/>
          </p:nvPr>
        </p:nvSpPr>
        <p:spPr/>
        <p:txBody>
          <a:bodyPr/>
          <a:lstStyle/>
          <a:p>
            <a:fld id="{0E29E2F0-7B52-4669-B576-0A93F6499927}" type="slidenum">
              <a:rPr lang="en-BE" smtClean="0"/>
              <a:t>10</a:t>
            </a:fld>
            <a:endParaRPr lang="en-BE"/>
          </a:p>
        </p:txBody>
      </p:sp>
    </p:spTree>
    <p:extLst>
      <p:ext uri="{BB962C8B-B14F-4D97-AF65-F5344CB8AC3E}">
        <p14:creationId xmlns:p14="http://schemas.microsoft.com/office/powerpoint/2010/main" val="3657267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BE12D-EF80-494E-B787-72F1806DB6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BE"/>
          </a:p>
        </p:txBody>
      </p:sp>
      <p:sp>
        <p:nvSpPr>
          <p:cNvPr id="3" name="Subtitle 2">
            <a:extLst>
              <a:ext uri="{FF2B5EF4-FFF2-40B4-BE49-F238E27FC236}">
                <a16:creationId xmlns:a16="http://schemas.microsoft.com/office/drawing/2014/main" id="{CDC23073-3C1F-41C0-BC3F-F6549C527C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a:p>
        </p:txBody>
      </p:sp>
      <p:sp>
        <p:nvSpPr>
          <p:cNvPr id="4" name="Date Placeholder 3">
            <a:extLst>
              <a:ext uri="{FF2B5EF4-FFF2-40B4-BE49-F238E27FC236}">
                <a16:creationId xmlns:a16="http://schemas.microsoft.com/office/drawing/2014/main" id="{EAA67420-3E1E-4A39-99A5-546F7279D0E8}"/>
              </a:ext>
            </a:extLst>
          </p:cNvPr>
          <p:cNvSpPr>
            <a:spLocks noGrp="1"/>
          </p:cNvSpPr>
          <p:nvPr>
            <p:ph type="dt" sz="half" idx="10"/>
          </p:nvPr>
        </p:nvSpPr>
        <p:spPr/>
        <p:txBody>
          <a:bodyPr/>
          <a:lstStyle/>
          <a:p>
            <a:fld id="{6E034E73-14B4-A54F-979A-108284EB8E82}" type="datetime1">
              <a:rPr lang="en-US" smtClean="0"/>
              <a:t>6/28/2022</a:t>
            </a:fld>
            <a:endParaRPr lang="en-BE"/>
          </a:p>
        </p:txBody>
      </p:sp>
      <p:sp>
        <p:nvSpPr>
          <p:cNvPr id="5" name="Footer Placeholder 4">
            <a:extLst>
              <a:ext uri="{FF2B5EF4-FFF2-40B4-BE49-F238E27FC236}">
                <a16:creationId xmlns:a16="http://schemas.microsoft.com/office/drawing/2014/main" id="{84A17047-71B9-430A-9BC1-40D5C4A3D873}"/>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6816A9DB-7233-4EB7-9351-A53FE79A8B95}"/>
              </a:ext>
            </a:extLst>
          </p:cNvPr>
          <p:cNvSpPr>
            <a:spLocks noGrp="1"/>
          </p:cNvSpPr>
          <p:nvPr>
            <p:ph type="sldNum" sz="quarter" idx="12"/>
          </p:nvPr>
        </p:nvSpPr>
        <p:spPr/>
        <p:txBody>
          <a:bodyPr/>
          <a:lstStyle/>
          <a:p>
            <a:fld id="{26A003D0-92C7-48A9-9E81-4C2AD6C12F89}" type="slidenum">
              <a:rPr lang="en-BE" smtClean="0"/>
              <a:t>‹#›</a:t>
            </a:fld>
            <a:endParaRPr lang="en-BE"/>
          </a:p>
        </p:txBody>
      </p:sp>
    </p:spTree>
    <p:extLst>
      <p:ext uri="{BB962C8B-B14F-4D97-AF65-F5344CB8AC3E}">
        <p14:creationId xmlns:p14="http://schemas.microsoft.com/office/powerpoint/2010/main" val="3501702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0968-F8FD-4E78-8F9C-56BF55A84421}"/>
              </a:ext>
            </a:extLst>
          </p:cNvPr>
          <p:cNvSpPr>
            <a:spLocks noGrp="1"/>
          </p:cNvSpPr>
          <p:nvPr>
            <p:ph type="title"/>
          </p:nvPr>
        </p:nvSpPr>
        <p:spPr/>
        <p:txBody>
          <a:bodyPr/>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172D1427-4A3A-46CA-939D-9C56550ED2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D06B8F48-F271-476D-89F6-B26B2C4C0465}"/>
              </a:ext>
            </a:extLst>
          </p:cNvPr>
          <p:cNvSpPr>
            <a:spLocks noGrp="1"/>
          </p:cNvSpPr>
          <p:nvPr>
            <p:ph type="dt" sz="half" idx="10"/>
          </p:nvPr>
        </p:nvSpPr>
        <p:spPr/>
        <p:txBody>
          <a:bodyPr/>
          <a:lstStyle/>
          <a:p>
            <a:fld id="{6F738893-9CF7-DE40-A801-368585A214AC}" type="datetime1">
              <a:rPr lang="en-US" smtClean="0"/>
              <a:t>6/28/2022</a:t>
            </a:fld>
            <a:endParaRPr lang="en-BE"/>
          </a:p>
        </p:txBody>
      </p:sp>
      <p:sp>
        <p:nvSpPr>
          <p:cNvPr id="5" name="Footer Placeholder 4">
            <a:extLst>
              <a:ext uri="{FF2B5EF4-FFF2-40B4-BE49-F238E27FC236}">
                <a16:creationId xmlns:a16="http://schemas.microsoft.com/office/drawing/2014/main" id="{95862907-D6ED-405C-8655-B57636C96D91}"/>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2C193DCA-2726-43AA-814A-F41B3693446B}"/>
              </a:ext>
            </a:extLst>
          </p:cNvPr>
          <p:cNvSpPr>
            <a:spLocks noGrp="1"/>
          </p:cNvSpPr>
          <p:nvPr>
            <p:ph type="sldNum" sz="quarter" idx="12"/>
          </p:nvPr>
        </p:nvSpPr>
        <p:spPr/>
        <p:txBody>
          <a:bodyPr/>
          <a:lstStyle/>
          <a:p>
            <a:fld id="{26A003D0-92C7-48A9-9E81-4C2AD6C12F89}" type="slidenum">
              <a:rPr lang="en-BE" smtClean="0"/>
              <a:t>‹#›</a:t>
            </a:fld>
            <a:endParaRPr lang="en-BE"/>
          </a:p>
        </p:txBody>
      </p:sp>
    </p:spTree>
    <p:extLst>
      <p:ext uri="{BB962C8B-B14F-4D97-AF65-F5344CB8AC3E}">
        <p14:creationId xmlns:p14="http://schemas.microsoft.com/office/powerpoint/2010/main" val="3279803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1BF530-6392-4CAF-96C2-24CEE92AAE0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3E5007D9-0AEB-4650-9386-8E3C2EB7C6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FC30164C-9EA9-4CC5-B6C0-C03FEA162DC7}"/>
              </a:ext>
            </a:extLst>
          </p:cNvPr>
          <p:cNvSpPr>
            <a:spLocks noGrp="1"/>
          </p:cNvSpPr>
          <p:nvPr>
            <p:ph type="dt" sz="half" idx="10"/>
          </p:nvPr>
        </p:nvSpPr>
        <p:spPr/>
        <p:txBody>
          <a:bodyPr/>
          <a:lstStyle/>
          <a:p>
            <a:fld id="{30DCB334-848E-4F40-9E3F-A2D468419EC1}" type="datetime1">
              <a:rPr lang="en-US" smtClean="0"/>
              <a:t>6/28/2022</a:t>
            </a:fld>
            <a:endParaRPr lang="en-BE"/>
          </a:p>
        </p:txBody>
      </p:sp>
      <p:sp>
        <p:nvSpPr>
          <p:cNvPr id="5" name="Footer Placeholder 4">
            <a:extLst>
              <a:ext uri="{FF2B5EF4-FFF2-40B4-BE49-F238E27FC236}">
                <a16:creationId xmlns:a16="http://schemas.microsoft.com/office/drawing/2014/main" id="{A69FD3A2-D98C-435D-A365-6E95F554B596}"/>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F6FFB473-8953-46FD-BAE0-BBF322309DCA}"/>
              </a:ext>
            </a:extLst>
          </p:cNvPr>
          <p:cNvSpPr>
            <a:spLocks noGrp="1"/>
          </p:cNvSpPr>
          <p:nvPr>
            <p:ph type="sldNum" sz="quarter" idx="12"/>
          </p:nvPr>
        </p:nvSpPr>
        <p:spPr/>
        <p:txBody>
          <a:bodyPr/>
          <a:lstStyle/>
          <a:p>
            <a:fld id="{26A003D0-92C7-48A9-9E81-4C2AD6C12F89}" type="slidenum">
              <a:rPr lang="en-BE" smtClean="0"/>
              <a:t>‹#›</a:t>
            </a:fld>
            <a:endParaRPr lang="en-BE"/>
          </a:p>
        </p:txBody>
      </p:sp>
    </p:spTree>
    <p:extLst>
      <p:ext uri="{BB962C8B-B14F-4D97-AF65-F5344CB8AC3E}">
        <p14:creationId xmlns:p14="http://schemas.microsoft.com/office/powerpoint/2010/main" val="1298683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Only 0">
    <p:spTree>
      <p:nvGrpSpPr>
        <p:cNvPr id="1" name=""/>
        <p:cNvGrpSpPr/>
        <p:nvPr/>
      </p:nvGrpSpPr>
      <p:grpSpPr>
        <a:xfrm>
          <a:off x="0" y="0"/>
          <a:ext cx="0" cy="0"/>
          <a:chOff x="0" y="0"/>
          <a:chExt cx="0" cy="0"/>
        </a:xfrm>
      </p:grpSpPr>
      <p:sp>
        <p:nvSpPr>
          <p:cNvPr id="46" name="Title Text"/>
          <p:cNvSpPr txBox="1">
            <a:spLocks noGrp="1"/>
          </p:cNvSpPr>
          <p:nvPr>
            <p:ph type="title"/>
          </p:nvPr>
        </p:nvSpPr>
        <p:spPr>
          <a:prstGeom prst="rect">
            <a:avLst/>
          </a:prstGeom>
        </p:spPr>
        <p:txBody>
          <a:bodyPr/>
          <a:lstStyle/>
          <a:p>
            <a:r>
              <a:t>Title Text</a:t>
            </a: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026965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2030D-132D-4897-85EF-C80A6D6A8526}"/>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1FACC08A-4D11-4BD7-9B58-B0013E54CD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981D30BF-CF6D-41B7-8E3C-47CB1B62116F}"/>
              </a:ext>
            </a:extLst>
          </p:cNvPr>
          <p:cNvSpPr>
            <a:spLocks noGrp="1"/>
          </p:cNvSpPr>
          <p:nvPr>
            <p:ph type="dt" sz="half" idx="10"/>
          </p:nvPr>
        </p:nvSpPr>
        <p:spPr/>
        <p:txBody>
          <a:bodyPr/>
          <a:lstStyle/>
          <a:p>
            <a:fld id="{833388C1-7803-4244-8602-32B7556BEAE7}" type="datetime1">
              <a:rPr lang="en-US" smtClean="0"/>
              <a:t>6/28/2022</a:t>
            </a:fld>
            <a:endParaRPr lang="en-BE"/>
          </a:p>
        </p:txBody>
      </p:sp>
      <p:sp>
        <p:nvSpPr>
          <p:cNvPr id="5" name="Footer Placeholder 4">
            <a:extLst>
              <a:ext uri="{FF2B5EF4-FFF2-40B4-BE49-F238E27FC236}">
                <a16:creationId xmlns:a16="http://schemas.microsoft.com/office/drawing/2014/main" id="{74EFCD5F-DA95-4D42-9BB3-7C206D92B574}"/>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C1FB4427-53FC-47A3-872F-935D6855DA76}"/>
              </a:ext>
            </a:extLst>
          </p:cNvPr>
          <p:cNvSpPr>
            <a:spLocks noGrp="1"/>
          </p:cNvSpPr>
          <p:nvPr>
            <p:ph type="sldNum" sz="quarter" idx="12"/>
          </p:nvPr>
        </p:nvSpPr>
        <p:spPr/>
        <p:txBody>
          <a:bodyPr/>
          <a:lstStyle/>
          <a:p>
            <a:fld id="{26A003D0-92C7-48A9-9E81-4C2AD6C12F89}" type="slidenum">
              <a:rPr lang="en-BE" smtClean="0"/>
              <a:t>‹#›</a:t>
            </a:fld>
            <a:endParaRPr lang="en-BE"/>
          </a:p>
        </p:txBody>
      </p:sp>
    </p:spTree>
    <p:extLst>
      <p:ext uri="{BB962C8B-B14F-4D97-AF65-F5344CB8AC3E}">
        <p14:creationId xmlns:p14="http://schemas.microsoft.com/office/powerpoint/2010/main" val="3850136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03B5D-9051-4FF0-9E68-7F089D691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BE"/>
          </a:p>
        </p:txBody>
      </p:sp>
      <p:sp>
        <p:nvSpPr>
          <p:cNvPr id="3" name="Text Placeholder 2">
            <a:extLst>
              <a:ext uri="{FF2B5EF4-FFF2-40B4-BE49-F238E27FC236}">
                <a16:creationId xmlns:a16="http://schemas.microsoft.com/office/drawing/2014/main" id="{792A02C3-6F5C-45C8-AF1A-66FF0FAF3A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7CB058-0FD6-4D19-8D25-876B75DA45FD}"/>
              </a:ext>
            </a:extLst>
          </p:cNvPr>
          <p:cNvSpPr>
            <a:spLocks noGrp="1"/>
          </p:cNvSpPr>
          <p:nvPr>
            <p:ph type="dt" sz="half" idx="10"/>
          </p:nvPr>
        </p:nvSpPr>
        <p:spPr/>
        <p:txBody>
          <a:bodyPr/>
          <a:lstStyle/>
          <a:p>
            <a:fld id="{B5B13EC1-5475-1744-8001-20B8FF45ACA3}" type="datetime1">
              <a:rPr lang="en-US" smtClean="0"/>
              <a:t>6/28/2022</a:t>
            </a:fld>
            <a:endParaRPr lang="en-BE"/>
          </a:p>
        </p:txBody>
      </p:sp>
      <p:sp>
        <p:nvSpPr>
          <p:cNvPr id="5" name="Footer Placeholder 4">
            <a:extLst>
              <a:ext uri="{FF2B5EF4-FFF2-40B4-BE49-F238E27FC236}">
                <a16:creationId xmlns:a16="http://schemas.microsoft.com/office/drawing/2014/main" id="{8A37ACEE-152E-436A-A43A-638DD37BA2C1}"/>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94D4AD62-EE9C-410D-AF69-35720D4E9050}"/>
              </a:ext>
            </a:extLst>
          </p:cNvPr>
          <p:cNvSpPr>
            <a:spLocks noGrp="1"/>
          </p:cNvSpPr>
          <p:nvPr>
            <p:ph type="sldNum" sz="quarter" idx="12"/>
          </p:nvPr>
        </p:nvSpPr>
        <p:spPr/>
        <p:txBody>
          <a:bodyPr/>
          <a:lstStyle/>
          <a:p>
            <a:fld id="{26A003D0-92C7-48A9-9E81-4C2AD6C12F89}" type="slidenum">
              <a:rPr lang="en-BE" smtClean="0"/>
              <a:t>‹#›</a:t>
            </a:fld>
            <a:endParaRPr lang="en-BE"/>
          </a:p>
        </p:txBody>
      </p:sp>
    </p:spTree>
    <p:extLst>
      <p:ext uri="{BB962C8B-B14F-4D97-AF65-F5344CB8AC3E}">
        <p14:creationId xmlns:p14="http://schemas.microsoft.com/office/powerpoint/2010/main" val="2035172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B1F36-8349-4D0C-8191-0754374D3C86}"/>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E13275EC-1799-4C68-80B0-CE2681823A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Content Placeholder 3">
            <a:extLst>
              <a:ext uri="{FF2B5EF4-FFF2-40B4-BE49-F238E27FC236}">
                <a16:creationId xmlns:a16="http://schemas.microsoft.com/office/drawing/2014/main" id="{24671150-5970-4C46-A5C5-6644BE8D44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Date Placeholder 4">
            <a:extLst>
              <a:ext uri="{FF2B5EF4-FFF2-40B4-BE49-F238E27FC236}">
                <a16:creationId xmlns:a16="http://schemas.microsoft.com/office/drawing/2014/main" id="{6AB21350-0959-4308-ACF0-4209F39B279E}"/>
              </a:ext>
            </a:extLst>
          </p:cNvPr>
          <p:cNvSpPr>
            <a:spLocks noGrp="1"/>
          </p:cNvSpPr>
          <p:nvPr>
            <p:ph type="dt" sz="half" idx="10"/>
          </p:nvPr>
        </p:nvSpPr>
        <p:spPr/>
        <p:txBody>
          <a:bodyPr/>
          <a:lstStyle/>
          <a:p>
            <a:fld id="{8E3FA2A0-DA64-7F4E-A190-D54DA4C449E4}" type="datetime1">
              <a:rPr lang="en-US" smtClean="0"/>
              <a:t>6/28/2022</a:t>
            </a:fld>
            <a:endParaRPr lang="en-BE"/>
          </a:p>
        </p:txBody>
      </p:sp>
      <p:sp>
        <p:nvSpPr>
          <p:cNvPr id="6" name="Footer Placeholder 5">
            <a:extLst>
              <a:ext uri="{FF2B5EF4-FFF2-40B4-BE49-F238E27FC236}">
                <a16:creationId xmlns:a16="http://schemas.microsoft.com/office/drawing/2014/main" id="{D013A736-99E8-4529-8E97-5C1B7E2751D6}"/>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289B9A62-CAF9-41A4-B5AF-47505C8C8C47}"/>
              </a:ext>
            </a:extLst>
          </p:cNvPr>
          <p:cNvSpPr>
            <a:spLocks noGrp="1"/>
          </p:cNvSpPr>
          <p:nvPr>
            <p:ph type="sldNum" sz="quarter" idx="12"/>
          </p:nvPr>
        </p:nvSpPr>
        <p:spPr/>
        <p:txBody>
          <a:bodyPr/>
          <a:lstStyle/>
          <a:p>
            <a:fld id="{26A003D0-92C7-48A9-9E81-4C2AD6C12F89}" type="slidenum">
              <a:rPr lang="en-BE" smtClean="0"/>
              <a:t>‹#›</a:t>
            </a:fld>
            <a:endParaRPr lang="en-BE"/>
          </a:p>
        </p:txBody>
      </p:sp>
    </p:spTree>
    <p:extLst>
      <p:ext uri="{BB962C8B-B14F-4D97-AF65-F5344CB8AC3E}">
        <p14:creationId xmlns:p14="http://schemas.microsoft.com/office/powerpoint/2010/main" val="2107877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90179-6F8C-4802-A7F1-D53316E6088A}"/>
              </a:ext>
            </a:extLst>
          </p:cNvPr>
          <p:cNvSpPr>
            <a:spLocks noGrp="1"/>
          </p:cNvSpPr>
          <p:nvPr>
            <p:ph type="title"/>
          </p:nvPr>
        </p:nvSpPr>
        <p:spPr>
          <a:xfrm>
            <a:off x="839788" y="365125"/>
            <a:ext cx="10515600" cy="1325563"/>
          </a:xfrm>
        </p:spPr>
        <p:txBody>
          <a:bodyPr/>
          <a:lstStyle/>
          <a:p>
            <a:r>
              <a:rPr lang="en-US"/>
              <a:t>Click to edit Master title style</a:t>
            </a:r>
            <a:endParaRPr lang="en-BE"/>
          </a:p>
        </p:txBody>
      </p:sp>
      <p:sp>
        <p:nvSpPr>
          <p:cNvPr id="3" name="Text Placeholder 2">
            <a:extLst>
              <a:ext uri="{FF2B5EF4-FFF2-40B4-BE49-F238E27FC236}">
                <a16:creationId xmlns:a16="http://schemas.microsoft.com/office/drawing/2014/main" id="{56FDFA16-8BE9-4692-883B-4669048A89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679495-57DC-4D41-85A0-29658DC69D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Text Placeholder 4">
            <a:extLst>
              <a:ext uri="{FF2B5EF4-FFF2-40B4-BE49-F238E27FC236}">
                <a16:creationId xmlns:a16="http://schemas.microsoft.com/office/drawing/2014/main" id="{06C768EE-BC10-4207-88A2-7D52925379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A3B58C-B06C-42AE-ACE9-9DEB04ECA9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7" name="Date Placeholder 6">
            <a:extLst>
              <a:ext uri="{FF2B5EF4-FFF2-40B4-BE49-F238E27FC236}">
                <a16:creationId xmlns:a16="http://schemas.microsoft.com/office/drawing/2014/main" id="{68A368D6-0E65-4AD7-ABF6-CD91C8CBC61B}"/>
              </a:ext>
            </a:extLst>
          </p:cNvPr>
          <p:cNvSpPr>
            <a:spLocks noGrp="1"/>
          </p:cNvSpPr>
          <p:nvPr>
            <p:ph type="dt" sz="half" idx="10"/>
          </p:nvPr>
        </p:nvSpPr>
        <p:spPr/>
        <p:txBody>
          <a:bodyPr/>
          <a:lstStyle/>
          <a:p>
            <a:fld id="{60AF1D5C-FD88-2642-A146-10A04744E89F}" type="datetime1">
              <a:rPr lang="en-US" smtClean="0"/>
              <a:t>6/28/2022</a:t>
            </a:fld>
            <a:endParaRPr lang="en-BE"/>
          </a:p>
        </p:txBody>
      </p:sp>
      <p:sp>
        <p:nvSpPr>
          <p:cNvPr id="8" name="Footer Placeholder 7">
            <a:extLst>
              <a:ext uri="{FF2B5EF4-FFF2-40B4-BE49-F238E27FC236}">
                <a16:creationId xmlns:a16="http://schemas.microsoft.com/office/drawing/2014/main" id="{06C58718-556F-44CD-A0A0-08F05965FA5F}"/>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0D2E84D0-13A9-44C1-BEAF-6AB6E057E185}"/>
              </a:ext>
            </a:extLst>
          </p:cNvPr>
          <p:cNvSpPr>
            <a:spLocks noGrp="1"/>
          </p:cNvSpPr>
          <p:nvPr>
            <p:ph type="sldNum" sz="quarter" idx="12"/>
          </p:nvPr>
        </p:nvSpPr>
        <p:spPr/>
        <p:txBody>
          <a:bodyPr/>
          <a:lstStyle/>
          <a:p>
            <a:fld id="{26A003D0-92C7-48A9-9E81-4C2AD6C12F89}" type="slidenum">
              <a:rPr lang="en-BE" smtClean="0"/>
              <a:t>‹#›</a:t>
            </a:fld>
            <a:endParaRPr lang="en-BE"/>
          </a:p>
        </p:txBody>
      </p:sp>
    </p:spTree>
    <p:extLst>
      <p:ext uri="{BB962C8B-B14F-4D97-AF65-F5344CB8AC3E}">
        <p14:creationId xmlns:p14="http://schemas.microsoft.com/office/powerpoint/2010/main" val="3325155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171A-1B57-4455-A302-E505CE5C552C}"/>
              </a:ext>
            </a:extLst>
          </p:cNvPr>
          <p:cNvSpPr>
            <a:spLocks noGrp="1"/>
          </p:cNvSpPr>
          <p:nvPr>
            <p:ph type="title"/>
          </p:nvPr>
        </p:nvSpPr>
        <p:spPr/>
        <p:txBody>
          <a:bodyPr/>
          <a:lstStyle/>
          <a:p>
            <a:r>
              <a:rPr lang="en-US"/>
              <a:t>Click to edit Master title style</a:t>
            </a:r>
            <a:endParaRPr lang="en-BE"/>
          </a:p>
        </p:txBody>
      </p:sp>
      <p:sp>
        <p:nvSpPr>
          <p:cNvPr id="3" name="Date Placeholder 2">
            <a:extLst>
              <a:ext uri="{FF2B5EF4-FFF2-40B4-BE49-F238E27FC236}">
                <a16:creationId xmlns:a16="http://schemas.microsoft.com/office/drawing/2014/main" id="{D3BA7584-1D78-4AF1-A656-36135B8CC661}"/>
              </a:ext>
            </a:extLst>
          </p:cNvPr>
          <p:cNvSpPr>
            <a:spLocks noGrp="1"/>
          </p:cNvSpPr>
          <p:nvPr>
            <p:ph type="dt" sz="half" idx="10"/>
          </p:nvPr>
        </p:nvSpPr>
        <p:spPr/>
        <p:txBody>
          <a:bodyPr/>
          <a:lstStyle/>
          <a:p>
            <a:fld id="{82477AA5-C2B2-3747-9C3E-C4E69F6F09ED}" type="datetime1">
              <a:rPr lang="en-US" smtClean="0"/>
              <a:t>6/28/2022</a:t>
            </a:fld>
            <a:endParaRPr lang="en-BE"/>
          </a:p>
        </p:txBody>
      </p:sp>
      <p:sp>
        <p:nvSpPr>
          <p:cNvPr id="4" name="Footer Placeholder 3">
            <a:extLst>
              <a:ext uri="{FF2B5EF4-FFF2-40B4-BE49-F238E27FC236}">
                <a16:creationId xmlns:a16="http://schemas.microsoft.com/office/drawing/2014/main" id="{4069E692-F5DA-49D1-9C18-FD6EE84AC045}"/>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FD1A6B1A-0D72-4E44-BD31-6C5AB8FB7CAE}"/>
              </a:ext>
            </a:extLst>
          </p:cNvPr>
          <p:cNvSpPr>
            <a:spLocks noGrp="1"/>
          </p:cNvSpPr>
          <p:nvPr>
            <p:ph type="sldNum" sz="quarter" idx="12"/>
          </p:nvPr>
        </p:nvSpPr>
        <p:spPr/>
        <p:txBody>
          <a:bodyPr/>
          <a:lstStyle/>
          <a:p>
            <a:fld id="{26A003D0-92C7-48A9-9E81-4C2AD6C12F89}" type="slidenum">
              <a:rPr lang="en-BE" smtClean="0"/>
              <a:t>‹#›</a:t>
            </a:fld>
            <a:endParaRPr lang="en-BE"/>
          </a:p>
        </p:txBody>
      </p:sp>
    </p:spTree>
    <p:extLst>
      <p:ext uri="{BB962C8B-B14F-4D97-AF65-F5344CB8AC3E}">
        <p14:creationId xmlns:p14="http://schemas.microsoft.com/office/powerpoint/2010/main" val="3389579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436394-57EE-41FE-962C-1A8E2BC3477A}"/>
              </a:ext>
            </a:extLst>
          </p:cNvPr>
          <p:cNvSpPr>
            <a:spLocks noGrp="1"/>
          </p:cNvSpPr>
          <p:nvPr>
            <p:ph type="dt" sz="half" idx="10"/>
          </p:nvPr>
        </p:nvSpPr>
        <p:spPr/>
        <p:txBody>
          <a:bodyPr/>
          <a:lstStyle/>
          <a:p>
            <a:fld id="{0031707A-C688-9946-AB85-CD2F7850832F}" type="datetime1">
              <a:rPr lang="en-US" smtClean="0"/>
              <a:t>6/28/2022</a:t>
            </a:fld>
            <a:endParaRPr lang="en-BE"/>
          </a:p>
        </p:txBody>
      </p:sp>
      <p:sp>
        <p:nvSpPr>
          <p:cNvPr id="3" name="Footer Placeholder 2">
            <a:extLst>
              <a:ext uri="{FF2B5EF4-FFF2-40B4-BE49-F238E27FC236}">
                <a16:creationId xmlns:a16="http://schemas.microsoft.com/office/drawing/2014/main" id="{C9E6C96C-7AB7-4882-BFFB-2E782F19785A}"/>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F015AB61-A858-4E2C-B2D4-9DA01708ED18}"/>
              </a:ext>
            </a:extLst>
          </p:cNvPr>
          <p:cNvSpPr>
            <a:spLocks noGrp="1"/>
          </p:cNvSpPr>
          <p:nvPr>
            <p:ph type="sldNum" sz="quarter" idx="12"/>
          </p:nvPr>
        </p:nvSpPr>
        <p:spPr/>
        <p:txBody>
          <a:bodyPr/>
          <a:lstStyle/>
          <a:p>
            <a:fld id="{26A003D0-92C7-48A9-9E81-4C2AD6C12F89}" type="slidenum">
              <a:rPr lang="en-BE" smtClean="0"/>
              <a:t>‹#›</a:t>
            </a:fld>
            <a:endParaRPr lang="en-BE"/>
          </a:p>
        </p:txBody>
      </p:sp>
    </p:spTree>
    <p:extLst>
      <p:ext uri="{BB962C8B-B14F-4D97-AF65-F5344CB8AC3E}">
        <p14:creationId xmlns:p14="http://schemas.microsoft.com/office/powerpoint/2010/main" val="1455815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6E87A-A9E4-419C-AD53-96612E5701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9E102F00-F8DB-41CA-9025-F8E9752A9E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Text Placeholder 3">
            <a:extLst>
              <a:ext uri="{FF2B5EF4-FFF2-40B4-BE49-F238E27FC236}">
                <a16:creationId xmlns:a16="http://schemas.microsoft.com/office/drawing/2014/main" id="{92C428D1-6977-4667-B9B1-FDE3B436B6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8728C9-83DD-4F9D-BDA2-ACF6E25BE994}"/>
              </a:ext>
            </a:extLst>
          </p:cNvPr>
          <p:cNvSpPr>
            <a:spLocks noGrp="1"/>
          </p:cNvSpPr>
          <p:nvPr>
            <p:ph type="dt" sz="half" idx="10"/>
          </p:nvPr>
        </p:nvSpPr>
        <p:spPr/>
        <p:txBody>
          <a:bodyPr/>
          <a:lstStyle/>
          <a:p>
            <a:fld id="{40D1048E-9B86-C649-92B3-0937F70C7E60}" type="datetime1">
              <a:rPr lang="en-US" smtClean="0"/>
              <a:t>6/28/2022</a:t>
            </a:fld>
            <a:endParaRPr lang="en-BE"/>
          </a:p>
        </p:txBody>
      </p:sp>
      <p:sp>
        <p:nvSpPr>
          <p:cNvPr id="6" name="Footer Placeholder 5">
            <a:extLst>
              <a:ext uri="{FF2B5EF4-FFF2-40B4-BE49-F238E27FC236}">
                <a16:creationId xmlns:a16="http://schemas.microsoft.com/office/drawing/2014/main" id="{54D63196-DB29-4F73-A647-9625359F0488}"/>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7D63C3F3-CC8A-4A06-AC8A-A13609E52CBC}"/>
              </a:ext>
            </a:extLst>
          </p:cNvPr>
          <p:cNvSpPr>
            <a:spLocks noGrp="1"/>
          </p:cNvSpPr>
          <p:nvPr>
            <p:ph type="sldNum" sz="quarter" idx="12"/>
          </p:nvPr>
        </p:nvSpPr>
        <p:spPr/>
        <p:txBody>
          <a:bodyPr/>
          <a:lstStyle/>
          <a:p>
            <a:fld id="{26A003D0-92C7-48A9-9E81-4C2AD6C12F89}" type="slidenum">
              <a:rPr lang="en-BE" smtClean="0"/>
              <a:t>‹#›</a:t>
            </a:fld>
            <a:endParaRPr lang="en-BE"/>
          </a:p>
        </p:txBody>
      </p:sp>
    </p:spTree>
    <p:extLst>
      <p:ext uri="{BB962C8B-B14F-4D97-AF65-F5344CB8AC3E}">
        <p14:creationId xmlns:p14="http://schemas.microsoft.com/office/powerpoint/2010/main" val="1285951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78507-FC9B-4AA8-9624-1FB806B6ED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Picture Placeholder 2">
            <a:extLst>
              <a:ext uri="{FF2B5EF4-FFF2-40B4-BE49-F238E27FC236}">
                <a16:creationId xmlns:a16="http://schemas.microsoft.com/office/drawing/2014/main" id="{AAE32B9E-E2D0-44E5-853C-1C26BA9E0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90092EA4-DCC8-4A5B-A13E-B2DED1C4D0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14ADA6-A22F-4F2E-A65B-D72B705BC606}"/>
              </a:ext>
            </a:extLst>
          </p:cNvPr>
          <p:cNvSpPr>
            <a:spLocks noGrp="1"/>
          </p:cNvSpPr>
          <p:nvPr>
            <p:ph type="dt" sz="half" idx="10"/>
          </p:nvPr>
        </p:nvSpPr>
        <p:spPr/>
        <p:txBody>
          <a:bodyPr/>
          <a:lstStyle/>
          <a:p>
            <a:fld id="{2E72E503-8D14-8947-A78F-5587065E3C38}" type="datetime1">
              <a:rPr lang="en-US" smtClean="0"/>
              <a:t>6/28/2022</a:t>
            </a:fld>
            <a:endParaRPr lang="en-BE"/>
          </a:p>
        </p:txBody>
      </p:sp>
      <p:sp>
        <p:nvSpPr>
          <p:cNvPr id="6" name="Footer Placeholder 5">
            <a:extLst>
              <a:ext uri="{FF2B5EF4-FFF2-40B4-BE49-F238E27FC236}">
                <a16:creationId xmlns:a16="http://schemas.microsoft.com/office/drawing/2014/main" id="{1E5ACD19-91C4-4535-AF21-0789707D61CF}"/>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09F47942-4B86-461A-B270-7C8BC36F66BE}"/>
              </a:ext>
            </a:extLst>
          </p:cNvPr>
          <p:cNvSpPr>
            <a:spLocks noGrp="1"/>
          </p:cNvSpPr>
          <p:nvPr>
            <p:ph type="sldNum" sz="quarter" idx="12"/>
          </p:nvPr>
        </p:nvSpPr>
        <p:spPr/>
        <p:txBody>
          <a:bodyPr/>
          <a:lstStyle/>
          <a:p>
            <a:fld id="{26A003D0-92C7-48A9-9E81-4C2AD6C12F89}" type="slidenum">
              <a:rPr lang="en-BE" smtClean="0"/>
              <a:t>‹#›</a:t>
            </a:fld>
            <a:endParaRPr lang="en-BE"/>
          </a:p>
        </p:txBody>
      </p:sp>
    </p:spTree>
    <p:extLst>
      <p:ext uri="{BB962C8B-B14F-4D97-AF65-F5344CB8AC3E}">
        <p14:creationId xmlns:p14="http://schemas.microsoft.com/office/powerpoint/2010/main" val="1803730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4D7A25-129A-49EF-A8BE-971CEA0728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BE"/>
          </a:p>
        </p:txBody>
      </p:sp>
      <p:sp>
        <p:nvSpPr>
          <p:cNvPr id="3" name="Text Placeholder 2">
            <a:extLst>
              <a:ext uri="{FF2B5EF4-FFF2-40B4-BE49-F238E27FC236}">
                <a16:creationId xmlns:a16="http://schemas.microsoft.com/office/drawing/2014/main" id="{ECFE29C4-CC26-4A30-A2CD-AC542E3B45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E61A983C-FEF9-4722-8151-032438CDCF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17369-DA1B-5946-8B8C-40F6A0D4CFB1}" type="datetime1">
              <a:rPr lang="en-US" smtClean="0"/>
              <a:t>6/28/2022</a:t>
            </a:fld>
            <a:endParaRPr lang="en-BE"/>
          </a:p>
        </p:txBody>
      </p:sp>
      <p:sp>
        <p:nvSpPr>
          <p:cNvPr id="5" name="Footer Placeholder 4">
            <a:extLst>
              <a:ext uri="{FF2B5EF4-FFF2-40B4-BE49-F238E27FC236}">
                <a16:creationId xmlns:a16="http://schemas.microsoft.com/office/drawing/2014/main" id="{09481B3F-5A47-441D-A7D7-B42B87CF06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Slide Number Placeholder 5">
            <a:extLst>
              <a:ext uri="{FF2B5EF4-FFF2-40B4-BE49-F238E27FC236}">
                <a16:creationId xmlns:a16="http://schemas.microsoft.com/office/drawing/2014/main" id="{035A8D5F-9E18-4BE8-BE9D-B4FA99D617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A003D0-92C7-48A9-9E81-4C2AD6C12F89}" type="slidenum">
              <a:rPr lang="en-BE" smtClean="0"/>
              <a:t>‹#›</a:t>
            </a:fld>
            <a:endParaRPr lang="en-BE"/>
          </a:p>
        </p:txBody>
      </p:sp>
    </p:spTree>
    <p:extLst>
      <p:ext uri="{BB962C8B-B14F-4D97-AF65-F5344CB8AC3E}">
        <p14:creationId xmlns:p14="http://schemas.microsoft.com/office/powerpoint/2010/main" val="3946340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3" Type="http://schemas.openxmlformats.org/officeDocument/2006/relationships/diagramQuickStyle" Target="../diagrams/quickStyle2.xml"/><Relationship Id="rId18" Type="http://schemas.openxmlformats.org/officeDocument/2006/relationships/diagramQuickStyle" Target="../diagrams/quickStyle3.xml"/><Relationship Id="rId26" Type="http://schemas.openxmlformats.org/officeDocument/2006/relationships/diagramData" Target="../diagrams/data5.xml"/><Relationship Id="rId3" Type="http://schemas.openxmlformats.org/officeDocument/2006/relationships/image" Target="../media/image5.png"/><Relationship Id="rId21" Type="http://schemas.openxmlformats.org/officeDocument/2006/relationships/diagramData" Target="../diagrams/data4.xml"/><Relationship Id="rId34" Type="http://schemas.openxmlformats.org/officeDocument/2006/relationships/diagramColors" Target="../diagrams/colors6.xml"/><Relationship Id="rId7" Type="http://schemas.openxmlformats.org/officeDocument/2006/relationships/diagramLayout" Target="../diagrams/layout1.xml"/><Relationship Id="rId12" Type="http://schemas.openxmlformats.org/officeDocument/2006/relationships/diagramLayout" Target="../diagrams/layout2.xml"/><Relationship Id="rId17" Type="http://schemas.openxmlformats.org/officeDocument/2006/relationships/diagramLayout" Target="../diagrams/layout3.xml"/><Relationship Id="rId25" Type="http://schemas.microsoft.com/office/2007/relationships/diagramDrawing" Target="../diagrams/drawing4.xml"/><Relationship Id="rId33" Type="http://schemas.openxmlformats.org/officeDocument/2006/relationships/diagramQuickStyle" Target="../diagrams/quickStyle6.xml"/><Relationship Id="rId2" Type="http://schemas.openxmlformats.org/officeDocument/2006/relationships/notesSlide" Target="../notesSlides/notesSlide12.xml"/><Relationship Id="rId16" Type="http://schemas.openxmlformats.org/officeDocument/2006/relationships/diagramData" Target="../diagrams/data3.xml"/><Relationship Id="rId20" Type="http://schemas.microsoft.com/office/2007/relationships/diagramDrawing" Target="../diagrams/drawing3.xml"/><Relationship Id="rId29" Type="http://schemas.openxmlformats.org/officeDocument/2006/relationships/diagramColors" Target="../diagrams/colors5.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diagramData" Target="../diagrams/data2.xml"/><Relationship Id="rId24" Type="http://schemas.openxmlformats.org/officeDocument/2006/relationships/diagramColors" Target="../diagrams/colors4.xml"/><Relationship Id="rId32" Type="http://schemas.openxmlformats.org/officeDocument/2006/relationships/diagramLayout" Target="../diagrams/layout6.xml"/><Relationship Id="rId5" Type="http://schemas.openxmlformats.org/officeDocument/2006/relationships/image" Target="../media/image7.png"/><Relationship Id="rId15" Type="http://schemas.microsoft.com/office/2007/relationships/diagramDrawing" Target="../diagrams/drawing2.xml"/><Relationship Id="rId23" Type="http://schemas.openxmlformats.org/officeDocument/2006/relationships/diagramQuickStyle" Target="../diagrams/quickStyle4.xml"/><Relationship Id="rId28" Type="http://schemas.openxmlformats.org/officeDocument/2006/relationships/diagramQuickStyle" Target="../diagrams/quickStyle5.xml"/><Relationship Id="rId10" Type="http://schemas.microsoft.com/office/2007/relationships/diagramDrawing" Target="../diagrams/drawing1.xml"/><Relationship Id="rId19" Type="http://schemas.openxmlformats.org/officeDocument/2006/relationships/diagramColors" Target="../diagrams/colors3.xml"/><Relationship Id="rId31" Type="http://schemas.openxmlformats.org/officeDocument/2006/relationships/diagramData" Target="../diagrams/data6.xml"/><Relationship Id="rId4" Type="http://schemas.openxmlformats.org/officeDocument/2006/relationships/image" Target="../media/image6.png"/><Relationship Id="rId9" Type="http://schemas.openxmlformats.org/officeDocument/2006/relationships/diagramColors" Target="../diagrams/colors1.xml"/><Relationship Id="rId14" Type="http://schemas.openxmlformats.org/officeDocument/2006/relationships/diagramColors" Target="../diagrams/colors2.xml"/><Relationship Id="rId22" Type="http://schemas.openxmlformats.org/officeDocument/2006/relationships/diagramLayout" Target="../diagrams/layout4.xml"/><Relationship Id="rId27" Type="http://schemas.openxmlformats.org/officeDocument/2006/relationships/diagramLayout" Target="../diagrams/layout5.xml"/><Relationship Id="rId30" Type="http://schemas.microsoft.com/office/2007/relationships/diagramDrawing" Target="../diagrams/drawing5.xml"/><Relationship Id="rId35" Type="http://schemas.microsoft.com/office/2007/relationships/diagramDrawing" Target="../diagrams/drawing6.xml"/><Relationship Id="rId8"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7.xml"/><Relationship Id="rId13" Type="http://schemas.openxmlformats.org/officeDocument/2006/relationships/diagramQuickStyle" Target="../diagrams/quickStyle8.xml"/><Relationship Id="rId3" Type="http://schemas.openxmlformats.org/officeDocument/2006/relationships/image" Target="../media/image5.png"/><Relationship Id="rId7" Type="http://schemas.openxmlformats.org/officeDocument/2006/relationships/diagramLayout" Target="../diagrams/layout7.xml"/><Relationship Id="rId12" Type="http://schemas.openxmlformats.org/officeDocument/2006/relationships/diagramLayout" Target="../diagrams/layout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Data" Target="../diagrams/data7.xml"/><Relationship Id="rId11" Type="http://schemas.openxmlformats.org/officeDocument/2006/relationships/diagramData" Target="../diagrams/data8.xml"/><Relationship Id="rId5" Type="http://schemas.openxmlformats.org/officeDocument/2006/relationships/image" Target="../media/image7.png"/><Relationship Id="rId15" Type="http://schemas.microsoft.com/office/2007/relationships/diagramDrawing" Target="../diagrams/drawing8.xml"/><Relationship Id="rId10" Type="http://schemas.microsoft.com/office/2007/relationships/diagramDrawing" Target="../diagrams/drawing7.xml"/><Relationship Id="rId4" Type="http://schemas.openxmlformats.org/officeDocument/2006/relationships/image" Target="../media/image6.png"/><Relationship Id="rId9" Type="http://schemas.openxmlformats.org/officeDocument/2006/relationships/diagramColors" Target="../diagrams/colors7.xml"/><Relationship Id="rId14" Type="http://schemas.openxmlformats.org/officeDocument/2006/relationships/diagramColors" Target="../diagrams/colors8.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image" Target="../media/image5.png"/><Relationship Id="rId7" Type="http://schemas.openxmlformats.org/officeDocument/2006/relationships/diagramLayout" Target="../diagrams/layout9.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Data" Target="../diagrams/data9.xml"/><Relationship Id="rId11" Type="http://schemas.openxmlformats.org/officeDocument/2006/relationships/image" Target="../media/image22.jpg"/><Relationship Id="rId5" Type="http://schemas.openxmlformats.org/officeDocument/2006/relationships/image" Target="../media/image7.png"/><Relationship Id="rId10" Type="http://schemas.microsoft.com/office/2007/relationships/diagramDrawing" Target="../diagrams/drawing9.xml"/><Relationship Id="rId4" Type="http://schemas.openxmlformats.org/officeDocument/2006/relationships/image" Target="../media/image6.png"/><Relationship Id="rId9" Type="http://schemas.openxmlformats.org/officeDocument/2006/relationships/diagramColors" Target="../diagrams/colors9.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0.xml"/><Relationship Id="rId13" Type="http://schemas.openxmlformats.org/officeDocument/2006/relationships/diagramQuickStyle" Target="../diagrams/quickStyle11.xml"/><Relationship Id="rId3" Type="http://schemas.openxmlformats.org/officeDocument/2006/relationships/image" Target="../media/image5.png"/><Relationship Id="rId7" Type="http://schemas.openxmlformats.org/officeDocument/2006/relationships/diagramLayout" Target="../diagrams/layout10.xml"/><Relationship Id="rId12" Type="http://schemas.openxmlformats.org/officeDocument/2006/relationships/diagramLayout" Target="../diagrams/layout1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Data" Target="../diagrams/data10.xml"/><Relationship Id="rId11" Type="http://schemas.openxmlformats.org/officeDocument/2006/relationships/diagramData" Target="../diagrams/data11.xml"/><Relationship Id="rId5" Type="http://schemas.openxmlformats.org/officeDocument/2006/relationships/image" Target="../media/image7.png"/><Relationship Id="rId15" Type="http://schemas.microsoft.com/office/2007/relationships/diagramDrawing" Target="../diagrams/drawing11.xml"/><Relationship Id="rId10" Type="http://schemas.microsoft.com/office/2007/relationships/diagramDrawing" Target="../diagrams/drawing10.xml"/><Relationship Id="rId4" Type="http://schemas.openxmlformats.org/officeDocument/2006/relationships/image" Target="../media/image6.png"/><Relationship Id="rId9" Type="http://schemas.openxmlformats.org/officeDocument/2006/relationships/diagramColors" Target="../diagrams/colors10.xml"/><Relationship Id="rId14" Type="http://schemas.openxmlformats.org/officeDocument/2006/relationships/diagramColors" Target="../diagrams/colors11.xml"/></Relationships>
</file>

<file path=ppt/slides/_rels/slide18.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notesSlide" Target="../notesSlides/notesSlide16.xml"/><Relationship Id="rId9" Type="http://schemas.openxmlformats.org/officeDocument/2006/relationships/image" Target="../media/image24.jpg"/></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12.xml"/><Relationship Id="rId13" Type="http://schemas.openxmlformats.org/officeDocument/2006/relationships/image" Target="../media/image28.jpg"/><Relationship Id="rId3" Type="http://schemas.openxmlformats.org/officeDocument/2006/relationships/image" Target="../media/image5.png"/><Relationship Id="rId7" Type="http://schemas.openxmlformats.org/officeDocument/2006/relationships/diagramLayout" Target="../diagrams/layout12.xml"/><Relationship Id="rId12"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Data" Target="../diagrams/data12.xml"/><Relationship Id="rId11" Type="http://schemas.openxmlformats.org/officeDocument/2006/relationships/image" Target="../media/image26.jpg"/><Relationship Id="rId5" Type="http://schemas.openxmlformats.org/officeDocument/2006/relationships/image" Target="../media/image7.png"/><Relationship Id="rId15" Type="http://schemas.openxmlformats.org/officeDocument/2006/relationships/image" Target="../media/image30.jpg"/><Relationship Id="rId10" Type="http://schemas.microsoft.com/office/2007/relationships/diagramDrawing" Target="../diagrams/drawing12.xml"/><Relationship Id="rId4" Type="http://schemas.openxmlformats.org/officeDocument/2006/relationships/image" Target="../media/image6.png"/><Relationship Id="rId9" Type="http://schemas.openxmlformats.org/officeDocument/2006/relationships/diagramColors" Target="../diagrams/colors12.xml"/><Relationship Id="rId1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4.jpg"/><Relationship Id="rId3" Type="http://schemas.microsoft.com/office/2007/relationships/media" Target="../media/media3.mp4"/><Relationship Id="rId7" Type="http://schemas.openxmlformats.org/officeDocument/2006/relationships/image" Target="../media/image5.png"/><Relationship Id="rId12" Type="http://schemas.openxmlformats.org/officeDocument/2006/relationships/image" Target="../media/image33.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8.xml"/><Relationship Id="rId11" Type="http://schemas.openxmlformats.org/officeDocument/2006/relationships/image" Target="../media/image32.jpg"/><Relationship Id="rId5" Type="http://schemas.openxmlformats.org/officeDocument/2006/relationships/slideLayout" Target="../slideLayouts/slideLayout2.xml"/><Relationship Id="rId15" Type="http://schemas.openxmlformats.org/officeDocument/2006/relationships/image" Target="../media/image36.png"/><Relationship Id="rId10" Type="http://schemas.openxmlformats.org/officeDocument/2006/relationships/image" Target="../media/image31.jpg"/><Relationship Id="rId4" Type="http://schemas.openxmlformats.org/officeDocument/2006/relationships/video" Target="../media/media3.mp4"/><Relationship Id="rId9" Type="http://schemas.openxmlformats.org/officeDocument/2006/relationships/image" Target="../media/image7.png"/><Relationship Id="rId1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13.xml"/><Relationship Id="rId13" Type="http://schemas.openxmlformats.org/officeDocument/2006/relationships/diagramQuickStyle" Target="../diagrams/quickStyle14.xml"/><Relationship Id="rId3" Type="http://schemas.openxmlformats.org/officeDocument/2006/relationships/image" Target="../media/image5.png"/><Relationship Id="rId7" Type="http://schemas.openxmlformats.org/officeDocument/2006/relationships/diagramLayout" Target="../diagrams/layout13.xml"/><Relationship Id="rId12" Type="http://schemas.openxmlformats.org/officeDocument/2006/relationships/diagramLayout" Target="../diagrams/layout1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Data" Target="../diagrams/data13.xml"/><Relationship Id="rId11" Type="http://schemas.openxmlformats.org/officeDocument/2006/relationships/diagramData" Target="../diagrams/data14.xml"/><Relationship Id="rId5" Type="http://schemas.openxmlformats.org/officeDocument/2006/relationships/image" Target="../media/image7.png"/><Relationship Id="rId15" Type="http://schemas.microsoft.com/office/2007/relationships/diagramDrawing" Target="../diagrams/drawing14.xml"/><Relationship Id="rId10" Type="http://schemas.microsoft.com/office/2007/relationships/diagramDrawing" Target="../diagrams/drawing13.xml"/><Relationship Id="rId4" Type="http://schemas.openxmlformats.org/officeDocument/2006/relationships/image" Target="../media/image6.png"/><Relationship Id="rId9" Type="http://schemas.openxmlformats.org/officeDocument/2006/relationships/diagramColors" Target="../diagrams/colors13.xml"/><Relationship Id="rId14" Type="http://schemas.openxmlformats.org/officeDocument/2006/relationships/diagramColors" Target="../diagrams/colors14.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15.xml"/><Relationship Id="rId13" Type="http://schemas.openxmlformats.org/officeDocument/2006/relationships/diagramQuickStyle" Target="../diagrams/quickStyle16.xml"/><Relationship Id="rId3" Type="http://schemas.openxmlformats.org/officeDocument/2006/relationships/image" Target="../media/image5.png"/><Relationship Id="rId7" Type="http://schemas.openxmlformats.org/officeDocument/2006/relationships/diagramLayout" Target="../diagrams/layout15.xml"/><Relationship Id="rId12" Type="http://schemas.openxmlformats.org/officeDocument/2006/relationships/diagramLayout" Target="../diagrams/layout1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Data" Target="../diagrams/data15.xml"/><Relationship Id="rId11" Type="http://schemas.openxmlformats.org/officeDocument/2006/relationships/diagramData" Target="../diagrams/data16.xml"/><Relationship Id="rId5" Type="http://schemas.openxmlformats.org/officeDocument/2006/relationships/image" Target="../media/image7.png"/><Relationship Id="rId15" Type="http://schemas.microsoft.com/office/2007/relationships/diagramDrawing" Target="../diagrams/drawing16.xml"/><Relationship Id="rId10" Type="http://schemas.microsoft.com/office/2007/relationships/diagramDrawing" Target="../diagrams/drawing15.xml"/><Relationship Id="rId4" Type="http://schemas.openxmlformats.org/officeDocument/2006/relationships/image" Target="../media/image6.png"/><Relationship Id="rId9" Type="http://schemas.openxmlformats.org/officeDocument/2006/relationships/diagramColors" Target="../diagrams/colors15.xml"/><Relationship Id="rId14" Type="http://schemas.openxmlformats.org/officeDocument/2006/relationships/diagramColors" Target="../diagrams/colors16.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17.xml"/><Relationship Id="rId13" Type="http://schemas.openxmlformats.org/officeDocument/2006/relationships/diagramQuickStyle" Target="../diagrams/quickStyle18.xml"/><Relationship Id="rId3" Type="http://schemas.openxmlformats.org/officeDocument/2006/relationships/image" Target="../media/image5.png"/><Relationship Id="rId7" Type="http://schemas.openxmlformats.org/officeDocument/2006/relationships/diagramLayout" Target="../diagrams/layout17.xml"/><Relationship Id="rId12" Type="http://schemas.openxmlformats.org/officeDocument/2006/relationships/diagramLayout" Target="../diagrams/layout18.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Data" Target="../diagrams/data17.xml"/><Relationship Id="rId11" Type="http://schemas.openxmlformats.org/officeDocument/2006/relationships/diagramData" Target="../diagrams/data18.xml"/><Relationship Id="rId5" Type="http://schemas.openxmlformats.org/officeDocument/2006/relationships/image" Target="../media/image7.png"/><Relationship Id="rId15" Type="http://schemas.microsoft.com/office/2007/relationships/diagramDrawing" Target="../diagrams/drawing18.xml"/><Relationship Id="rId10" Type="http://schemas.microsoft.com/office/2007/relationships/diagramDrawing" Target="../diagrams/drawing17.xml"/><Relationship Id="rId4" Type="http://schemas.openxmlformats.org/officeDocument/2006/relationships/image" Target="../media/image6.png"/><Relationship Id="rId9" Type="http://schemas.openxmlformats.org/officeDocument/2006/relationships/diagramColors" Target="../diagrams/colors17.xml"/><Relationship Id="rId14" Type="http://schemas.openxmlformats.org/officeDocument/2006/relationships/diagramColors" Target="../diagrams/colors18.xml"/></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19.xml"/><Relationship Id="rId13" Type="http://schemas.openxmlformats.org/officeDocument/2006/relationships/diagramQuickStyle" Target="../diagrams/quickStyle20.xml"/><Relationship Id="rId3" Type="http://schemas.openxmlformats.org/officeDocument/2006/relationships/image" Target="../media/image5.png"/><Relationship Id="rId7" Type="http://schemas.openxmlformats.org/officeDocument/2006/relationships/diagramLayout" Target="../diagrams/layout19.xml"/><Relationship Id="rId12" Type="http://schemas.openxmlformats.org/officeDocument/2006/relationships/diagramLayout" Target="../diagrams/layout20.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Data" Target="../diagrams/data19.xml"/><Relationship Id="rId11" Type="http://schemas.openxmlformats.org/officeDocument/2006/relationships/diagramData" Target="../diagrams/data20.xml"/><Relationship Id="rId5" Type="http://schemas.openxmlformats.org/officeDocument/2006/relationships/image" Target="../media/image7.png"/><Relationship Id="rId15" Type="http://schemas.microsoft.com/office/2007/relationships/diagramDrawing" Target="../diagrams/drawing20.xml"/><Relationship Id="rId10" Type="http://schemas.microsoft.com/office/2007/relationships/diagramDrawing" Target="../diagrams/drawing19.xml"/><Relationship Id="rId4" Type="http://schemas.openxmlformats.org/officeDocument/2006/relationships/image" Target="../media/image6.png"/><Relationship Id="rId9" Type="http://schemas.openxmlformats.org/officeDocument/2006/relationships/diagramColors" Target="../diagrams/colors19.xml"/><Relationship Id="rId14" Type="http://schemas.openxmlformats.org/officeDocument/2006/relationships/diagramColors" Target="../diagrams/colors20.xml"/></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21.xml"/><Relationship Id="rId3" Type="http://schemas.openxmlformats.org/officeDocument/2006/relationships/image" Target="../media/image5.png"/><Relationship Id="rId7" Type="http://schemas.openxmlformats.org/officeDocument/2006/relationships/diagramLayout" Target="../diagrams/layout2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Data" Target="../diagrams/data21.xml"/><Relationship Id="rId5" Type="http://schemas.openxmlformats.org/officeDocument/2006/relationships/image" Target="../media/image7.png"/><Relationship Id="rId10" Type="http://schemas.microsoft.com/office/2007/relationships/diagramDrawing" Target="../diagrams/drawing21.xml"/><Relationship Id="rId4" Type="http://schemas.openxmlformats.org/officeDocument/2006/relationships/image" Target="../media/image6.png"/><Relationship Id="rId9" Type="http://schemas.openxmlformats.org/officeDocument/2006/relationships/diagramColors" Target="../diagrams/colors2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22.xml"/><Relationship Id="rId3" Type="http://schemas.openxmlformats.org/officeDocument/2006/relationships/image" Target="../media/image5.png"/><Relationship Id="rId7" Type="http://schemas.openxmlformats.org/officeDocument/2006/relationships/diagramLayout" Target="../diagrams/layout22.xml"/><Relationship Id="rId12"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Data" Target="../diagrams/data22.xml"/><Relationship Id="rId11" Type="http://schemas.openxmlformats.org/officeDocument/2006/relationships/image" Target="../media/image42.emf"/><Relationship Id="rId5" Type="http://schemas.openxmlformats.org/officeDocument/2006/relationships/image" Target="../media/image7.png"/><Relationship Id="rId10" Type="http://schemas.microsoft.com/office/2007/relationships/diagramDrawing" Target="../diagrams/drawing22.xml"/><Relationship Id="rId4" Type="http://schemas.openxmlformats.org/officeDocument/2006/relationships/image" Target="../media/image6.png"/><Relationship Id="rId9" Type="http://schemas.openxmlformats.org/officeDocument/2006/relationships/diagramColors" Target="../diagrams/colors2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23.xml"/><Relationship Id="rId3" Type="http://schemas.openxmlformats.org/officeDocument/2006/relationships/notesSlide" Target="../notesSlides/notesSlide28.xml"/><Relationship Id="rId7" Type="http://schemas.openxmlformats.org/officeDocument/2006/relationships/diagramData" Target="../diagrams/data23.xml"/><Relationship Id="rId12"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ideo" Target="https://www.youtube.com/embed/XVO8l0AZxFs?feature=oembed" TargetMode="External"/><Relationship Id="rId6" Type="http://schemas.openxmlformats.org/officeDocument/2006/relationships/image" Target="../media/image7.png"/><Relationship Id="rId11" Type="http://schemas.microsoft.com/office/2007/relationships/diagramDrawing" Target="../diagrams/drawing23.xml"/><Relationship Id="rId5" Type="http://schemas.openxmlformats.org/officeDocument/2006/relationships/image" Target="../media/image6.png"/><Relationship Id="rId10" Type="http://schemas.openxmlformats.org/officeDocument/2006/relationships/diagramColors" Target="../diagrams/colors23.xml"/><Relationship Id="rId4" Type="http://schemas.openxmlformats.org/officeDocument/2006/relationships/image" Target="../media/image5.png"/><Relationship Id="rId9" Type="http://schemas.openxmlformats.org/officeDocument/2006/relationships/diagramQuickStyle" Target="../diagrams/quickStyle23.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24.xml"/><Relationship Id="rId13" Type="http://schemas.openxmlformats.org/officeDocument/2006/relationships/diagramQuickStyle" Target="../diagrams/quickStyle25.xml"/><Relationship Id="rId3" Type="http://schemas.openxmlformats.org/officeDocument/2006/relationships/image" Target="../media/image5.png"/><Relationship Id="rId7" Type="http://schemas.openxmlformats.org/officeDocument/2006/relationships/diagramLayout" Target="../diagrams/layout24.xml"/><Relationship Id="rId12" Type="http://schemas.openxmlformats.org/officeDocument/2006/relationships/diagramLayout" Target="../diagrams/layout25.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Data" Target="../diagrams/data24.xml"/><Relationship Id="rId11" Type="http://schemas.openxmlformats.org/officeDocument/2006/relationships/diagramData" Target="../diagrams/data25.xml"/><Relationship Id="rId5" Type="http://schemas.openxmlformats.org/officeDocument/2006/relationships/image" Target="../media/image7.png"/><Relationship Id="rId15" Type="http://schemas.microsoft.com/office/2007/relationships/diagramDrawing" Target="../diagrams/drawing25.xml"/><Relationship Id="rId10" Type="http://schemas.microsoft.com/office/2007/relationships/diagramDrawing" Target="../diagrams/drawing24.xml"/><Relationship Id="rId4" Type="http://schemas.openxmlformats.org/officeDocument/2006/relationships/image" Target="../media/image6.png"/><Relationship Id="rId9" Type="http://schemas.openxmlformats.org/officeDocument/2006/relationships/diagramColors" Target="../diagrams/colors24.xml"/><Relationship Id="rId14" Type="http://schemas.openxmlformats.org/officeDocument/2006/relationships/diagramColors" Target="../diagrams/colors25.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26.xml"/><Relationship Id="rId3" Type="http://schemas.openxmlformats.org/officeDocument/2006/relationships/image" Target="../media/image5.png"/><Relationship Id="rId7" Type="http://schemas.openxmlformats.org/officeDocument/2006/relationships/diagramLayout" Target="../diagrams/layout26.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Data" Target="../diagrams/data26.xml"/><Relationship Id="rId5" Type="http://schemas.openxmlformats.org/officeDocument/2006/relationships/image" Target="../media/image7.png"/><Relationship Id="rId10" Type="http://schemas.microsoft.com/office/2007/relationships/diagramDrawing" Target="../diagrams/drawing26.xml"/><Relationship Id="rId4" Type="http://schemas.openxmlformats.org/officeDocument/2006/relationships/image" Target="../media/image6.png"/><Relationship Id="rId9" Type="http://schemas.openxmlformats.org/officeDocument/2006/relationships/diagramColors" Target="../diagrams/colors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diagramQuickStyle" Target="../diagrams/quickStyle27.xml"/><Relationship Id="rId3" Type="http://schemas.openxmlformats.org/officeDocument/2006/relationships/image" Target="../media/image5.png"/><Relationship Id="rId7" Type="http://schemas.openxmlformats.org/officeDocument/2006/relationships/diagramLayout" Target="../diagrams/layout27.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Data" Target="../diagrams/data27.xml"/><Relationship Id="rId5" Type="http://schemas.openxmlformats.org/officeDocument/2006/relationships/image" Target="../media/image7.png"/><Relationship Id="rId10" Type="http://schemas.microsoft.com/office/2007/relationships/diagramDrawing" Target="../diagrams/drawing27.xml"/><Relationship Id="rId4" Type="http://schemas.openxmlformats.org/officeDocument/2006/relationships/image" Target="../media/image6.png"/><Relationship Id="rId9" Type="http://schemas.openxmlformats.org/officeDocument/2006/relationships/diagramColors" Target="../diagrams/colors27.xml"/></Relationships>
</file>

<file path=ppt/slides/_rels/slide35.xml.rels><?xml version="1.0" encoding="UTF-8" standalone="yes"?>
<Relationships xmlns="http://schemas.openxmlformats.org/package/2006/relationships"><Relationship Id="rId8" Type="http://schemas.openxmlformats.org/officeDocument/2006/relationships/diagramQuickStyle" Target="../diagrams/quickStyle28.xml"/><Relationship Id="rId3" Type="http://schemas.openxmlformats.org/officeDocument/2006/relationships/image" Target="../media/image5.png"/><Relationship Id="rId7" Type="http://schemas.openxmlformats.org/officeDocument/2006/relationships/diagramLayout" Target="../diagrams/layout28.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Data" Target="../diagrams/data28.xml"/><Relationship Id="rId5" Type="http://schemas.openxmlformats.org/officeDocument/2006/relationships/image" Target="../media/image7.png"/><Relationship Id="rId10" Type="http://schemas.microsoft.com/office/2007/relationships/diagramDrawing" Target="../diagrams/drawing28.xml"/><Relationship Id="rId4" Type="http://schemas.openxmlformats.org/officeDocument/2006/relationships/image" Target="../media/image6.png"/><Relationship Id="rId9" Type="http://schemas.openxmlformats.org/officeDocument/2006/relationships/diagramColors" Target="../diagrams/colors28.xml"/></Relationships>
</file>

<file path=ppt/slides/_rels/slide36.xml.rels><?xml version="1.0" encoding="UTF-8" standalone="yes"?>
<Relationships xmlns="http://schemas.openxmlformats.org/package/2006/relationships"><Relationship Id="rId8" Type="http://schemas.openxmlformats.org/officeDocument/2006/relationships/diagramQuickStyle" Target="../diagrams/quickStyle29.xml"/><Relationship Id="rId3" Type="http://schemas.openxmlformats.org/officeDocument/2006/relationships/image" Target="../media/image5.png"/><Relationship Id="rId7" Type="http://schemas.openxmlformats.org/officeDocument/2006/relationships/diagramLayout" Target="../diagrams/layout29.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Data" Target="../diagrams/data29.xml"/><Relationship Id="rId5" Type="http://schemas.openxmlformats.org/officeDocument/2006/relationships/image" Target="../media/image7.png"/><Relationship Id="rId10" Type="http://schemas.microsoft.com/office/2007/relationships/diagramDrawing" Target="../diagrams/drawing29.xml"/><Relationship Id="rId4" Type="http://schemas.openxmlformats.org/officeDocument/2006/relationships/image" Target="../media/image6.png"/><Relationship Id="rId9" Type="http://schemas.openxmlformats.org/officeDocument/2006/relationships/diagramColors" Target="../diagrams/colors29.xml"/></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30.xml"/><Relationship Id="rId3" Type="http://schemas.openxmlformats.org/officeDocument/2006/relationships/image" Target="../media/image5.png"/><Relationship Id="rId7" Type="http://schemas.openxmlformats.org/officeDocument/2006/relationships/diagramLayout" Target="../diagrams/layout30.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Data" Target="../diagrams/data30.xml"/><Relationship Id="rId5" Type="http://schemas.openxmlformats.org/officeDocument/2006/relationships/image" Target="../media/image7.png"/><Relationship Id="rId10" Type="http://schemas.microsoft.com/office/2007/relationships/diagramDrawing" Target="../diagrams/drawing30.xml"/><Relationship Id="rId4" Type="http://schemas.openxmlformats.org/officeDocument/2006/relationships/image" Target="../media/image6.png"/><Relationship Id="rId9" Type="http://schemas.openxmlformats.org/officeDocument/2006/relationships/diagramColors" Target="../diagrams/colors30.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microsoft.com/office/2011/relationships/webextension" Target="../webextensions/webextension2.xml"/><Relationship Id="rId5" Type="http://schemas.openxmlformats.org/officeDocument/2006/relationships/image" Target="../media/image7.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8" Type="http://schemas.openxmlformats.org/officeDocument/2006/relationships/diagramQuickStyle" Target="../diagrams/quickStyle31.xml"/><Relationship Id="rId3" Type="http://schemas.openxmlformats.org/officeDocument/2006/relationships/image" Target="../media/image5.png"/><Relationship Id="rId7" Type="http://schemas.openxmlformats.org/officeDocument/2006/relationships/diagramLayout" Target="../diagrams/layout31.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Data" Target="../diagrams/data31.xml"/><Relationship Id="rId11" Type="http://schemas.openxmlformats.org/officeDocument/2006/relationships/image" Target="../media/image48.jpg"/><Relationship Id="rId5" Type="http://schemas.openxmlformats.org/officeDocument/2006/relationships/image" Target="../media/image7.png"/><Relationship Id="rId10" Type="http://schemas.microsoft.com/office/2007/relationships/diagramDrawing" Target="../diagrams/drawing31.xml"/><Relationship Id="rId4" Type="http://schemas.openxmlformats.org/officeDocument/2006/relationships/image" Target="../media/image6.png"/><Relationship Id="rId9" Type="http://schemas.openxmlformats.org/officeDocument/2006/relationships/diagramColors" Target="../diagrams/colors31.xml"/></Relationships>
</file>

<file path=ppt/slides/_rels/slide43.xml.rels><?xml version="1.0" encoding="UTF-8" standalone="yes"?>
<Relationships xmlns="http://schemas.openxmlformats.org/package/2006/relationships"><Relationship Id="rId8" Type="http://schemas.openxmlformats.org/officeDocument/2006/relationships/diagramQuickStyle" Target="../diagrams/quickStyle32.xml"/><Relationship Id="rId13" Type="http://schemas.openxmlformats.org/officeDocument/2006/relationships/diagramQuickStyle" Target="../diagrams/quickStyle33.xml"/><Relationship Id="rId3" Type="http://schemas.openxmlformats.org/officeDocument/2006/relationships/image" Target="../media/image5.png"/><Relationship Id="rId7" Type="http://schemas.openxmlformats.org/officeDocument/2006/relationships/diagramLayout" Target="../diagrams/layout32.xml"/><Relationship Id="rId12" Type="http://schemas.openxmlformats.org/officeDocument/2006/relationships/diagramLayout" Target="../diagrams/layout33.xml"/><Relationship Id="rId2" Type="http://schemas.openxmlformats.org/officeDocument/2006/relationships/notesSlide" Target="../notesSlides/notesSlide41.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diagramData" Target="../diagrams/data32.xml"/><Relationship Id="rId11" Type="http://schemas.openxmlformats.org/officeDocument/2006/relationships/diagramData" Target="../diagrams/data33.xml"/><Relationship Id="rId5" Type="http://schemas.openxmlformats.org/officeDocument/2006/relationships/image" Target="../media/image7.png"/><Relationship Id="rId15" Type="http://schemas.microsoft.com/office/2007/relationships/diagramDrawing" Target="../diagrams/drawing33.xml"/><Relationship Id="rId10" Type="http://schemas.microsoft.com/office/2007/relationships/diagramDrawing" Target="../diagrams/drawing32.xml"/><Relationship Id="rId4" Type="http://schemas.openxmlformats.org/officeDocument/2006/relationships/image" Target="../media/image6.png"/><Relationship Id="rId9" Type="http://schemas.openxmlformats.org/officeDocument/2006/relationships/diagramColors" Target="../diagrams/colors32.xml"/><Relationship Id="rId14" Type="http://schemas.openxmlformats.org/officeDocument/2006/relationships/diagramColors" Target="../diagrams/colors33.xml"/></Relationships>
</file>

<file path=ppt/slides/_rels/slide44.xml.rels><?xml version="1.0" encoding="UTF-8" standalone="yes"?>
<Relationships xmlns="http://schemas.openxmlformats.org/package/2006/relationships"><Relationship Id="rId8" Type="http://schemas.openxmlformats.org/officeDocument/2006/relationships/diagramQuickStyle" Target="../diagrams/quickStyle34.xml"/><Relationship Id="rId3" Type="http://schemas.openxmlformats.org/officeDocument/2006/relationships/image" Target="../media/image5.png"/><Relationship Id="rId7" Type="http://schemas.openxmlformats.org/officeDocument/2006/relationships/diagramLayout" Target="../diagrams/layout34.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Data" Target="../diagrams/data34.xml"/><Relationship Id="rId5" Type="http://schemas.openxmlformats.org/officeDocument/2006/relationships/image" Target="../media/image7.png"/><Relationship Id="rId10" Type="http://schemas.microsoft.com/office/2007/relationships/diagramDrawing" Target="../diagrams/drawing34.xml"/><Relationship Id="rId4" Type="http://schemas.openxmlformats.org/officeDocument/2006/relationships/image" Target="../media/image6.png"/><Relationship Id="rId9" Type="http://schemas.openxmlformats.org/officeDocument/2006/relationships/diagramColors" Target="../diagrams/colors34.xml"/></Relationships>
</file>

<file path=ppt/slides/_rels/slide45.xml.rels><?xml version="1.0" encoding="UTF-8" standalone="yes"?>
<Relationships xmlns="http://schemas.openxmlformats.org/package/2006/relationships"><Relationship Id="rId8" Type="http://schemas.openxmlformats.org/officeDocument/2006/relationships/diagramQuickStyle" Target="../diagrams/quickStyle35.xml"/><Relationship Id="rId3" Type="http://schemas.openxmlformats.org/officeDocument/2006/relationships/image" Target="../media/image5.png"/><Relationship Id="rId7" Type="http://schemas.openxmlformats.org/officeDocument/2006/relationships/diagramLayout" Target="../diagrams/layout35.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Data" Target="../diagrams/data35.xml"/><Relationship Id="rId11" Type="http://schemas.openxmlformats.org/officeDocument/2006/relationships/image" Target="../media/image50.jpeg"/><Relationship Id="rId5" Type="http://schemas.openxmlformats.org/officeDocument/2006/relationships/image" Target="../media/image7.png"/><Relationship Id="rId10" Type="http://schemas.microsoft.com/office/2007/relationships/diagramDrawing" Target="../diagrams/drawing35.xml"/><Relationship Id="rId4" Type="http://schemas.openxmlformats.org/officeDocument/2006/relationships/image" Target="../media/image6.png"/><Relationship Id="rId9" Type="http://schemas.openxmlformats.org/officeDocument/2006/relationships/diagramColors" Target="../diagrams/colors35.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hyperlink" Target="http://www.dec-sped.org/recommendedpractice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8" Type="http://schemas.openxmlformats.org/officeDocument/2006/relationships/diagramQuickStyle" Target="../diagrams/quickStyle36.xml"/><Relationship Id="rId3" Type="http://schemas.openxmlformats.org/officeDocument/2006/relationships/image" Target="../media/image5.png"/><Relationship Id="rId7" Type="http://schemas.openxmlformats.org/officeDocument/2006/relationships/diagramLayout" Target="../diagrams/layout36.xml"/><Relationship Id="rId12"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Data" Target="../diagrams/data36.xml"/><Relationship Id="rId11" Type="http://schemas.microsoft.com/office/2011/relationships/webextension" Target="../webextensions/webextension3.xml"/><Relationship Id="rId5" Type="http://schemas.openxmlformats.org/officeDocument/2006/relationships/image" Target="../media/image7.png"/><Relationship Id="rId10" Type="http://schemas.microsoft.com/office/2007/relationships/diagramDrawing" Target="../diagrams/drawing36.xml"/><Relationship Id="rId4" Type="http://schemas.openxmlformats.org/officeDocument/2006/relationships/image" Target="../media/image6.png"/><Relationship Id="rId9" Type="http://schemas.openxmlformats.org/officeDocument/2006/relationships/diagramColors" Target="../diagrams/colors36.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8" Type="http://schemas.openxmlformats.org/officeDocument/2006/relationships/diagramQuickStyle" Target="../diagrams/quickStyle37.xml"/><Relationship Id="rId3" Type="http://schemas.openxmlformats.org/officeDocument/2006/relationships/image" Target="../media/image5.png"/><Relationship Id="rId7" Type="http://schemas.openxmlformats.org/officeDocument/2006/relationships/diagramLayout" Target="../diagrams/layout37.xml"/><Relationship Id="rId12"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Data" Target="../diagrams/data37.xml"/><Relationship Id="rId11" Type="http://schemas.microsoft.com/office/2011/relationships/webextension" Target="../webextensions/webextension4.xml"/><Relationship Id="rId5" Type="http://schemas.openxmlformats.org/officeDocument/2006/relationships/image" Target="../media/image7.png"/><Relationship Id="rId10" Type="http://schemas.microsoft.com/office/2007/relationships/diagramDrawing" Target="../diagrams/drawing37.xml"/><Relationship Id="rId4" Type="http://schemas.openxmlformats.org/officeDocument/2006/relationships/image" Target="../media/image6.png"/><Relationship Id="rId9" Type="http://schemas.openxmlformats.org/officeDocument/2006/relationships/diagramColors" Target="../diagrams/colors37.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5.pn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11/relationships/webextension" Target="../webextensions/webextension1.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BD0C368-F196-47B4-8CB8-02EB2F2D3EE8}"/>
              </a:ext>
            </a:extLst>
          </p:cNvPr>
          <p:cNvSpPr txBox="1"/>
          <p:nvPr/>
        </p:nvSpPr>
        <p:spPr>
          <a:xfrm>
            <a:off x="538480" y="672441"/>
            <a:ext cx="10850880" cy="3877985"/>
          </a:xfrm>
          <a:prstGeom prst="rect">
            <a:avLst/>
          </a:prstGeom>
          <a:noFill/>
        </p:spPr>
        <p:txBody>
          <a:bodyPr wrap="square" rtlCol="0">
            <a:spAutoFit/>
          </a:bodyPr>
          <a:lstStyle/>
          <a:p>
            <a:pPr algn="ctr"/>
            <a:r>
              <a:rPr lang="en-GB" sz="2400" b="1" dirty="0">
                <a:solidFill>
                  <a:schemeClr val="accent1">
                    <a:lumMod val="50000"/>
                  </a:schemeClr>
                </a:solidFill>
                <a:latin typeface="+mj-lt"/>
                <a:ea typeface="Times New Roman" panose="02020603050405020304" pitchFamily="18" charset="0"/>
                <a:cs typeface="Times New Roman" panose="02020603050405020304" pitchFamily="18" charset="0"/>
              </a:rPr>
              <a:t>Technical Support to implement reforms to support the development of family centred early childhood intervention services in Greece  - ECI Greece</a:t>
            </a:r>
          </a:p>
          <a:p>
            <a:pPr algn="ctr"/>
            <a:endParaRPr lang="en-US" sz="2400" b="1" dirty="0">
              <a:solidFill>
                <a:schemeClr val="accent5">
                  <a:lumMod val="75000"/>
                </a:schemeClr>
              </a:solidFill>
              <a:latin typeface="+mj-lt"/>
              <a:ea typeface="Times New Roman" panose="02020603050405020304" pitchFamily="18" charset="0"/>
              <a:cs typeface="Times New Roman" panose="02020603050405020304" pitchFamily="18" charset="0"/>
            </a:endParaRPr>
          </a:p>
          <a:p>
            <a:pPr algn="ctr"/>
            <a:r>
              <a:rPr lang="en-GB" sz="2800" b="1" dirty="0">
                <a:solidFill>
                  <a:schemeClr val="accent5">
                    <a:lumMod val="75000"/>
                  </a:schemeClr>
                </a:solidFill>
                <a:latin typeface="+mj-lt"/>
                <a:ea typeface="Times New Roman" panose="02020603050405020304" pitchFamily="18" charset="0"/>
                <a:cs typeface="Times New Roman" panose="02020603050405020304" pitchFamily="18" charset="0"/>
              </a:rPr>
              <a:t>Grant Agreement n° 101048313 </a:t>
            </a:r>
          </a:p>
          <a:p>
            <a:endParaRPr lang="en-US" sz="3200" b="1" dirty="0">
              <a:solidFill>
                <a:srgbClr val="595959"/>
              </a:solidFill>
              <a:latin typeface="+mj-lt"/>
              <a:ea typeface="Adobe Fan Heiti Std B" panose="020B0700000000000000" pitchFamily="34" charset="-128"/>
              <a:cs typeface="Times New Roman" panose="02020603050405020304" pitchFamily="18" charset="0"/>
            </a:endParaRPr>
          </a:p>
          <a:p>
            <a:pPr algn="ctr"/>
            <a:endParaRPr lang="en-US" b="1" dirty="0">
              <a:latin typeface="Calibri" panose="020F0502020204030204" pitchFamily="34" charset="0"/>
              <a:ea typeface="Calibri" panose="020F0502020204030204" pitchFamily="34" charset="0"/>
            </a:endParaRPr>
          </a:p>
          <a:p>
            <a:pPr algn="ctr"/>
            <a:r>
              <a:rPr lang="en-GB" sz="3200" b="1">
                <a:solidFill>
                  <a:srgbClr val="FF0000"/>
                </a:solidFill>
                <a:latin typeface="+mj-lt"/>
                <a:ea typeface="Adobe Fan Heiti Std B" panose="020B0700000000000000" pitchFamily="34" charset="-128"/>
                <a:cs typeface="Times New Roman" panose="02020603050405020304" pitchFamily="18" charset="0"/>
              </a:rPr>
              <a:t>PPT 4: Early </a:t>
            </a:r>
            <a:r>
              <a:rPr lang="en-GB" sz="3200" b="1" dirty="0">
                <a:solidFill>
                  <a:srgbClr val="FF0000"/>
                </a:solidFill>
                <a:latin typeface="+mj-lt"/>
                <a:ea typeface="Adobe Fan Heiti Std B" panose="020B0700000000000000" pitchFamily="34" charset="-128"/>
                <a:cs typeface="Times New Roman" panose="02020603050405020304" pitchFamily="18" charset="0"/>
              </a:rPr>
              <a:t>Childhood Intervention: Framework, Guiding Principles and Practices -  </a:t>
            </a:r>
          </a:p>
          <a:p>
            <a:pPr algn="ctr"/>
            <a:r>
              <a:rPr lang="en-GB" sz="3200" b="1" dirty="0">
                <a:solidFill>
                  <a:srgbClr val="FF0000"/>
                </a:solidFill>
                <a:latin typeface="+mj-lt"/>
                <a:ea typeface="Adobe Fan Heiti Std B" panose="020B0700000000000000" pitchFamily="34" charset="-128"/>
                <a:cs typeface="Times New Roman" panose="02020603050405020304" pitchFamily="18" charset="0"/>
              </a:rPr>
              <a:t>Towards a Paradigm Shift</a:t>
            </a:r>
          </a:p>
        </p:txBody>
      </p:sp>
      <p:pic>
        <p:nvPicPr>
          <p:cNvPr id="15" name="Picture 14" descr="Logo&#10;&#10;Description automatically generated">
            <a:extLst>
              <a:ext uri="{FF2B5EF4-FFF2-40B4-BE49-F238E27FC236}">
                <a16:creationId xmlns:a16="http://schemas.microsoft.com/office/drawing/2014/main" id="{5EBD43A0-13A7-428A-AF81-49DBB2DFA11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383770"/>
            <a:ext cx="2841840" cy="2009280"/>
          </a:xfrm>
          <a:prstGeom prst="rect">
            <a:avLst/>
          </a:prstGeom>
        </p:spPr>
      </p:pic>
      <p:pic>
        <p:nvPicPr>
          <p:cNvPr id="8" name="Image" descr="Image">
            <a:extLst>
              <a:ext uri="{FF2B5EF4-FFF2-40B4-BE49-F238E27FC236}">
                <a16:creationId xmlns:a16="http://schemas.microsoft.com/office/drawing/2014/main" id="{5F2A2A20-7F19-4040-BD2D-D4E503EDDD68}"/>
              </a:ext>
            </a:extLst>
          </p:cNvPr>
          <p:cNvPicPr>
            <a:picLocks noChangeAspect="1"/>
          </p:cNvPicPr>
          <p:nvPr/>
        </p:nvPicPr>
        <p:blipFill>
          <a:blip r:embed="rId3"/>
          <a:stretch>
            <a:fillRect/>
          </a:stretch>
        </p:blipFill>
        <p:spPr>
          <a:xfrm>
            <a:off x="8554539" y="2083495"/>
            <a:ext cx="6743700" cy="5306142"/>
          </a:xfrm>
          <a:prstGeom prst="rect">
            <a:avLst/>
          </a:prstGeom>
          <a:ln w="12700">
            <a:miter lim="400000"/>
          </a:ln>
        </p:spPr>
      </p:pic>
      <p:sp>
        <p:nvSpPr>
          <p:cNvPr id="3" name="Slide Number Placeholder 2">
            <a:extLst>
              <a:ext uri="{FF2B5EF4-FFF2-40B4-BE49-F238E27FC236}">
                <a16:creationId xmlns:a16="http://schemas.microsoft.com/office/drawing/2014/main" id="{224E2D86-2084-854A-9049-DD2E278336D7}"/>
              </a:ext>
            </a:extLst>
          </p:cNvPr>
          <p:cNvSpPr>
            <a:spLocks noGrp="1"/>
          </p:cNvSpPr>
          <p:nvPr>
            <p:ph type="sldNum" sz="quarter" idx="12"/>
          </p:nvPr>
        </p:nvSpPr>
        <p:spPr/>
        <p:txBody>
          <a:bodyPr/>
          <a:lstStyle/>
          <a:p>
            <a:fld id="{26A003D0-92C7-48A9-9E81-4C2AD6C12F89}" type="slidenum">
              <a:rPr lang="en-BE" smtClean="0"/>
              <a:t>1</a:t>
            </a:fld>
            <a:endParaRPr lang="en-BE"/>
          </a:p>
        </p:txBody>
      </p:sp>
      <p:pic>
        <p:nvPicPr>
          <p:cNvPr id="9" name="Picture 8">
            <a:extLst>
              <a:ext uri="{FF2B5EF4-FFF2-40B4-BE49-F238E27FC236}">
                <a16:creationId xmlns:a16="http://schemas.microsoft.com/office/drawing/2014/main" id="{7BDBEFC9-B8B3-9AA2-1C70-CA7CB0A843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19808" y="4736565"/>
            <a:ext cx="1375114" cy="1622073"/>
          </a:xfrm>
          <a:prstGeom prst="rect">
            <a:avLst/>
          </a:prstGeom>
          <a:noFill/>
          <a:ln>
            <a:noFill/>
          </a:ln>
        </p:spPr>
      </p:pic>
    </p:spTree>
    <p:extLst>
      <p:ext uri="{BB962C8B-B14F-4D97-AF65-F5344CB8AC3E}">
        <p14:creationId xmlns:p14="http://schemas.microsoft.com/office/powerpoint/2010/main" val="3604284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sp>
        <p:nvSpPr>
          <p:cNvPr id="8" name="Rectangle 7">
            <a:extLst>
              <a:ext uri="{FF2B5EF4-FFF2-40B4-BE49-F238E27FC236}">
                <a16:creationId xmlns:a16="http://schemas.microsoft.com/office/drawing/2014/main" id="{715A9D01-5540-408A-BEE6-D9E75FFA9D4B}"/>
              </a:ext>
            </a:extLst>
          </p:cNvPr>
          <p:cNvSpPr/>
          <p:nvPr/>
        </p:nvSpPr>
        <p:spPr>
          <a:xfrm>
            <a:off x="280343" y="754568"/>
            <a:ext cx="3960028" cy="1446414"/>
          </a:xfrm>
          <a:prstGeom prst="rect">
            <a:avLst/>
          </a:prstGeom>
          <a:solidFill>
            <a:srgbClr val="2E9C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mj-lt"/>
                <a:ea typeface="Adobe Fan Heiti Std B" panose="020B0700000000000000" pitchFamily="34" charset="-128"/>
                <a:cs typeface="Arial" panose="020B0604020202020204" pitchFamily="34" charset="0"/>
              </a:rPr>
              <a:t>Neurodevelopment</a:t>
            </a:r>
          </a:p>
          <a:p>
            <a:pPr algn="ctr"/>
            <a:r>
              <a:rPr lang="en-GB" sz="3600" b="1" dirty="0">
                <a:latin typeface="+mj-lt"/>
                <a:ea typeface="Adobe Fan Heiti Std B" panose="020B0700000000000000" pitchFamily="34" charset="-128"/>
                <a:cs typeface="Arial" panose="020B0604020202020204" pitchFamily="34" charset="0"/>
              </a:rPr>
              <a:t>&amp;  ECI</a:t>
            </a:r>
          </a:p>
        </p:txBody>
      </p:sp>
      <p:pic>
        <p:nvPicPr>
          <p:cNvPr id="6" name="Image" descr="Image">
            <a:extLst>
              <a:ext uri="{FF2B5EF4-FFF2-40B4-BE49-F238E27FC236}">
                <a16:creationId xmlns:a16="http://schemas.microsoft.com/office/drawing/2014/main" id="{EC6421A0-4B43-4641-8369-C5EEFF2F1B05}"/>
              </a:ext>
            </a:extLst>
          </p:cNvPr>
          <p:cNvPicPr>
            <a:picLocks noChangeAspect="1"/>
          </p:cNvPicPr>
          <p:nvPr/>
        </p:nvPicPr>
        <p:blipFill>
          <a:blip r:embed="rId4"/>
          <a:stretch>
            <a:fillRect/>
          </a:stretch>
        </p:blipFill>
        <p:spPr>
          <a:xfrm>
            <a:off x="1603630" y="0"/>
            <a:ext cx="1688669" cy="295501"/>
          </a:xfrm>
          <a:prstGeom prst="rect">
            <a:avLst/>
          </a:prstGeom>
          <a:ln w="12700">
            <a:miter lim="400000"/>
          </a:ln>
        </p:spPr>
      </p:pic>
      <p:pic>
        <p:nvPicPr>
          <p:cNvPr id="7" name="Image" descr="Image">
            <a:extLst>
              <a:ext uri="{FF2B5EF4-FFF2-40B4-BE49-F238E27FC236}">
                <a16:creationId xmlns:a16="http://schemas.microsoft.com/office/drawing/2014/main" id="{66F6054E-3277-4468-A641-B4DB182762DC}"/>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sp>
        <p:nvSpPr>
          <p:cNvPr id="10" name="Impact of severe childhood neglect on   brain development">
            <a:extLst>
              <a:ext uri="{FF2B5EF4-FFF2-40B4-BE49-F238E27FC236}">
                <a16:creationId xmlns:a16="http://schemas.microsoft.com/office/drawing/2014/main" id="{5A88579B-C521-5044-9162-CB9705A849C8}"/>
              </a:ext>
            </a:extLst>
          </p:cNvPr>
          <p:cNvSpPr txBox="1"/>
          <p:nvPr/>
        </p:nvSpPr>
        <p:spPr>
          <a:xfrm>
            <a:off x="2856944" y="772317"/>
            <a:ext cx="9610095" cy="9003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b">
            <a:spAutoFit/>
          </a:bodyPr>
          <a:lstStyle/>
          <a:p>
            <a:pPr algn="ctr" defTabSz="457200">
              <a:lnSpc>
                <a:spcPct val="80000"/>
              </a:lnSpc>
              <a:defRPr sz="4300">
                <a:solidFill>
                  <a:srgbClr val="FFFFFF"/>
                </a:solidFill>
                <a:latin typeface="Avenir Next"/>
                <a:ea typeface="Avenir Next"/>
                <a:cs typeface="Avenir Next"/>
                <a:sym typeface="Avenir Next"/>
              </a:defRPr>
            </a:pPr>
            <a:r>
              <a:rPr lang="en-GB" sz="3200" b="1" dirty="0">
                <a:solidFill>
                  <a:srgbClr val="2E9CD6"/>
                </a:solidFill>
                <a:latin typeface="+mj-lt"/>
              </a:rPr>
              <a:t>Effects of severe child neglect on </a:t>
            </a:r>
          </a:p>
          <a:p>
            <a:pPr algn="ctr" defTabSz="457200">
              <a:lnSpc>
                <a:spcPct val="80000"/>
              </a:lnSpc>
              <a:defRPr sz="4300">
                <a:solidFill>
                  <a:srgbClr val="FFFFFF"/>
                </a:solidFill>
                <a:latin typeface="Avenir Next"/>
                <a:ea typeface="Avenir Next"/>
                <a:cs typeface="Avenir Next"/>
                <a:sym typeface="Avenir Next"/>
              </a:defRPr>
            </a:pPr>
            <a:r>
              <a:rPr lang="en-GB" sz="3200" b="1" dirty="0">
                <a:solidFill>
                  <a:srgbClr val="2E9CD6"/>
                </a:solidFill>
                <a:latin typeface="+mj-lt"/>
              </a:rPr>
              <a:t>the development of the brain</a:t>
            </a:r>
          </a:p>
        </p:txBody>
      </p:sp>
      <p:sp>
        <p:nvSpPr>
          <p:cNvPr id="11" name="Early Intervention, IDEA Part C Services, and the Medical Home: Collaboration for Best Practice and Best Outcomes.…">
            <a:extLst>
              <a:ext uri="{FF2B5EF4-FFF2-40B4-BE49-F238E27FC236}">
                <a16:creationId xmlns:a16="http://schemas.microsoft.com/office/drawing/2014/main" id="{D5A56D80-7ABF-754D-B19E-CE74CFD41913}"/>
              </a:ext>
            </a:extLst>
          </p:cNvPr>
          <p:cNvSpPr txBox="1"/>
          <p:nvPr/>
        </p:nvSpPr>
        <p:spPr>
          <a:xfrm>
            <a:off x="500574" y="6294956"/>
            <a:ext cx="9088270" cy="4022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spAutoFit/>
          </a:bodyPr>
          <a:lstStyle>
            <a:lvl1pPr algn="l" defTabSz="449262">
              <a:lnSpc>
                <a:spcPct val="80000"/>
              </a:lnSpc>
              <a:spcBef>
                <a:spcPts val="200"/>
              </a:spcBef>
              <a:defRPr sz="1300" b="0">
                <a:latin typeface="Avenir Next"/>
                <a:ea typeface="Avenir Next"/>
                <a:cs typeface="Avenir Next"/>
                <a:sym typeface="Avenir Next"/>
              </a:defRPr>
            </a:lvl1pPr>
          </a:lstStyle>
          <a:p>
            <a:pPr>
              <a:defRPr>
                <a:solidFill>
                  <a:srgbClr val="FFFFFF"/>
                </a:solidFill>
              </a:defRPr>
            </a:pPr>
            <a:r>
              <a:rPr lang="en-GB">
                <a:solidFill>
                  <a:srgbClr val="000000"/>
                </a:solidFill>
              </a:rPr>
              <a:t>Source: Perry, B.D. (2002). Childhood experience and the expression of genetic potential: What childhood neglect tells us about nature and nurture. Brain and Mind 3: 79-100. Reproduced with permission of the author.</a:t>
            </a:r>
          </a:p>
        </p:txBody>
      </p:sp>
      <p:pic>
        <p:nvPicPr>
          <p:cNvPr id="12" name="Imagem" descr="Imagem">
            <a:extLst>
              <a:ext uri="{FF2B5EF4-FFF2-40B4-BE49-F238E27FC236}">
                <a16:creationId xmlns:a16="http://schemas.microsoft.com/office/drawing/2014/main" id="{056FF81D-BCF9-4A49-A0EF-ED21004126B0}"/>
              </a:ext>
            </a:extLst>
          </p:cNvPr>
          <p:cNvPicPr>
            <a:picLocks noChangeAspect="1"/>
          </p:cNvPicPr>
          <p:nvPr/>
        </p:nvPicPr>
        <p:blipFill>
          <a:blip r:embed="rId6"/>
          <a:stretch>
            <a:fillRect/>
          </a:stretch>
        </p:blipFill>
        <p:spPr>
          <a:xfrm>
            <a:off x="3636005" y="1843536"/>
            <a:ext cx="7885076" cy="3880076"/>
          </a:xfrm>
          <a:prstGeom prst="rect">
            <a:avLst/>
          </a:prstGeom>
          <a:ln w="12700">
            <a:miter lim="400000"/>
          </a:ln>
        </p:spPr>
      </p:pic>
      <p:pic>
        <p:nvPicPr>
          <p:cNvPr id="13" name="Imagem" descr="Imagem">
            <a:extLst>
              <a:ext uri="{FF2B5EF4-FFF2-40B4-BE49-F238E27FC236}">
                <a16:creationId xmlns:a16="http://schemas.microsoft.com/office/drawing/2014/main" id="{43E0CD4A-B676-264C-8F1B-8EA6B2C23A72}"/>
              </a:ext>
            </a:extLst>
          </p:cNvPr>
          <p:cNvPicPr>
            <a:picLocks noChangeAspect="1"/>
          </p:cNvPicPr>
          <p:nvPr/>
        </p:nvPicPr>
        <p:blipFill>
          <a:blip r:embed="rId7"/>
          <a:stretch>
            <a:fillRect/>
          </a:stretch>
        </p:blipFill>
        <p:spPr>
          <a:xfrm>
            <a:off x="10938458" y="6027685"/>
            <a:ext cx="582623" cy="669497"/>
          </a:xfrm>
          <a:prstGeom prst="rect">
            <a:avLst/>
          </a:prstGeom>
          <a:ln w="12700">
            <a:miter lim="400000"/>
          </a:ln>
        </p:spPr>
      </p:pic>
      <p:sp>
        <p:nvSpPr>
          <p:cNvPr id="2" name="Slide Number Placeholder 1">
            <a:extLst>
              <a:ext uri="{FF2B5EF4-FFF2-40B4-BE49-F238E27FC236}">
                <a16:creationId xmlns:a16="http://schemas.microsoft.com/office/drawing/2014/main" id="{A60A42DD-6076-6F4D-B329-5B00E4CC1846}"/>
              </a:ext>
            </a:extLst>
          </p:cNvPr>
          <p:cNvSpPr>
            <a:spLocks noGrp="1"/>
          </p:cNvSpPr>
          <p:nvPr>
            <p:ph type="sldNum" sz="quarter" idx="12"/>
          </p:nvPr>
        </p:nvSpPr>
        <p:spPr/>
        <p:txBody>
          <a:bodyPr/>
          <a:lstStyle/>
          <a:p>
            <a:fld id="{26A003D0-92C7-48A9-9E81-4C2AD6C12F89}" type="slidenum">
              <a:rPr lang="en-BE" smtClean="0"/>
              <a:t>10</a:t>
            </a:fld>
            <a:endParaRPr lang="en-BE"/>
          </a:p>
        </p:txBody>
      </p:sp>
    </p:spTree>
    <p:extLst>
      <p:ext uri="{BB962C8B-B14F-4D97-AF65-F5344CB8AC3E}">
        <p14:creationId xmlns:p14="http://schemas.microsoft.com/office/powerpoint/2010/main" val="1809766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337AAC5B-0EF9-C64A-95B8-0415E9C425EC}"/>
              </a:ext>
            </a:extLst>
          </p:cNvPr>
          <p:cNvPicPr>
            <a:picLocks noChangeAspect="1"/>
          </p:cNvPicPr>
          <p:nvPr/>
        </p:nvPicPr>
        <p:blipFill>
          <a:blip r:embed="rId3"/>
          <a:srcRect/>
          <a:stretch>
            <a:fillRect/>
          </a:stretch>
        </p:blipFill>
        <p:spPr>
          <a:xfrm>
            <a:off x="2823645" y="1220318"/>
            <a:ext cx="8978051" cy="4886014"/>
          </a:xfrm>
          <a:prstGeom prst="rect">
            <a:avLst/>
          </a:prstGeom>
        </p:spPr>
      </p:pic>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sp>
        <p:nvSpPr>
          <p:cNvPr id="8" name="Rectangle 7">
            <a:extLst>
              <a:ext uri="{FF2B5EF4-FFF2-40B4-BE49-F238E27FC236}">
                <a16:creationId xmlns:a16="http://schemas.microsoft.com/office/drawing/2014/main" id="{715A9D01-5540-408A-BEE6-D9E75FFA9D4B}"/>
              </a:ext>
            </a:extLst>
          </p:cNvPr>
          <p:cNvSpPr/>
          <p:nvPr/>
        </p:nvSpPr>
        <p:spPr>
          <a:xfrm>
            <a:off x="181666" y="256220"/>
            <a:ext cx="4080368" cy="1464091"/>
          </a:xfrm>
          <a:prstGeom prst="rect">
            <a:avLst/>
          </a:prstGeom>
          <a:solidFill>
            <a:srgbClr val="2E9C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latin typeface="+mj-lt"/>
                <a:ea typeface="Adobe Fan Heiti Std B" panose="020B0700000000000000" pitchFamily="34" charset="-128"/>
                <a:cs typeface="Arial" panose="020B0604020202020204" pitchFamily="34" charset="0"/>
              </a:rPr>
              <a:t>The ecological development model</a:t>
            </a:r>
          </a:p>
        </p:txBody>
      </p:sp>
      <p:pic>
        <p:nvPicPr>
          <p:cNvPr id="6" name="Image" descr="Image">
            <a:extLst>
              <a:ext uri="{FF2B5EF4-FFF2-40B4-BE49-F238E27FC236}">
                <a16:creationId xmlns:a16="http://schemas.microsoft.com/office/drawing/2014/main" id="{EC6421A0-4B43-4641-8369-C5EEFF2F1B05}"/>
              </a:ext>
            </a:extLst>
          </p:cNvPr>
          <p:cNvPicPr>
            <a:picLocks noChangeAspect="1"/>
          </p:cNvPicPr>
          <p:nvPr/>
        </p:nvPicPr>
        <p:blipFill>
          <a:blip r:embed="rId5"/>
          <a:stretch>
            <a:fillRect/>
          </a:stretch>
        </p:blipFill>
        <p:spPr>
          <a:xfrm>
            <a:off x="1603630" y="0"/>
            <a:ext cx="1688669" cy="295501"/>
          </a:xfrm>
          <a:prstGeom prst="rect">
            <a:avLst/>
          </a:prstGeom>
          <a:ln w="12700">
            <a:miter lim="400000"/>
          </a:ln>
        </p:spPr>
      </p:pic>
      <p:pic>
        <p:nvPicPr>
          <p:cNvPr id="7" name="Image" descr="Image">
            <a:extLst>
              <a:ext uri="{FF2B5EF4-FFF2-40B4-BE49-F238E27FC236}">
                <a16:creationId xmlns:a16="http://schemas.microsoft.com/office/drawing/2014/main" id="{66F6054E-3277-4468-A641-B4DB182762DC}"/>
              </a:ext>
            </a:extLst>
          </p:cNvPr>
          <p:cNvPicPr>
            <a:picLocks noChangeAspect="1"/>
          </p:cNvPicPr>
          <p:nvPr/>
        </p:nvPicPr>
        <p:blipFill>
          <a:blip r:embed="rId6"/>
          <a:stretch>
            <a:fillRect/>
          </a:stretch>
        </p:blipFill>
        <p:spPr>
          <a:xfrm>
            <a:off x="9684917" y="6262913"/>
            <a:ext cx="2507083" cy="595087"/>
          </a:xfrm>
          <a:prstGeom prst="rect">
            <a:avLst/>
          </a:prstGeom>
          <a:ln w="12700">
            <a:miter lim="400000"/>
          </a:ln>
        </p:spPr>
      </p:pic>
      <p:sp>
        <p:nvSpPr>
          <p:cNvPr id="2" name="Slide Number Placeholder 1">
            <a:extLst>
              <a:ext uri="{FF2B5EF4-FFF2-40B4-BE49-F238E27FC236}">
                <a16:creationId xmlns:a16="http://schemas.microsoft.com/office/drawing/2014/main" id="{81CD9448-4ABC-2B48-B751-E23FB895326D}"/>
              </a:ext>
            </a:extLst>
          </p:cNvPr>
          <p:cNvSpPr>
            <a:spLocks noGrp="1"/>
          </p:cNvSpPr>
          <p:nvPr>
            <p:ph type="sldNum" sz="quarter" idx="12"/>
          </p:nvPr>
        </p:nvSpPr>
        <p:spPr/>
        <p:txBody>
          <a:bodyPr/>
          <a:lstStyle/>
          <a:p>
            <a:fld id="{26A003D0-92C7-48A9-9E81-4C2AD6C12F89}" type="slidenum">
              <a:rPr lang="en-BE" smtClean="0"/>
              <a:t>11</a:t>
            </a:fld>
            <a:endParaRPr lang="en-BE"/>
          </a:p>
        </p:txBody>
      </p:sp>
    </p:spTree>
    <p:extLst>
      <p:ext uri="{BB962C8B-B14F-4D97-AF65-F5344CB8AC3E}">
        <p14:creationId xmlns:p14="http://schemas.microsoft.com/office/powerpoint/2010/main" val="2777064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sp>
        <p:nvSpPr>
          <p:cNvPr id="8" name="Rectangle 7">
            <a:extLst>
              <a:ext uri="{FF2B5EF4-FFF2-40B4-BE49-F238E27FC236}">
                <a16:creationId xmlns:a16="http://schemas.microsoft.com/office/drawing/2014/main" id="{715A9D01-5540-408A-BEE6-D9E75FFA9D4B}"/>
              </a:ext>
            </a:extLst>
          </p:cNvPr>
          <p:cNvSpPr/>
          <p:nvPr/>
        </p:nvSpPr>
        <p:spPr>
          <a:xfrm>
            <a:off x="916772" y="843838"/>
            <a:ext cx="6346666" cy="979691"/>
          </a:xfrm>
          <a:prstGeom prst="rect">
            <a:avLst/>
          </a:prstGeom>
          <a:solidFill>
            <a:srgbClr val="2E9C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mj-lt"/>
                <a:ea typeface="Adobe Fan Heiti Std B" panose="020B0700000000000000" pitchFamily="34" charset="-128"/>
                <a:cs typeface="Arial" panose="020B0604020202020204" pitchFamily="34" charset="0"/>
              </a:rPr>
              <a:t>Neurodevelopment &amp; ECI</a:t>
            </a:r>
          </a:p>
        </p:txBody>
      </p:sp>
      <p:pic>
        <p:nvPicPr>
          <p:cNvPr id="6" name="Image" descr="Image">
            <a:extLst>
              <a:ext uri="{FF2B5EF4-FFF2-40B4-BE49-F238E27FC236}">
                <a16:creationId xmlns:a16="http://schemas.microsoft.com/office/drawing/2014/main" id="{EC6421A0-4B43-4641-8369-C5EEFF2F1B05}"/>
              </a:ext>
            </a:extLst>
          </p:cNvPr>
          <p:cNvPicPr>
            <a:picLocks noChangeAspect="1"/>
          </p:cNvPicPr>
          <p:nvPr/>
        </p:nvPicPr>
        <p:blipFill>
          <a:blip r:embed="rId4"/>
          <a:stretch>
            <a:fillRect/>
          </a:stretch>
        </p:blipFill>
        <p:spPr>
          <a:xfrm>
            <a:off x="1603630" y="0"/>
            <a:ext cx="1688669" cy="295501"/>
          </a:xfrm>
          <a:prstGeom prst="rect">
            <a:avLst/>
          </a:prstGeom>
          <a:ln w="12700">
            <a:miter lim="400000"/>
          </a:ln>
        </p:spPr>
      </p:pic>
      <p:pic>
        <p:nvPicPr>
          <p:cNvPr id="7" name="Image" descr="Image">
            <a:extLst>
              <a:ext uri="{FF2B5EF4-FFF2-40B4-BE49-F238E27FC236}">
                <a16:creationId xmlns:a16="http://schemas.microsoft.com/office/drawing/2014/main" id="{66F6054E-3277-4468-A641-B4DB182762DC}"/>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sp>
        <p:nvSpPr>
          <p:cNvPr id="2" name="Ορθογώνιο 1">
            <a:extLst>
              <a:ext uri="{FF2B5EF4-FFF2-40B4-BE49-F238E27FC236}">
                <a16:creationId xmlns:a16="http://schemas.microsoft.com/office/drawing/2014/main" id="{A330F2B7-8313-0944-BE44-D4F23396AE6D}"/>
              </a:ext>
            </a:extLst>
          </p:cNvPr>
          <p:cNvSpPr/>
          <p:nvPr/>
        </p:nvSpPr>
        <p:spPr>
          <a:xfrm>
            <a:off x="181666" y="2083376"/>
            <a:ext cx="8823205" cy="2554545"/>
          </a:xfrm>
          <a:prstGeom prst="rect">
            <a:avLst/>
          </a:prstGeom>
        </p:spPr>
        <p:txBody>
          <a:bodyPr wrap="square">
            <a:spAutoFit/>
          </a:bodyPr>
          <a:lstStyle/>
          <a:p>
            <a:pPr>
              <a:spcBef>
                <a:spcPts val="3200"/>
              </a:spcBef>
              <a:defRPr sz="4000">
                <a:latin typeface="Avenir Next Demi Bold"/>
                <a:ea typeface="Avenir Next Demi Bold"/>
                <a:cs typeface="Avenir Next Demi Bold"/>
                <a:sym typeface="Avenir Next Demi Bold"/>
              </a:defRPr>
            </a:pPr>
            <a:r>
              <a:rPr lang="en-GB" sz="3200" dirty="0">
                <a:latin typeface="Calibri" panose="020F0502020204030204" pitchFamily="34" charset="0"/>
                <a:ea typeface="Avenir Next Demi Bold"/>
                <a:cs typeface="Calibri" panose="020F0502020204030204" pitchFamily="34" charset="0"/>
                <a:sym typeface="Avenir Next Demi Bold"/>
              </a:rPr>
              <a:t>All the neurobiological data support the impact of the environment on the development and maturation of the Central Nervous System and </a:t>
            </a:r>
            <a:r>
              <a:rPr lang="en-GB" sz="3200" dirty="0">
                <a:solidFill>
                  <a:srgbClr val="2E9CD6"/>
                </a:solidFill>
                <a:latin typeface="Calibri" panose="020F0502020204030204" pitchFamily="34" charset="0"/>
                <a:ea typeface="Avenir Next Demi Bold"/>
                <a:cs typeface="Calibri" panose="020F0502020204030204" pitchFamily="34" charset="0"/>
                <a:sym typeface="Avenir Next Demi Bold"/>
              </a:rPr>
              <a:t>consider </a:t>
            </a:r>
            <a:r>
              <a:rPr lang="en-GB" sz="3200" dirty="0" err="1">
                <a:solidFill>
                  <a:srgbClr val="2E9CD6"/>
                </a:solidFill>
                <a:latin typeface="Calibri" panose="020F0502020204030204" pitchFamily="34" charset="0"/>
                <a:ea typeface="Avenir Next Demi Bold"/>
                <a:cs typeface="Calibri" panose="020F0502020204030204" pitchFamily="34" charset="0"/>
                <a:sym typeface="Avenir Next Demi Bold"/>
              </a:rPr>
              <a:t>ECI</a:t>
            </a:r>
            <a:r>
              <a:rPr lang="en-GB" sz="3200" dirty="0">
                <a:solidFill>
                  <a:srgbClr val="2E9CD6"/>
                </a:solidFill>
                <a:latin typeface="Calibri" panose="020F0502020204030204" pitchFamily="34" charset="0"/>
                <a:ea typeface="Avenir Next Demi Bold"/>
                <a:cs typeface="Calibri" panose="020F0502020204030204" pitchFamily="34" charset="0"/>
                <a:sym typeface="Avenir Next Demi Bold"/>
              </a:rPr>
              <a:t> </a:t>
            </a:r>
            <a:r>
              <a:rPr lang="en-GB" sz="3200" b="1" dirty="0">
                <a:solidFill>
                  <a:srgbClr val="2E9CD6"/>
                </a:solidFill>
                <a:latin typeface="Calibri" panose="020F0502020204030204" pitchFamily="34" charset="0"/>
                <a:ea typeface="Avenir Next Demi Bold"/>
                <a:cs typeface="Calibri" panose="020F0502020204030204" pitchFamily="34" charset="0"/>
                <a:sym typeface="Avenir Next Demi Bold"/>
              </a:rPr>
              <a:t>responsible to improve the natural environment </a:t>
            </a:r>
            <a:r>
              <a:rPr lang="en-GB" sz="3200" dirty="0">
                <a:solidFill>
                  <a:srgbClr val="2E9CD6"/>
                </a:solidFill>
                <a:latin typeface="Calibri" panose="020F0502020204030204" pitchFamily="34" charset="0"/>
                <a:ea typeface="Avenir Next Demi Bold"/>
                <a:cs typeface="Calibri" panose="020F0502020204030204" pitchFamily="34" charset="0"/>
                <a:sym typeface="Avenir Next Demi Bold"/>
              </a:rPr>
              <a:t>of the child.</a:t>
            </a:r>
          </a:p>
        </p:txBody>
      </p:sp>
      <p:pic>
        <p:nvPicPr>
          <p:cNvPr id="4" name="Εικόνα 3" descr="Εικόνα που περιέχει άτομο, νεαρός, μικρός, παιδί&#10;&#10;Περιγραφή που δημιουργήθηκε αυτόματα">
            <a:extLst>
              <a:ext uri="{FF2B5EF4-FFF2-40B4-BE49-F238E27FC236}">
                <a16:creationId xmlns:a16="http://schemas.microsoft.com/office/drawing/2014/main" id="{10CE8B9A-3B3A-5F47-AA2A-525B8463FDF0}"/>
              </a:ext>
            </a:extLst>
          </p:cNvPr>
          <p:cNvPicPr>
            <a:picLocks noChangeAspect="1"/>
          </p:cNvPicPr>
          <p:nvPr/>
        </p:nvPicPr>
        <p:blipFill rotWithShape="1">
          <a:blip r:embed="rId6">
            <a:extLst>
              <a:ext uri="{28A0092B-C50C-407E-A947-70E740481C1C}">
                <a14:useLocalDpi xmlns:a14="http://schemas.microsoft.com/office/drawing/2010/main" val="0"/>
              </a:ext>
            </a:extLst>
          </a:blip>
          <a:srcRect r="46792"/>
          <a:stretch/>
        </p:blipFill>
        <p:spPr>
          <a:xfrm>
            <a:off x="9004871" y="-2667"/>
            <a:ext cx="3166998" cy="3652392"/>
          </a:xfrm>
          <a:prstGeom prst="rect">
            <a:avLst/>
          </a:prstGeom>
        </p:spPr>
      </p:pic>
      <p:sp>
        <p:nvSpPr>
          <p:cNvPr id="3" name="Slide Number Placeholder 2">
            <a:extLst>
              <a:ext uri="{FF2B5EF4-FFF2-40B4-BE49-F238E27FC236}">
                <a16:creationId xmlns:a16="http://schemas.microsoft.com/office/drawing/2014/main" id="{FFA61A46-8C88-7A46-BFB7-BA9B57CF7142}"/>
              </a:ext>
            </a:extLst>
          </p:cNvPr>
          <p:cNvSpPr>
            <a:spLocks noGrp="1"/>
          </p:cNvSpPr>
          <p:nvPr>
            <p:ph type="sldNum" sz="quarter" idx="12"/>
          </p:nvPr>
        </p:nvSpPr>
        <p:spPr/>
        <p:txBody>
          <a:bodyPr/>
          <a:lstStyle/>
          <a:p>
            <a:fld id="{26A003D0-92C7-48A9-9E81-4C2AD6C12F89}" type="slidenum">
              <a:rPr lang="en-BE" smtClean="0"/>
              <a:t>12</a:t>
            </a:fld>
            <a:endParaRPr lang="en-BE"/>
          </a:p>
        </p:txBody>
      </p:sp>
    </p:spTree>
    <p:extLst>
      <p:ext uri="{BB962C8B-B14F-4D97-AF65-F5344CB8AC3E}">
        <p14:creationId xmlns:p14="http://schemas.microsoft.com/office/powerpoint/2010/main" val="1767327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4AD47C-12A9-40F0-9F6C-F9CBEC357793}"/>
              </a:ext>
            </a:extLst>
          </p:cNvPr>
          <p:cNvSpPr>
            <a:spLocks noGrp="1"/>
          </p:cNvSpPr>
          <p:nvPr>
            <p:ph type="title"/>
          </p:nvPr>
        </p:nvSpPr>
        <p:spPr/>
        <p:txBody>
          <a:bodyPr>
            <a:normAutofit/>
          </a:bodyPr>
          <a:lstStyle/>
          <a:p>
            <a:pPr algn="ctr"/>
            <a:r>
              <a:rPr lang="en-GB" b="1" dirty="0">
                <a:solidFill>
                  <a:srgbClr val="2E9CD6"/>
                </a:solidFill>
                <a:cs typeface="Calibri" panose="020F0502020204030204" pitchFamily="34" charset="0"/>
              </a:rPr>
              <a:t>ECI for children with disability or developmental delay</a:t>
            </a:r>
          </a:p>
        </p:txBody>
      </p:sp>
      <p:sp>
        <p:nvSpPr>
          <p:cNvPr id="3" name="Θέση περιεχομένου 2">
            <a:extLst>
              <a:ext uri="{FF2B5EF4-FFF2-40B4-BE49-F238E27FC236}">
                <a16:creationId xmlns:a16="http://schemas.microsoft.com/office/drawing/2014/main" id="{358A9949-5EC4-486E-8490-1D2699307F9B}"/>
              </a:ext>
            </a:extLst>
          </p:cNvPr>
          <p:cNvSpPr>
            <a:spLocks noGrp="1"/>
          </p:cNvSpPr>
          <p:nvPr>
            <p:ph idx="1"/>
          </p:nvPr>
        </p:nvSpPr>
        <p:spPr>
          <a:xfrm>
            <a:off x="1377244" y="1825625"/>
            <a:ext cx="9256889" cy="4351338"/>
          </a:xfrm>
        </p:spPr>
        <p:txBody>
          <a:bodyPr>
            <a:normAutofit/>
          </a:bodyPr>
          <a:lstStyle/>
          <a:p>
            <a:pPr marL="0" indent="0">
              <a:buNone/>
            </a:pPr>
            <a:r>
              <a:rPr lang="en-GB" sz="2400" dirty="0"/>
              <a:t>Early Childhood Intervention (ECI) provides specialised support and services for infants and young children with disability or development delay and their families to help their </a:t>
            </a:r>
            <a:r>
              <a:rPr lang="en-GB" sz="2400" b="1" dirty="0"/>
              <a:t>development</a:t>
            </a:r>
            <a:r>
              <a:rPr lang="en-GB" sz="2400" dirty="0"/>
              <a:t>, </a:t>
            </a:r>
            <a:r>
              <a:rPr lang="en-GB" sz="2400" b="1" dirty="0"/>
              <a:t>well-being</a:t>
            </a:r>
            <a:r>
              <a:rPr lang="en-GB" sz="2400" dirty="0"/>
              <a:t> and </a:t>
            </a:r>
            <a:r>
              <a:rPr lang="en-GB" sz="2400" b="1" dirty="0"/>
              <a:t>participation</a:t>
            </a:r>
            <a:r>
              <a:rPr lang="en-GB" sz="2400" dirty="0"/>
              <a:t> in family and community life. </a:t>
            </a:r>
          </a:p>
          <a:p>
            <a:pPr marL="0" indent="0">
              <a:buNone/>
            </a:pPr>
            <a:r>
              <a:rPr lang="en-GB" sz="2400" dirty="0"/>
              <a:t>The aim of ECI is to ensure that parents and other </a:t>
            </a:r>
            <a:r>
              <a:rPr lang="en-GB" sz="2400" b="1" dirty="0"/>
              <a:t>important adults</a:t>
            </a:r>
            <a:r>
              <a:rPr lang="en-GB" sz="2400" dirty="0"/>
              <a:t> in the child’s life can provide young children with disability and/or developmental delay with experiences and opportunities that help them gain and use the skills they need to </a:t>
            </a:r>
            <a:r>
              <a:rPr lang="en-GB" sz="2400" b="1" dirty="0"/>
              <a:t>participate</a:t>
            </a:r>
            <a:r>
              <a:rPr lang="en-GB" sz="2400" dirty="0"/>
              <a:t> meaningfully in their everyday lives.</a:t>
            </a:r>
          </a:p>
          <a:p>
            <a:pPr marL="0" indent="0" algn="r">
              <a:buNone/>
            </a:pPr>
            <a:r>
              <a:rPr lang="en-GB" sz="2000" b="0" i="0" u="none" strike="noStrike" baseline="0" dirty="0">
                <a:latin typeface="GothamLight"/>
              </a:rPr>
              <a:t>Early Childhood Intervention Australia (ECIA), 2016 </a:t>
            </a:r>
            <a:r>
              <a:rPr lang="en-GB" sz="2000" b="0" i="0" u="none" strike="noStrike" baseline="0" dirty="0" err="1">
                <a:latin typeface="GothamLight"/>
              </a:rPr>
              <a:t>www.ecia.org.au</a:t>
            </a:r>
            <a:endParaRPr lang="en-GB" sz="2000" b="0" i="0" u="none" strike="noStrike" baseline="0" dirty="0">
              <a:latin typeface="GothamLight"/>
            </a:endParaRPr>
          </a:p>
        </p:txBody>
      </p:sp>
      <p:pic>
        <p:nvPicPr>
          <p:cNvPr id="4" name="Picture 4" descr="Logo&#10;&#10;Description automatically generated">
            <a:extLst>
              <a:ext uri="{FF2B5EF4-FFF2-40B4-BE49-F238E27FC236}">
                <a16:creationId xmlns:a16="http://schemas.microsoft.com/office/drawing/2014/main" id="{41940A0F-ADC9-472C-9C53-7A580D2264C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1228" y="4978580"/>
            <a:ext cx="2856944" cy="2019959"/>
          </a:xfrm>
          <a:prstGeom prst="rect">
            <a:avLst/>
          </a:prstGeom>
        </p:spPr>
      </p:pic>
      <p:pic>
        <p:nvPicPr>
          <p:cNvPr id="5" name="Image" descr="Image">
            <a:extLst>
              <a:ext uri="{FF2B5EF4-FFF2-40B4-BE49-F238E27FC236}">
                <a16:creationId xmlns:a16="http://schemas.microsoft.com/office/drawing/2014/main" id="{A856FCA6-7AEA-448F-A06E-EC288F94AA5B}"/>
              </a:ext>
            </a:extLst>
          </p:cNvPr>
          <p:cNvPicPr>
            <a:picLocks noChangeAspect="1"/>
          </p:cNvPicPr>
          <p:nvPr/>
        </p:nvPicPr>
        <p:blipFill>
          <a:blip r:embed="rId3"/>
          <a:stretch>
            <a:fillRect/>
          </a:stretch>
        </p:blipFill>
        <p:spPr>
          <a:xfrm>
            <a:off x="9684917" y="6262913"/>
            <a:ext cx="2507083" cy="595087"/>
          </a:xfrm>
          <a:prstGeom prst="rect">
            <a:avLst/>
          </a:prstGeom>
          <a:ln w="12700">
            <a:miter lim="400000"/>
          </a:ln>
        </p:spPr>
      </p:pic>
      <p:pic>
        <p:nvPicPr>
          <p:cNvPr id="6" name="Image" descr="Image">
            <a:extLst>
              <a:ext uri="{FF2B5EF4-FFF2-40B4-BE49-F238E27FC236}">
                <a16:creationId xmlns:a16="http://schemas.microsoft.com/office/drawing/2014/main" id="{84D908DC-D3E5-4F72-9782-F59C2D420412}"/>
              </a:ext>
            </a:extLst>
          </p:cNvPr>
          <p:cNvPicPr>
            <a:picLocks noChangeAspect="1"/>
          </p:cNvPicPr>
          <p:nvPr/>
        </p:nvPicPr>
        <p:blipFill>
          <a:blip r:embed="rId4"/>
          <a:stretch>
            <a:fillRect/>
          </a:stretch>
        </p:blipFill>
        <p:spPr>
          <a:xfrm>
            <a:off x="8256685" y="-16326"/>
            <a:ext cx="3400682" cy="595087"/>
          </a:xfrm>
          <a:prstGeom prst="rect">
            <a:avLst/>
          </a:prstGeom>
          <a:ln w="12700">
            <a:miter lim="400000"/>
          </a:ln>
        </p:spPr>
      </p:pic>
      <p:sp>
        <p:nvSpPr>
          <p:cNvPr id="7" name="Slide Number Placeholder 6">
            <a:extLst>
              <a:ext uri="{FF2B5EF4-FFF2-40B4-BE49-F238E27FC236}">
                <a16:creationId xmlns:a16="http://schemas.microsoft.com/office/drawing/2014/main" id="{60421E55-429B-6549-890A-2D4147367C6E}"/>
              </a:ext>
            </a:extLst>
          </p:cNvPr>
          <p:cNvSpPr>
            <a:spLocks noGrp="1"/>
          </p:cNvSpPr>
          <p:nvPr>
            <p:ph type="sldNum" sz="quarter" idx="12"/>
          </p:nvPr>
        </p:nvSpPr>
        <p:spPr/>
        <p:txBody>
          <a:bodyPr/>
          <a:lstStyle/>
          <a:p>
            <a:fld id="{26A003D0-92C7-48A9-9E81-4C2AD6C12F89}" type="slidenum">
              <a:rPr lang="en-BE" smtClean="0"/>
              <a:t>13</a:t>
            </a:fld>
            <a:endParaRPr lang="en-BE"/>
          </a:p>
        </p:txBody>
      </p:sp>
    </p:spTree>
    <p:extLst>
      <p:ext uri="{BB962C8B-B14F-4D97-AF65-F5344CB8AC3E}">
        <p14:creationId xmlns:p14="http://schemas.microsoft.com/office/powerpoint/2010/main" val="91033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graphicFrame>
        <p:nvGraphicFramePr>
          <p:cNvPr id="4" name="Diagram 3">
            <a:extLst>
              <a:ext uri="{FF2B5EF4-FFF2-40B4-BE49-F238E27FC236}">
                <a16:creationId xmlns:a16="http://schemas.microsoft.com/office/drawing/2014/main" id="{3A227843-0B4B-4E76-88E5-D3E13C939F16}"/>
              </a:ext>
            </a:extLst>
          </p:cNvPr>
          <p:cNvGraphicFramePr/>
          <p:nvPr/>
        </p:nvGraphicFramePr>
        <p:xfrm>
          <a:off x="1116281" y="95003"/>
          <a:ext cx="10521537" cy="640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Τίτλος 1">
            <a:extLst>
              <a:ext uri="{FF2B5EF4-FFF2-40B4-BE49-F238E27FC236}">
                <a16:creationId xmlns:a16="http://schemas.microsoft.com/office/drawing/2014/main" id="{794E4C1F-B68A-4C8A-86A7-A01A4A04F0A3}"/>
              </a:ext>
            </a:extLst>
          </p:cNvPr>
          <p:cNvSpPr>
            <a:spLocks noGrp="1"/>
          </p:cNvSpPr>
          <p:nvPr>
            <p:ph type="title"/>
          </p:nvPr>
        </p:nvSpPr>
        <p:spPr>
          <a:xfrm>
            <a:off x="838200" y="557726"/>
            <a:ext cx="10515600" cy="1325563"/>
          </a:xfrm>
        </p:spPr>
        <p:txBody>
          <a:bodyPr>
            <a:normAutofit/>
          </a:bodyPr>
          <a:lstStyle/>
          <a:p>
            <a:pPr lvl="0" algn="ctr"/>
            <a:r>
              <a:rPr lang="en-GB" b="1" dirty="0">
                <a:solidFill>
                  <a:srgbClr val="2E9CD6"/>
                </a:solidFill>
                <a:cs typeface="Calibri" panose="020F0502020204030204" pitchFamily="34" charset="0"/>
              </a:rPr>
              <a:t>Necessary conditions for development &amp; Early Childhood Intervention</a:t>
            </a:r>
          </a:p>
        </p:txBody>
      </p:sp>
      <p:graphicFrame>
        <p:nvGraphicFramePr>
          <p:cNvPr id="9" name="Θέση περιεχομένου 8">
            <a:extLst>
              <a:ext uri="{FF2B5EF4-FFF2-40B4-BE49-F238E27FC236}">
                <a16:creationId xmlns:a16="http://schemas.microsoft.com/office/drawing/2014/main" id="{FC941F28-B38D-3D42-BAA5-FA720EF1F0BD}"/>
              </a:ext>
            </a:extLst>
          </p:cNvPr>
          <p:cNvGraphicFramePr>
            <a:graphicFrameLocks noGrp="1"/>
          </p:cNvGraphicFramePr>
          <p:nvPr>
            <p:ph idx="1"/>
            <p:extLst>
              <p:ext uri="{D42A27DB-BD31-4B8C-83A1-F6EECF244321}">
                <p14:modId xmlns:p14="http://schemas.microsoft.com/office/powerpoint/2010/main" val="1405850733"/>
              </p:ext>
            </p:extLst>
          </p:nvPr>
        </p:nvGraphicFramePr>
        <p:xfrm>
          <a:off x="838200" y="2057213"/>
          <a:ext cx="10515600" cy="435133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18" name="Διάγραμμα 17">
            <a:extLst>
              <a:ext uri="{FF2B5EF4-FFF2-40B4-BE49-F238E27FC236}">
                <a16:creationId xmlns:a16="http://schemas.microsoft.com/office/drawing/2014/main" id="{1C254507-444D-8442-BAFA-8829750BD4A9}"/>
              </a:ext>
            </a:extLst>
          </p:cNvPr>
          <p:cNvGraphicFramePr/>
          <p:nvPr>
            <p:extLst>
              <p:ext uri="{D42A27DB-BD31-4B8C-83A1-F6EECF244321}">
                <p14:modId xmlns:p14="http://schemas.microsoft.com/office/powerpoint/2010/main" val="1687897948"/>
              </p:ext>
            </p:extLst>
          </p:nvPr>
        </p:nvGraphicFramePr>
        <p:xfrm>
          <a:off x="393783" y="1960811"/>
          <a:ext cx="3579442" cy="2893018"/>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aphicFrame>
        <p:nvGraphicFramePr>
          <p:cNvPr id="17" name="Διάγραμμα 16">
            <a:extLst>
              <a:ext uri="{FF2B5EF4-FFF2-40B4-BE49-F238E27FC236}">
                <a16:creationId xmlns:a16="http://schemas.microsoft.com/office/drawing/2014/main" id="{F94A31E1-79B8-3948-AF67-7DE4DE917C88}"/>
              </a:ext>
            </a:extLst>
          </p:cNvPr>
          <p:cNvGraphicFramePr/>
          <p:nvPr>
            <p:extLst>
              <p:ext uri="{D42A27DB-BD31-4B8C-83A1-F6EECF244321}">
                <p14:modId xmlns:p14="http://schemas.microsoft.com/office/powerpoint/2010/main" val="1384786945"/>
              </p:ext>
            </p:extLst>
          </p:nvPr>
        </p:nvGraphicFramePr>
        <p:xfrm>
          <a:off x="2125566" y="4151892"/>
          <a:ext cx="2051988" cy="1764813"/>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
        <p:nvSpPr>
          <p:cNvPr id="13" name="Δεξιό βέλος 12">
            <a:extLst>
              <a:ext uri="{FF2B5EF4-FFF2-40B4-BE49-F238E27FC236}">
                <a16:creationId xmlns:a16="http://schemas.microsoft.com/office/drawing/2014/main" id="{1458735E-8036-D34A-BB31-45665CFAF24D}"/>
              </a:ext>
            </a:extLst>
          </p:cNvPr>
          <p:cNvSpPr/>
          <p:nvPr/>
        </p:nvSpPr>
        <p:spPr>
          <a:xfrm>
            <a:off x="4044943" y="3280452"/>
            <a:ext cx="1237130" cy="509243"/>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l-GR"/>
          </a:p>
        </p:txBody>
      </p:sp>
      <p:graphicFrame>
        <p:nvGraphicFramePr>
          <p:cNvPr id="19" name="Διάγραμμα 18">
            <a:extLst>
              <a:ext uri="{FF2B5EF4-FFF2-40B4-BE49-F238E27FC236}">
                <a16:creationId xmlns:a16="http://schemas.microsoft.com/office/drawing/2014/main" id="{5C0F6E04-2811-7549-9CAB-42D710611D24}"/>
              </a:ext>
            </a:extLst>
          </p:cNvPr>
          <p:cNvGraphicFramePr/>
          <p:nvPr>
            <p:extLst>
              <p:ext uri="{D42A27DB-BD31-4B8C-83A1-F6EECF244321}">
                <p14:modId xmlns:p14="http://schemas.microsoft.com/office/powerpoint/2010/main" val="356878619"/>
              </p:ext>
            </p:extLst>
          </p:nvPr>
        </p:nvGraphicFramePr>
        <p:xfrm>
          <a:off x="5486402" y="2223247"/>
          <a:ext cx="2375829" cy="2414674"/>
        </p:xfrm>
        <a:graphic>
          <a:graphicData uri="http://schemas.openxmlformats.org/drawingml/2006/diagram">
            <dgm:relIds xmlns:dgm="http://schemas.openxmlformats.org/drawingml/2006/diagram" xmlns:r="http://schemas.openxmlformats.org/officeDocument/2006/relationships" r:dm="rId26" r:lo="rId27" r:qs="rId28" r:cs="rId29"/>
          </a:graphicData>
        </a:graphic>
      </p:graphicFrame>
      <p:sp>
        <p:nvSpPr>
          <p:cNvPr id="15" name="Ραβδωτό δεξιό βέλος 14">
            <a:extLst>
              <a:ext uri="{FF2B5EF4-FFF2-40B4-BE49-F238E27FC236}">
                <a16:creationId xmlns:a16="http://schemas.microsoft.com/office/drawing/2014/main" id="{C1C93BE7-9E84-1249-A65D-33643D00B7A1}"/>
              </a:ext>
            </a:extLst>
          </p:cNvPr>
          <p:cNvSpPr/>
          <p:nvPr/>
        </p:nvSpPr>
        <p:spPr>
          <a:xfrm rot="10800000">
            <a:off x="8135563" y="3380457"/>
            <a:ext cx="1119050" cy="510224"/>
          </a:xfrm>
          <a:prstGeom prst="stripedRightArrow">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rtlCol="0" anchor="ctr"/>
          <a:lstStyle/>
          <a:p>
            <a:pPr algn="ctr"/>
            <a:endParaRPr lang="el-GR"/>
          </a:p>
        </p:txBody>
      </p:sp>
      <p:graphicFrame>
        <p:nvGraphicFramePr>
          <p:cNvPr id="20" name="Διάγραμμα 19">
            <a:extLst>
              <a:ext uri="{FF2B5EF4-FFF2-40B4-BE49-F238E27FC236}">
                <a16:creationId xmlns:a16="http://schemas.microsoft.com/office/drawing/2014/main" id="{415DEA95-E1E7-3B4A-98FC-086C5713DDC0}"/>
              </a:ext>
            </a:extLst>
          </p:cNvPr>
          <p:cNvGraphicFramePr/>
          <p:nvPr>
            <p:extLst>
              <p:ext uri="{D42A27DB-BD31-4B8C-83A1-F6EECF244321}">
                <p14:modId xmlns:p14="http://schemas.microsoft.com/office/powerpoint/2010/main" val="1722938503"/>
              </p:ext>
            </p:extLst>
          </p:nvPr>
        </p:nvGraphicFramePr>
        <p:xfrm>
          <a:off x="9254613" y="2159209"/>
          <a:ext cx="2946220" cy="2893018"/>
        </p:xfrm>
        <a:graphic>
          <a:graphicData uri="http://schemas.openxmlformats.org/drawingml/2006/diagram">
            <dgm:relIds xmlns:dgm="http://schemas.openxmlformats.org/drawingml/2006/diagram" xmlns:r="http://schemas.openxmlformats.org/officeDocument/2006/relationships" r:dm="rId31" r:lo="rId32" r:qs="rId33" r:cs="rId34"/>
          </a:graphicData>
        </a:graphic>
      </p:graphicFrame>
      <p:sp>
        <p:nvSpPr>
          <p:cNvPr id="3" name="Slide Number Placeholder 2">
            <a:extLst>
              <a:ext uri="{FF2B5EF4-FFF2-40B4-BE49-F238E27FC236}">
                <a16:creationId xmlns:a16="http://schemas.microsoft.com/office/drawing/2014/main" id="{F833ECF2-A6C8-834E-AF4A-3EE39E33A720}"/>
              </a:ext>
            </a:extLst>
          </p:cNvPr>
          <p:cNvSpPr>
            <a:spLocks noGrp="1"/>
          </p:cNvSpPr>
          <p:nvPr>
            <p:ph type="sldNum" sz="quarter" idx="12"/>
          </p:nvPr>
        </p:nvSpPr>
        <p:spPr/>
        <p:txBody>
          <a:bodyPr/>
          <a:lstStyle/>
          <a:p>
            <a:fld id="{26A003D0-92C7-48A9-9E81-4C2AD6C12F89}" type="slidenum">
              <a:rPr lang="en-BE" smtClean="0"/>
              <a:t>14</a:t>
            </a:fld>
            <a:endParaRPr lang="en-BE"/>
          </a:p>
        </p:txBody>
      </p:sp>
    </p:spTree>
    <p:extLst>
      <p:ext uri="{BB962C8B-B14F-4D97-AF65-F5344CB8AC3E}">
        <p14:creationId xmlns:p14="http://schemas.microsoft.com/office/powerpoint/2010/main" val="4179530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graphicFrame>
        <p:nvGraphicFramePr>
          <p:cNvPr id="4" name="Diagram 3">
            <a:extLst>
              <a:ext uri="{FF2B5EF4-FFF2-40B4-BE49-F238E27FC236}">
                <a16:creationId xmlns:a16="http://schemas.microsoft.com/office/drawing/2014/main" id="{3A227843-0B4B-4E76-88E5-D3E13C939F16}"/>
              </a:ext>
            </a:extLst>
          </p:cNvPr>
          <p:cNvGraphicFramePr/>
          <p:nvPr/>
        </p:nvGraphicFramePr>
        <p:xfrm>
          <a:off x="1116281" y="95003"/>
          <a:ext cx="10521537" cy="640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Τίτλος 1">
            <a:extLst>
              <a:ext uri="{FF2B5EF4-FFF2-40B4-BE49-F238E27FC236}">
                <a16:creationId xmlns:a16="http://schemas.microsoft.com/office/drawing/2014/main" id="{794E4C1F-B68A-4C8A-86A7-A01A4A04F0A3}"/>
              </a:ext>
            </a:extLst>
          </p:cNvPr>
          <p:cNvSpPr>
            <a:spLocks noGrp="1"/>
          </p:cNvSpPr>
          <p:nvPr>
            <p:ph type="title"/>
          </p:nvPr>
        </p:nvSpPr>
        <p:spPr/>
        <p:txBody>
          <a:bodyPr/>
          <a:lstStyle/>
          <a:p>
            <a:pPr lvl="0" algn="ctr"/>
            <a:r>
              <a:rPr lang="en-GB" b="1" dirty="0">
                <a:solidFill>
                  <a:srgbClr val="2E9CD6"/>
                </a:solidFill>
                <a:cs typeface="Calibri" panose="020F0502020204030204" pitchFamily="34" charset="0"/>
              </a:rPr>
              <a:t>Recommended practices in early childhood intervention</a:t>
            </a:r>
          </a:p>
        </p:txBody>
      </p:sp>
      <p:graphicFrame>
        <p:nvGraphicFramePr>
          <p:cNvPr id="8" name="Θέση περιεχομένου 7">
            <a:extLst>
              <a:ext uri="{FF2B5EF4-FFF2-40B4-BE49-F238E27FC236}">
                <a16:creationId xmlns:a16="http://schemas.microsoft.com/office/drawing/2014/main" id="{AF21335C-C921-AE47-8386-65D039618C80}"/>
              </a:ext>
            </a:extLst>
          </p:cNvPr>
          <p:cNvGraphicFramePr>
            <a:graphicFrameLocks noGrp="1"/>
          </p:cNvGraphicFramePr>
          <p:nvPr>
            <p:ph idx="1"/>
            <p:extLst>
              <p:ext uri="{D42A27DB-BD31-4B8C-83A1-F6EECF244321}">
                <p14:modId xmlns:p14="http://schemas.microsoft.com/office/powerpoint/2010/main" val="2520388688"/>
              </p:ext>
            </p:extLst>
          </p:nvPr>
        </p:nvGraphicFramePr>
        <p:xfrm>
          <a:off x="2055322" y="1850108"/>
          <a:ext cx="10672482" cy="448627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 name="Slide Number Placeholder 2">
            <a:extLst>
              <a:ext uri="{FF2B5EF4-FFF2-40B4-BE49-F238E27FC236}">
                <a16:creationId xmlns:a16="http://schemas.microsoft.com/office/drawing/2014/main" id="{D16895ED-319D-3244-85C6-2E274951D450}"/>
              </a:ext>
            </a:extLst>
          </p:cNvPr>
          <p:cNvSpPr>
            <a:spLocks noGrp="1"/>
          </p:cNvSpPr>
          <p:nvPr>
            <p:ph type="sldNum" sz="quarter" idx="12"/>
          </p:nvPr>
        </p:nvSpPr>
        <p:spPr/>
        <p:txBody>
          <a:bodyPr/>
          <a:lstStyle/>
          <a:p>
            <a:fld id="{26A003D0-92C7-48A9-9E81-4C2AD6C12F89}" type="slidenum">
              <a:rPr lang="en-BE" smtClean="0"/>
              <a:t>15</a:t>
            </a:fld>
            <a:endParaRPr lang="en-BE"/>
          </a:p>
        </p:txBody>
      </p:sp>
    </p:spTree>
    <p:extLst>
      <p:ext uri="{BB962C8B-B14F-4D97-AF65-F5344CB8AC3E}">
        <p14:creationId xmlns:p14="http://schemas.microsoft.com/office/powerpoint/2010/main" val="2425522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graphicFrame>
        <p:nvGraphicFramePr>
          <p:cNvPr id="4" name="Diagram 3">
            <a:extLst>
              <a:ext uri="{FF2B5EF4-FFF2-40B4-BE49-F238E27FC236}">
                <a16:creationId xmlns:a16="http://schemas.microsoft.com/office/drawing/2014/main" id="{3A227843-0B4B-4E76-88E5-D3E13C939F16}"/>
              </a:ext>
            </a:extLst>
          </p:cNvPr>
          <p:cNvGraphicFramePr/>
          <p:nvPr/>
        </p:nvGraphicFramePr>
        <p:xfrm>
          <a:off x="1116281" y="95003"/>
          <a:ext cx="10521537" cy="640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Τίτλος 1">
            <a:extLst>
              <a:ext uri="{FF2B5EF4-FFF2-40B4-BE49-F238E27FC236}">
                <a16:creationId xmlns:a16="http://schemas.microsoft.com/office/drawing/2014/main" id="{794E4C1F-B68A-4C8A-86A7-A01A4A04F0A3}"/>
              </a:ext>
            </a:extLst>
          </p:cNvPr>
          <p:cNvSpPr>
            <a:spLocks noGrp="1"/>
          </p:cNvSpPr>
          <p:nvPr>
            <p:ph type="title"/>
          </p:nvPr>
        </p:nvSpPr>
        <p:spPr>
          <a:xfrm>
            <a:off x="852549" y="222430"/>
            <a:ext cx="11049000" cy="1325563"/>
          </a:xfrm>
        </p:spPr>
        <p:txBody>
          <a:bodyPr>
            <a:normAutofit/>
          </a:bodyPr>
          <a:lstStyle/>
          <a:p>
            <a:pPr lvl="0"/>
            <a:r>
              <a:rPr lang="en-GB" b="1" dirty="0">
                <a:solidFill>
                  <a:srgbClr val="2E9CD6"/>
                </a:solidFill>
              </a:rPr>
              <a:t>Learning &amp; Development</a:t>
            </a:r>
          </a:p>
        </p:txBody>
      </p:sp>
      <p:pic>
        <p:nvPicPr>
          <p:cNvPr id="8" name="Εικόνα 7" descr="Εικόνα που περιέχει εσώρουχο&#10;&#10;Περιγραφή που δημιουργήθηκε αυτόματα">
            <a:extLst>
              <a:ext uri="{FF2B5EF4-FFF2-40B4-BE49-F238E27FC236}">
                <a16:creationId xmlns:a16="http://schemas.microsoft.com/office/drawing/2014/main" id="{8978440F-69FF-B148-A0DA-B8FFEDFB17B3}"/>
              </a:ext>
            </a:extLst>
          </p:cNvPr>
          <p:cNvPicPr>
            <a:picLocks noChangeAspect="1"/>
          </p:cNvPicPr>
          <p:nvPr/>
        </p:nvPicPr>
        <p:blipFill rotWithShape="1">
          <a:blip r:embed="rId11">
            <a:extLst>
              <a:ext uri="{28A0092B-C50C-407E-A947-70E740481C1C}">
                <a14:useLocalDpi xmlns:a14="http://schemas.microsoft.com/office/drawing/2010/main" val="0"/>
              </a:ext>
            </a:extLst>
          </a:blip>
          <a:srcRect l="32588" t="22572" r="33611" b="11605"/>
          <a:stretch/>
        </p:blipFill>
        <p:spPr>
          <a:xfrm>
            <a:off x="3973224" y="1547993"/>
            <a:ext cx="4120909" cy="4514140"/>
          </a:xfrm>
          <a:prstGeom prst="rect">
            <a:avLst/>
          </a:prstGeom>
        </p:spPr>
      </p:pic>
      <p:sp>
        <p:nvSpPr>
          <p:cNvPr id="3" name="Slide Number Placeholder 2">
            <a:extLst>
              <a:ext uri="{FF2B5EF4-FFF2-40B4-BE49-F238E27FC236}">
                <a16:creationId xmlns:a16="http://schemas.microsoft.com/office/drawing/2014/main" id="{BD364B4B-7198-D248-9D07-1F6AA3735123}"/>
              </a:ext>
            </a:extLst>
          </p:cNvPr>
          <p:cNvSpPr>
            <a:spLocks noGrp="1"/>
          </p:cNvSpPr>
          <p:nvPr>
            <p:ph type="sldNum" sz="quarter" idx="12"/>
          </p:nvPr>
        </p:nvSpPr>
        <p:spPr/>
        <p:txBody>
          <a:bodyPr/>
          <a:lstStyle/>
          <a:p>
            <a:fld id="{26A003D0-92C7-48A9-9E81-4C2AD6C12F89}" type="slidenum">
              <a:rPr lang="en-BE" smtClean="0"/>
              <a:t>16</a:t>
            </a:fld>
            <a:endParaRPr lang="en-BE"/>
          </a:p>
        </p:txBody>
      </p:sp>
    </p:spTree>
    <p:extLst>
      <p:ext uri="{BB962C8B-B14F-4D97-AF65-F5344CB8AC3E}">
        <p14:creationId xmlns:p14="http://schemas.microsoft.com/office/powerpoint/2010/main" val="1811893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graphicFrame>
        <p:nvGraphicFramePr>
          <p:cNvPr id="4" name="Diagram 3">
            <a:extLst>
              <a:ext uri="{FF2B5EF4-FFF2-40B4-BE49-F238E27FC236}">
                <a16:creationId xmlns:a16="http://schemas.microsoft.com/office/drawing/2014/main" id="{3A227843-0B4B-4E76-88E5-D3E13C939F16}"/>
              </a:ext>
            </a:extLst>
          </p:cNvPr>
          <p:cNvGraphicFramePr/>
          <p:nvPr/>
        </p:nvGraphicFramePr>
        <p:xfrm>
          <a:off x="1116281" y="95003"/>
          <a:ext cx="10521537" cy="640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Τίτλος 1">
            <a:extLst>
              <a:ext uri="{FF2B5EF4-FFF2-40B4-BE49-F238E27FC236}">
                <a16:creationId xmlns:a16="http://schemas.microsoft.com/office/drawing/2014/main" id="{794E4C1F-B68A-4C8A-86A7-A01A4A04F0A3}"/>
              </a:ext>
            </a:extLst>
          </p:cNvPr>
          <p:cNvSpPr>
            <a:spLocks noGrp="1"/>
          </p:cNvSpPr>
          <p:nvPr>
            <p:ph type="title"/>
          </p:nvPr>
        </p:nvSpPr>
        <p:spPr>
          <a:xfrm>
            <a:off x="852549" y="222430"/>
            <a:ext cx="11049000" cy="1325563"/>
          </a:xfrm>
        </p:spPr>
        <p:txBody>
          <a:bodyPr>
            <a:normAutofit/>
          </a:bodyPr>
          <a:lstStyle/>
          <a:p>
            <a:pPr lvl="0"/>
            <a:r>
              <a:rPr lang="en-GB" b="1" dirty="0">
                <a:solidFill>
                  <a:srgbClr val="2E9CD6"/>
                </a:solidFill>
                <a:cs typeface="Calibri" panose="020F0502020204030204" pitchFamily="34" charset="0"/>
              </a:rPr>
              <a:t>Development &amp; Early Childhood Intervention</a:t>
            </a:r>
          </a:p>
        </p:txBody>
      </p:sp>
      <p:sp>
        <p:nvSpPr>
          <p:cNvPr id="13" name="Ελεύθερη σχεδίαση 12">
            <a:extLst>
              <a:ext uri="{FF2B5EF4-FFF2-40B4-BE49-F238E27FC236}">
                <a16:creationId xmlns:a16="http://schemas.microsoft.com/office/drawing/2014/main" id="{3D2E4AF8-7EBF-3840-9F58-6CA0891AB0BA}"/>
              </a:ext>
            </a:extLst>
          </p:cNvPr>
          <p:cNvSpPr/>
          <p:nvPr/>
        </p:nvSpPr>
        <p:spPr>
          <a:xfrm>
            <a:off x="1116281" y="2220079"/>
            <a:ext cx="3534650" cy="2940857"/>
          </a:xfrm>
          <a:custGeom>
            <a:avLst/>
            <a:gdLst>
              <a:gd name="connsiteX0" fmla="*/ 0 w 2396817"/>
              <a:gd name="connsiteY0" fmla="*/ 1198409 h 2396817"/>
              <a:gd name="connsiteX1" fmla="*/ 1198409 w 2396817"/>
              <a:gd name="connsiteY1" fmla="*/ 0 h 2396817"/>
              <a:gd name="connsiteX2" fmla="*/ 2396818 w 2396817"/>
              <a:gd name="connsiteY2" fmla="*/ 1198409 h 2396817"/>
              <a:gd name="connsiteX3" fmla="*/ 1198409 w 2396817"/>
              <a:gd name="connsiteY3" fmla="*/ 2396818 h 2396817"/>
              <a:gd name="connsiteX4" fmla="*/ 0 w 2396817"/>
              <a:gd name="connsiteY4" fmla="*/ 1198409 h 2396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817" h="2396817">
                <a:moveTo>
                  <a:pt x="0" y="1198409"/>
                </a:moveTo>
                <a:cubicBezTo>
                  <a:pt x="0" y="536546"/>
                  <a:pt x="536546" y="0"/>
                  <a:pt x="1198409" y="0"/>
                </a:cubicBezTo>
                <a:cubicBezTo>
                  <a:pt x="1860272" y="0"/>
                  <a:pt x="2396818" y="536546"/>
                  <a:pt x="2396818" y="1198409"/>
                </a:cubicBezTo>
                <a:cubicBezTo>
                  <a:pt x="2396818" y="1860272"/>
                  <a:pt x="1860272" y="2396818"/>
                  <a:pt x="1198409" y="2396818"/>
                </a:cubicBezTo>
                <a:cubicBezTo>
                  <a:pt x="536546" y="2396818"/>
                  <a:pt x="0" y="1860272"/>
                  <a:pt x="0" y="1198409"/>
                </a:cubicBez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370691" tIns="370691" rIns="370691" bIns="370691" numCol="1" spcCol="1270" anchor="ctr" anchorCtr="0">
            <a:noAutofit/>
          </a:bodyPr>
          <a:lstStyle/>
          <a:p>
            <a:pPr marL="0" lvl="0" indent="0" algn="ctr" defTabSz="1377950">
              <a:lnSpc>
                <a:spcPct val="90000"/>
              </a:lnSpc>
              <a:spcBef>
                <a:spcPct val="0"/>
              </a:spcBef>
              <a:spcAft>
                <a:spcPct val="35000"/>
              </a:spcAft>
              <a:buNone/>
            </a:pPr>
            <a:r>
              <a:rPr lang="en-GB" sz="3100" b="1" dirty="0">
                <a:latin typeface="+mj-lt"/>
              </a:rPr>
              <a:t>How children learn and develop</a:t>
            </a:r>
          </a:p>
        </p:txBody>
      </p:sp>
      <p:graphicFrame>
        <p:nvGraphicFramePr>
          <p:cNvPr id="15" name="Διάγραμμα 14">
            <a:extLst>
              <a:ext uri="{FF2B5EF4-FFF2-40B4-BE49-F238E27FC236}">
                <a16:creationId xmlns:a16="http://schemas.microsoft.com/office/drawing/2014/main" id="{D518B0E0-3FD5-C441-99FE-395FD6331F54}"/>
              </a:ext>
            </a:extLst>
          </p:cNvPr>
          <p:cNvGraphicFramePr/>
          <p:nvPr>
            <p:extLst>
              <p:ext uri="{D42A27DB-BD31-4B8C-83A1-F6EECF244321}">
                <p14:modId xmlns:p14="http://schemas.microsoft.com/office/powerpoint/2010/main" val="3100896881"/>
              </p:ext>
            </p:extLst>
          </p:nvPr>
        </p:nvGraphicFramePr>
        <p:xfrm>
          <a:off x="3973225" y="1172138"/>
          <a:ext cx="8128000" cy="541866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 name="Slide Number Placeholder 2">
            <a:extLst>
              <a:ext uri="{FF2B5EF4-FFF2-40B4-BE49-F238E27FC236}">
                <a16:creationId xmlns:a16="http://schemas.microsoft.com/office/drawing/2014/main" id="{9CE639B0-7E1B-474A-B7E8-7DE5BFF90611}"/>
              </a:ext>
            </a:extLst>
          </p:cNvPr>
          <p:cNvSpPr>
            <a:spLocks noGrp="1"/>
          </p:cNvSpPr>
          <p:nvPr>
            <p:ph type="sldNum" sz="quarter" idx="12"/>
          </p:nvPr>
        </p:nvSpPr>
        <p:spPr/>
        <p:txBody>
          <a:bodyPr/>
          <a:lstStyle/>
          <a:p>
            <a:fld id="{26A003D0-92C7-48A9-9E81-4C2AD6C12F89}" type="slidenum">
              <a:rPr lang="en-BE" smtClean="0"/>
              <a:t>17</a:t>
            </a:fld>
            <a:endParaRPr lang="en-BE"/>
          </a:p>
        </p:txBody>
      </p:sp>
    </p:spTree>
    <p:extLst>
      <p:ext uri="{BB962C8B-B14F-4D97-AF65-F5344CB8AC3E}">
        <p14:creationId xmlns:p14="http://schemas.microsoft.com/office/powerpoint/2010/main" val="382223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3341" y="-362689"/>
            <a:ext cx="2374109" cy="1678578"/>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6"/>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7"/>
          <a:stretch>
            <a:fillRect/>
          </a:stretch>
        </p:blipFill>
        <p:spPr>
          <a:xfrm>
            <a:off x="9684917" y="6262913"/>
            <a:ext cx="2507083" cy="595087"/>
          </a:xfrm>
          <a:prstGeom prst="rect">
            <a:avLst/>
          </a:prstGeom>
          <a:ln w="12700">
            <a:miter lim="400000"/>
          </a:ln>
        </p:spPr>
      </p:pic>
      <p:sp>
        <p:nvSpPr>
          <p:cNvPr id="2" name="Τίτλος 1">
            <a:extLst>
              <a:ext uri="{FF2B5EF4-FFF2-40B4-BE49-F238E27FC236}">
                <a16:creationId xmlns:a16="http://schemas.microsoft.com/office/drawing/2014/main" id="{794E4C1F-B68A-4C8A-86A7-A01A4A04F0A3}"/>
              </a:ext>
            </a:extLst>
          </p:cNvPr>
          <p:cNvSpPr>
            <a:spLocks noGrp="1"/>
          </p:cNvSpPr>
          <p:nvPr>
            <p:ph type="title"/>
          </p:nvPr>
        </p:nvSpPr>
        <p:spPr>
          <a:xfrm>
            <a:off x="806768" y="138181"/>
            <a:ext cx="11049000" cy="1325563"/>
          </a:xfrm>
        </p:spPr>
        <p:txBody>
          <a:bodyPr>
            <a:normAutofit/>
          </a:bodyPr>
          <a:lstStyle/>
          <a:p>
            <a:pPr lvl="0"/>
            <a:r>
              <a:rPr lang="en-GB" b="1" dirty="0">
                <a:solidFill>
                  <a:srgbClr val="2E9CD6"/>
                </a:solidFill>
              </a:rPr>
              <a:t>Learning &amp; Development</a:t>
            </a:r>
            <a:endParaRPr lang="en-GB" b="1" dirty="0">
              <a:solidFill>
                <a:srgbClr val="2E9CD6"/>
              </a:solidFill>
              <a:latin typeface="+mn-lt"/>
            </a:endParaRPr>
          </a:p>
        </p:txBody>
      </p:sp>
      <p:pic>
        <p:nvPicPr>
          <p:cNvPr id="9" name="Εικόνα 8" descr="Εικόνα που περιέχει κείμενο, στιγμιότυπο οθόνης&#10;&#10;Περιγραφή που δημιουργήθηκε αυτόματα">
            <a:extLst>
              <a:ext uri="{FF2B5EF4-FFF2-40B4-BE49-F238E27FC236}">
                <a16:creationId xmlns:a16="http://schemas.microsoft.com/office/drawing/2014/main" id="{76E8DB16-7475-6544-A80D-B18B6607F19C}"/>
              </a:ext>
            </a:extLst>
          </p:cNvPr>
          <p:cNvPicPr>
            <a:picLocks noChangeAspect="1"/>
          </p:cNvPicPr>
          <p:nvPr/>
        </p:nvPicPr>
        <p:blipFill rotWithShape="1">
          <a:blip r:embed="rId8">
            <a:extLst>
              <a:ext uri="{28A0092B-C50C-407E-A947-70E740481C1C}">
                <a14:useLocalDpi xmlns:a14="http://schemas.microsoft.com/office/drawing/2010/main" val="0"/>
              </a:ext>
            </a:extLst>
          </a:blip>
          <a:srcRect l="28472" t="12593" r="32361" b="44197"/>
          <a:stretch/>
        </p:blipFill>
        <p:spPr>
          <a:xfrm>
            <a:off x="1761829" y="2190298"/>
            <a:ext cx="3319076" cy="2059710"/>
          </a:xfrm>
          <a:prstGeom prst="rect">
            <a:avLst/>
          </a:prstGeom>
        </p:spPr>
      </p:pic>
      <p:sp>
        <p:nvSpPr>
          <p:cNvPr id="10" name="TextBox 9">
            <a:extLst>
              <a:ext uri="{FF2B5EF4-FFF2-40B4-BE49-F238E27FC236}">
                <a16:creationId xmlns:a16="http://schemas.microsoft.com/office/drawing/2014/main" id="{F03D996C-7B88-CA40-8384-2107F4FA9B89}"/>
              </a:ext>
            </a:extLst>
          </p:cNvPr>
          <p:cNvSpPr txBox="1"/>
          <p:nvPr/>
        </p:nvSpPr>
        <p:spPr>
          <a:xfrm>
            <a:off x="1277232" y="1482651"/>
            <a:ext cx="4030134" cy="40011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GB" sz="2000"/>
              <a:t>DAILY ROUTINES</a:t>
            </a:r>
          </a:p>
        </p:txBody>
      </p:sp>
      <p:pic>
        <p:nvPicPr>
          <p:cNvPr id="12" name="Εικόνα 11" descr="Εικόνα που περιέχει κείμενο, εσωτερικό&#10;&#10;Περιγραφή που δημιουργήθηκε αυτόματα">
            <a:extLst>
              <a:ext uri="{FF2B5EF4-FFF2-40B4-BE49-F238E27FC236}">
                <a16:creationId xmlns:a16="http://schemas.microsoft.com/office/drawing/2014/main" id="{8B8F17CC-F6A2-E24B-84BE-269AE6A0128D}"/>
              </a:ext>
            </a:extLst>
          </p:cNvPr>
          <p:cNvPicPr>
            <a:picLocks noChangeAspect="1"/>
          </p:cNvPicPr>
          <p:nvPr/>
        </p:nvPicPr>
        <p:blipFill rotWithShape="1">
          <a:blip r:embed="rId9">
            <a:extLst>
              <a:ext uri="{28A0092B-C50C-407E-A947-70E740481C1C}">
                <a14:useLocalDpi xmlns:a14="http://schemas.microsoft.com/office/drawing/2010/main" val="0"/>
              </a:ext>
            </a:extLst>
          </a:blip>
          <a:srcRect l="10556" t="11850" r="10417" b="10618"/>
          <a:stretch/>
        </p:blipFill>
        <p:spPr>
          <a:xfrm>
            <a:off x="1277232" y="4292245"/>
            <a:ext cx="4030135" cy="2224012"/>
          </a:xfrm>
          <a:prstGeom prst="rect">
            <a:avLst/>
          </a:prstGeom>
        </p:spPr>
      </p:pic>
      <p:sp>
        <p:nvSpPr>
          <p:cNvPr id="13" name="Ορθογώνιο 12">
            <a:extLst>
              <a:ext uri="{FF2B5EF4-FFF2-40B4-BE49-F238E27FC236}">
                <a16:creationId xmlns:a16="http://schemas.microsoft.com/office/drawing/2014/main" id="{B3EAF076-A830-A344-9CB4-A4E9ABBA54A3}"/>
              </a:ext>
            </a:extLst>
          </p:cNvPr>
          <p:cNvSpPr/>
          <p:nvPr/>
        </p:nvSpPr>
        <p:spPr>
          <a:xfrm>
            <a:off x="5608703" y="3368915"/>
            <a:ext cx="915059" cy="923330"/>
          </a:xfrm>
          <a:prstGeom prst="rect">
            <a:avLst/>
          </a:prstGeom>
          <a:noFill/>
        </p:spPr>
        <p:txBody>
          <a:bodyPr wrap="none" lIns="91440" tIns="45720" rIns="91440" bIns="45720">
            <a:spAutoFit/>
          </a:bodyPr>
          <a:lstStyle/>
          <a:p>
            <a:pPr algn="ctr"/>
            <a:r>
              <a:rPr lang="en-GB"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VS</a:t>
            </a:r>
          </a:p>
        </p:txBody>
      </p:sp>
      <p:pic>
        <p:nvPicPr>
          <p:cNvPr id="15" name="trainer learning.mp4" descr="trainer learning.mp4">
            <a:hlinkClick r:id="" action="ppaction://media"/>
            <a:extLst>
              <a:ext uri="{FF2B5EF4-FFF2-40B4-BE49-F238E27FC236}">
                <a16:creationId xmlns:a16="http://schemas.microsoft.com/office/drawing/2014/main" id="{A26395F0-BADA-7D40-A58E-926EBB24884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25555" t="12345" r="25973" b="8677"/>
          <a:stretch/>
        </p:blipFill>
        <p:spPr>
          <a:xfrm>
            <a:off x="6825098" y="2487493"/>
            <a:ext cx="3623574" cy="3320991"/>
          </a:xfrm>
          <a:prstGeom prst="rect">
            <a:avLst/>
          </a:prstGeom>
        </p:spPr>
      </p:pic>
      <p:sp>
        <p:nvSpPr>
          <p:cNvPr id="16" name="TextBox 15">
            <a:extLst>
              <a:ext uri="{FF2B5EF4-FFF2-40B4-BE49-F238E27FC236}">
                <a16:creationId xmlns:a16="http://schemas.microsoft.com/office/drawing/2014/main" id="{1A2E12D5-3C8B-B04E-8E7B-B895AE2B1A05}"/>
              </a:ext>
            </a:extLst>
          </p:cNvPr>
          <p:cNvSpPr txBox="1"/>
          <p:nvPr/>
        </p:nvSpPr>
        <p:spPr>
          <a:xfrm>
            <a:off x="6523762" y="1463744"/>
            <a:ext cx="4030134" cy="40011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GB" sz="2000" dirty="0"/>
              <a:t>THERARY</a:t>
            </a:r>
          </a:p>
        </p:txBody>
      </p:sp>
      <p:sp>
        <p:nvSpPr>
          <p:cNvPr id="3" name="Slide Number Placeholder 2">
            <a:extLst>
              <a:ext uri="{FF2B5EF4-FFF2-40B4-BE49-F238E27FC236}">
                <a16:creationId xmlns:a16="http://schemas.microsoft.com/office/drawing/2014/main" id="{E76BD00C-85F0-6845-94C5-94677D77A935}"/>
              </a:ext>
            </a:extLst>
          </p:cNvPr>
          <p:cNvSpPr>
            <a:spLocks noGrp="1"/>
          </p:cNvSpPr>
          <p:nvPr>
            <p:ph type="sldNum" sz="quarter" idx="12"/>
          </p:nvPr>
        </p:nvSpPr>
        <p:spPr/>
        <p:txBody>
          <a:bodyPr/>
          <a:lstStyle/>
          <a:p>
            <a:fld id="{26A003D0-92C7-48A9-9E81-4C2AD6C12F89}" type="slidenum">
              <a:rPr lang="en-BE" smtClean="0"/>
              <a:t>18</a:t>
            </a:fld>
            <a:endParaRPr lang="en-BE"/>
          </a:p>
        </p:txBody>
      </p:sp>
    </p:spTree>
    <p:extLst>
      <p:ext uri="{BB962C8B-B14F-4D97-AF65-F5344CB8AC3E}">
        <p14:creationId xmlns:p14="http://schemas.microsoft.com/office/powerpoint/2010/main" val="105756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2191" y="4838041"/>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graphicFrame>
        <p:nvGraphicFramePr>
          <p:cNvPr id="4" name="Diagram 3">
            <a:extLst>
              <a:ext uri="{FF2B5EF4-FFF2-40B4-BE49-F238E27FC236}">
                <a16:creationId xmlns:a16="http://schemas.microsoft.com/office/drawing/2014/main" id="{3A227843-0B4B-4E76-88E5-D3E13C939F16}"/>
              </a:ext>
            </a:extLst>
          </p:cNvPr>
          <p:cNvGraphicFramePr/>
          <p:nvPr/>
        </p:nvGraphicFramePr>
        <p:xfrm>
          <a:off x="1116281" y="95003"/>
          <a:ext cx="10521537" cy="640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Τίτλος 1">
            <a:extLst>
              <a:ext uri="{FF2B5EF4-FFF2-40B4-BE49-F238E27FC236}">
                <a16:creationId xmlns:a16="http://schemas.microsoft.com/office/drawing/2014/main" id="{794E4C1F-B68A-4C8A-86A7-A01A4A04F0A3}"/>
              </a:ext>
            </a:extLst>
          </p:cNvPr>
          <p:cNvSpPr>
            <a:spLocks noGrp="1"/>
          </p:cNvSpPr>
          <p:nvPr>
            <p:ph type="title"/>
          </p:nvPr>
        </p:nvSpPr>
        <p:spPr>
          <a:xfrm>
            <a:off x="852549" y="222430"/>
            <a:ext cx="11049000" cy="1325563"/>
          </a:xfrm>
        </p:spPr>
        <p:txBody>
          <a:bodyPr>
            <a:normAutofit/>
          </a:bodyPr>
          <a:lstStyle/>
          <a:p>
            <a:pPr lvl="0"/>
            <a:r>
              <a:rPr lang="en-GB" b="1" dirty="0">
                <a:solidFill>
                  <a:srgbClr val="2E9CD6"/>
                </a:solidFill>
              </a:rPr>
              <a:t>Development &amp; ECI</a:t>
            </a:r>
          </a:p>
        </p:txBody>
      </p:sp>
      <p:pic>
        <p:nvPicPr>
          <p:cNvPr id="8" name="Εικόνα 7" descr="Εικόνα που περιέχει άτομο, ριγέ, μωρό&#10;&#10;Περιγραφή που δημιουργήθηκε αυτόματα">
            <a:extLst>
              <a:ext uri="{FF2B5EF4-FFF2-40B4-BE49-F238E27FC236}">
                <a16:creationId xmlns:a16="http://schemas.microsoft.com/office/drawing/2014/main" id="{FD5521AD-4385-2F4F-9847-1A48344F4F23}"/>
              </a:ext>
            </a:extLst>
          </p:cNvPr>
          <p:cNvPicPr>
            <a:picLocks noChangeAspect="1"/>
          </p:cNvPicPr>
          <p:nvPr/>
        </p:nvPicPr>
        <p:blipFill rotWithShape="1">
          <a:blip r:embed="rId11">
            <a:extLst>
              <a:ext uri="{28A0092B-C50C-407E-A947-70E740481C1C}">
                <a14:useLocalDpi xmlns:a14="http://schemas.microsoft.com/office/drawing/2010/main" val="0"/>
              </a:ext>
            </a:extLst>
          </a:blip>
          <a:srcRect l="16569" t="10833" r="16497" b="11256"/>
          <a:stretch/>
        </p:blipFill>
        <p:spPr>
          <a:xfrm>
            <a:off x="941524" y="1331916"/>
            <a:ext cx="3965338" cy="2596249"/>
          </a:xfrm>
          <a:prstGeom prst="rect">
            <a:avLst/>
          </a:prstGeom>
        </p:spPr>
      </p:pic>
      <p:pic>
        <p:nvPicPr>
          <p:cNvPr id="18" name="Εικόνα 17" descr="Εικόνα που περιέχει άτομο, γυαλιά&#10;&#10;Περιγραφή που δημιουργήθηκε αυτόματα">
            <a:extLst>
              <a:ext uri="{FF2B5EF4-FFF2-40B4-BE49-F238E27FC236}">
                <a16:creationId xmlns:a16="http://schemas.microsoft.com/office/drawing/2014/main" id="{E0C81E1C-AC27-AB40-971B-91047AD2DB34}"/>
              </a:ext>
            </a:extLst>
          </p:cNvPr>
          <p:cNvPicPr>
            <a:picLocks noChangeAspect="1"/>
          </p:cNvPicPr>
          <p:nvPr/>
        </p:nvPicPr>
        <p:blipFill rotWithShape="1">
          <a:blip r:embed="rId12">
            <a:extLst>
              <a:ext uri="{28A0092B-C50C-407E-A947-70E740481C1C}">
                <a14:useLocalDpi xmlns:a14="http://schemas.microsoft.com/office/drawing/2010/main" val="0"/>
              </a:ext>
            </a:extLst>
          </a:blip>
          <a:srcRect l="35507" t="11570" r="35408" b="8749"/>
          <a:stretch/>
        </p:blipFill>
        <p:spPr>
          <a:xfrm>
            <a:off x="5486403" y="1422643"/>
            <a:ext cx="1959145" cy="3019146"/>
          </a:xfrm>
          <a:prstGeom prst="rect">
            <a:avLst/>
          </a:prstGeom>
        </p:spPr>
      </p:pic>
      <p:pic>
        <p:nvPicPr>
          <p:cNvPr id="20" name="Εικόνα 19" descr="Εικόνα που περιέχει κίτρινο, σκελετός αναρρίχησης, πλαίσιο αναρρίχισης, αντικείμενο εξωτερικού χώρου&#10;&#10;Περιγραφή που δημιουργήθηκε αυτόματα">
            <a:extLst>
              <a:ext uri="{FF2B5EF4-FFF2-40B4-BE49-F238E27FC236}">
                <a16:creationId xmlns:a16="http://schemas.microsoft.com/office/drawing/2014/main" id="{4DD57276-A59A-D84D-BC23-C254BDC34E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83976" y="4542003"/>
            <a:ext cx="2971757" cy="1977103"/>
          </a:xfrm>
          <a:prstGeom prst="rect">
            <a:avLst/>
          </a:prstGeom>
        </p:spPr>
      </p:pic>
      <p:pic>
        <p:nvPicPr>
          <p:cNvPr id="22" name="Εικόνα 21" descr="Εικόνα που περιέχει άτομο, έδαφος, υπαίθριος, αγόρι&#10;&#10;Περιγραφή που δημιουργήθηκε αυτόματα">
            <a:extLst>
              <a:ext uri="{FF2B5EF4-FFF2-40B4-BE49-F238E27FC236}">
                <a16:creationId xmlns:a16="http://schemas.microsoft.com/office/drawing/2014/main" id="{5606B6F2-167A-E241-B310-3154A8F41E25}"/>
              </a:ext>
            </a:extLst>
          </p:cNvPr>
          <p:cNvPicPr>
            <a:picLocks noChangeAspect="1"/>
          </p:cNvPicPr>
          <p:nvPr/>
        </p:nvPicPr>
        <p:blipFill rotWithShape="1">
          <a:blip r:embed="rId14">
            <a:extLst>
              <a:ext uri="{28A0092B-C50C-407E-A947-70E740481C1C}">
                <a14:useLocalDpi xmlns:a14="http://schemas.microsoft.com/office/drawing/2010/main" val="0"/>
              </a:ext>
            </a:extLst>
          </a:blip>
          <a:srcRect l="4049" t="6667" r="13811" b="-1"/>
          <a:stretch/>
        </p:blipFill>
        <p:spPr>
          <a:xfrm>
            <a:off x="7999730" y="3928165"/>
            <a:ext cx="3389554" cy="2567638"/>
          </a:xfrm>
          <a:prstGeom prst="rect">
            <a:avLst/>
          </a:prstGeom>
        </p:spPr>
      </p:pic>
      <p:pic>
        <p:nvPicPr>
          <p:cNvPr id="26" name="Εικόνα 25" descr="Εικόνα που περιέχει παιδί, μωρό, εσωτερικό, νήπιο&#10;&#10;Περιγραφή που δημιουργήθηκε αυτόματα">
            <a:extLst>
              <a:ext uri="{FF2B5EF4-FFF2-40B4-BE49-F238E27FC236}">
                <a16:creationId xmlns:a16="http://schemas.microsoft.com/office/drawing/2014/main" id="{658A0E16-26E7-7B4A-B161-0F8F2E17F13B}"/>
              </a:ext>
            </a:extLst>
          </p:cNvPr>
          <p:cNvPicPr>
            <a:picLocks noChangeAspect="1"/>
          </p:cNvPicPr>
          <p:nvPr/>
        </p:nvPicPr>
        <p:blipFill rotWithShape="1">
          <a:blip r:embed="rId15">
            <a:extLst>
              <a:ext uri="{28A0092B-C50C-407E-A947-70E740481C1C}">
                <a14:useLocalDpi xmlns:a14="http://schemas.microsoft.com/office/drawing/2010/main" val="0"/>
              </a:ext>
            </a:extLst>
          </a:blip>
          <a:srcRect l="15625" t="9448" r="16370" b="8750"/>
          <a:stretch/>
        </p:blipFill>
        <p:spPr>
          <a:xfrm>
            <a:off x="8543998" y="1547992"/>
            <a:ext cx="3093819" cy="2093363"/>
          </a:xfrm>
          <a:prstGeom prst="rect">
            <a:avLst/>
          </a:prstGeom>
        </p:spPr>
      </p:pic>
      <p:sp>
        <p:nvSpPr>
          <p:cNvPr id="3" name="Slide Number Placeholder 2">
            <a:extLst>
              <a:ext uri="{FF2B5EF4-FFF2-40B4-BE49-F238E27FC236}">
                <a16:creationId xmlns:a16="http://schemas.microsoft.com/office/drawing/2014/main" id="{AB7F1D4D-B7E9-C74E-BD8D-0E1CFFEB8229}"/>
              </a:ext>
            </a:extLst>
          </p:cNvPr>
          <p:cNvSpPr>
            <a:spLocks noGrp="1"/>
          </p:cNvSpPr>
          <p:nvPr>
            <p:ph type="sldNum" sz="quarter" idx="12"/>
          </p:nvPr>
        </p:nvSpPr>
        <p:spPr/>
        <p:txBody>
          <a:bodyPr/>
          <a:lstStyle/>
          <a:p>
            <a:fld id="{26A003D0-92C7-48A9-9E81-4C2AD6C12F89}" type="slidenum">
              <a:rPr lang="en-BE" smtClean="0"/>
              <a:t>19</a:t>
            </a:fld>
            <a:endParaRPr lang="en-BE"/>
          </a:p>
        </p:txBody>
      </p:sp>
    </p:spTree>
    <p:extLst>
      <p:ext uri="{BB962C8B-B14F-4D97-AF65-F5344CB8AC3E}">
        <p14:creationId xmlns:p14="http://schemas.microsoft.com/office/powerpoint/2010/main" val="2136443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a:extLst>
              <a:ext uri="{FF2B5EF4-FFF2-40B4-BE49-F238E27FC236}">
                <a16:creationId xmlns:a16="http://schemas.microsoft.com/office/drawing/2014/main" id="{A7DDA894-844E-3746-B092-F0319DD85B38}"/>
              </a:ext>
            </a:extLst>
          </p:cNvPr>
          <p:cNvPicPr>
            <a:picLocks noChangeAspect="1"/>
          </p:cNvPicPr>
          <p:nvPr/>
        </p:nvPicPr>
        <p:blipFill>
          <a:blip r:embed="rId3"/>
          <a:srcRect/>
          <a:stretch>
            <a:fillRect/>
          </a:stretch>
        </p:blipFill>
        <p:spPr>
          <a:xfrm>
            <a:off x="1049839" y="2075675"/>
            <a:ext cx="10303961" cy="4564215"/>
          </a:xfrm>
          <a:prstGeom prst="rect">
            <a:avLst/>
          </a:prstGeom>
        </p:spPr>
      </p:pic>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87524" y="-25869"/>
            <a:ext cx="2856944" cy="2019959"/>
          </a:xfrm>
          <a:prstGeom prst="rect">
            <a:avLst/>
          </a:prstGeom>
        </p:spPr>
      </p:pic>
      <p:sp>
        <p:nvSpPr>
          <p:cNvPr id="8" name="Rectangle 7">
            <a:extLst>
              <a:ext uri="{FF2B5EF4-FFF2-40B4-BE49-F238E27FC236}">
                <a16:creationId xmlns:a16="http://schemas.microsoft.com/office/drawing/2014/main" id="{715A9D01-5540-408A-BEE6-D9E75FFA9D4B}"/>
              </a:ext>
            </a:extLst>
          </p:cNvPr>
          <p:cNvSpPr/>
          <p:nvPr/>
        </p:nvSpPr>
        <p:spPr>
          <a:xfrm>
            <a:off x="1049839" y="295501"/>
            <a:ext cx="3783928" cy="2019959"/>
          </a:xfrm>
          <a:prstGeom prst="rect">
            <a:avLst/>
          </a:prstGeom>
          <a:solidFill>
            <a:srgbClr val="2E9C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mj-lt"/>
                <a:ea typeface="Adobe Fan Heiti Std B" panose="020B0700000000000000" pitchFamily="34" charset="-128"/>
                <a:cs typeface="Arial" panose="020B0604020202020204" pitchFamily="34" charset="0"/>
              </a:rPr>
              <a:t>Scientific Data / Neurodevelopment</a:t>
            </a:r>
          </a:p>
        </p:txBody>
      </p:sp>
      <p:pic>
        <p:nvPicPr>
          <p:cNvPr id="6" name="Image" descr="Image">
            <a:extLst>
              <a:ext uri="{FF2B5EF4-FFF2-40B4-BE49-F238E27FC236}">
                <a16:creationId xmlns:a16="http://schemas.microsoft.com/office/drawing/2014/main" id="{EC6421A0-4B43-4641-8369-C5EEFF2F1B05}"/>
              </a:ext>
            </a:extLst>
          </p:cNvPr>
          <p:cNvPicPr>
            <a:picLocks noChangeAspect="1"/>
          </p:cNvPicPr>
          <p:nvPr/>
        </p:nvPicPr>
        <p:blipFill>
          <a:blip r:embed="rId5"/>
          <a:stretch>
            <a:fillRect/>
          </a:stretch>
        </p:blipFill>
        <p:spPr>
          <a:xfrm>
            <a:off x="1603630" y="0"/>
            <a:ext cx="1688669" cy="295501"/>
          </a:xfrm>
          <a:prstGeom prst="rect">
            <a:avLst/>
          </a:prstGeom>
          <a:ln w="12700">
            <a:miter lim="400000"/>
          </a:ln>
        </p:spPr>
      </p:pic>
      <p:pic>
        <p:nvPicPr>
          <p:cNvPr id="7" name="Image" descr="Image">
            <a:extLst>
              <a:ext uri="{FF2B5EF4-FFF2-40B4-BE49-F238E27FC236}">
                <a16:creationId xmlns:a16="http://schemas.microsoft.com/office/drawing/2014/main" id="{66F6054E-3277-4468-A641-B4DB182762DC}"/>
              </a:ext>
            </a:extLst>
          </p:cNvPr>
          <p:cNvPicPr>
            <a:picLocks noChangeAspect="1"/>
          </p:cNvPicPr>
          <p:nvPr/>
        </p:nvPicPr>
        <p:blipFill>
          <a:blip r:embed="rId6"/>
          <a:stretch>
            <a:fillRect/>
          </a:stretch>
        </p:blipFill>
        <p:spPr>
          <a:xfrm>
            <a:off x="10519359" y="6262913"/>
            <a:ext cx="2507083" cy="595087"/>
          </a:xfrm>
          <a:prstGeom prst="rect">
            <a:avLst/>
          </a:prstGeom>
          <a:ln w="12700">
            <a:miter lim="400000"/>
          </a:ln>
        </p:spPr>
      </p:pic>
      <p:sp>
        <p:nvSpPr>
          <p:cNvPr id="2" name="Slide Number Placeholder 1">
            <a:extLst>
              <a:ext uri="{FF2B5EF4-FFF2-40B4-BE49-F238E27FC236}">
                <a16:creationId xmlns:a16="http://schemas.microsoft.com/office/drawing/2014/main" id="{859F31B3-556A-1348-9058-472CE20B33CA}"/>
              </a:ext>
            </a:extLst>
          </p:cNvPr>
          <p:cNvSpPr>
            <a:spLocks noGrp="1"/>
          </p:cNvSpPr>
          <p:nvPr>
            <p:ph type="sldNum" sz="quarter" idx="12"/>
          </p:nvPr>
        </p:nvSpPr>
        <p:spPr/>
        <p:txBody>
          <a:bodyPr/>
          <a:lstStyle/>
          <a:p>
            <a:fld id="{26A003D0-92C7-48A9-9E81-4C2AD6C12F89}" type="slidenum">
              <a:rPr lang="en-BE" smtClean="0"/>
              <a:t>2</a:t>
            </a:fld>
            <a:endParaRPr lang="en-BE"/>
          </a:p>
        </p:txBody>
      </p:sp>
      <p:sp>
        <p:nvSpPr>
          <p:cNvPr id="14" name="Rectangle 13">
            <a:extLst>
              <a:ext uri="{FF2B5EF4-FFF2-40B4-BE49-F238E27FC236}">
                <a16:creationId xmlns:a16="http://schemas.microsoft.com/office/drawing/2014/main" id="{0C9E8782-E1FC-1845-8F06-519368ECFE89}"/>
              </a:ext>
            </a:extLst>
          </p:cNvPr>
          <p:cNvSpPr/>
          <p:nvPr/>
        </p:nvSpPr>
        <p:spPr>
          <a:xfrm>
            <a:off x="5262193" y="295501"/>
            <a:ext cx="3783928" cy="2019959"/>
          </a:xfrm>
          <a:prstGeom prst="rect">
            <a:avLst/>
          </a:prstGeom>
          <a:solidFill>
            <a:srgbClr val="2E9C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8"/>
              </a:lnSpc>
            </a:pPr>
            <a:r>
              <a:rPr lang="en-GB" sz="2400" dirty="0">
                <a:solidFill>
                  <a:srgbClr val="FFFFFF"/>
                </a:solidFill>
                <a:latin typeface="Glacial Indifference Bold"/>
              </a:rPr>
              <a:t>200,000,000 children globally</a:t>
            </a:r>
            <a:r>
              <a:rPr lang="en-GB" sz="2400" dirty="0">
                <a:solidFill>
                  <a:srgbClr val="FFFFFF"/>
                </a:solidFill>
                <a:latin typeface="Arimo"/>
              </a:rPr>
              <a:t> fail to reach their development potential in the first 5 years of their life</a:t>
            </a:r>
            <a:r>
              <a:rPr lang="en-GB" sz="3600" dirty="0">
                <a:solidFill>
                  <a:srgbClr val="FFFFFF"/>
                </a:solidFill>
                <a:latin typeface="Arimo"/>
              </a:rPr>
              <a:t>.</a:t>
            </a:r>
          </a:p>
        </p:txBody>
      </p:sp>
    </p:spTree>
    <p:extLst>
      <p:ext uri="{BB962C8B-B14F-4D97-AF65-F5344CB8AC3E}">
        <p14:creationId xmlns:p14="http://schemas.microsoft.com/office/powerpoint/2010/main" val="1902956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08980" y="5175030"/>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8"/>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9"/>
          <a:stretch>
            <a:fillRect/>
          </a:stretch>
        </p:blipFill>
        <p:spPr>
          <a:xfrm>
            <a:off x="9684917" y="6262913"/>
            <a:ext cx="2507083" cy="595087"/>
          </a:xfrm>
          <a:prstGeom prst="rect">
            <a:avLst/>
          </a:prstGeom>
          <a:ln w="12700">
            <a:miter lim="400000"/>
          </a:ln>
        </p:spPr>
      </p:pic>
      <p:sp>
        <p:nvSpPr>
          <p:cNvPr id="2" name="Τίτλος 1">
            <a:extLst>
              <a:ext uri="{FF2B5EF4-FFF2-40B4-BE49-F238E27FC236}">
                <a16:creationId xmlns:a16="http://schemas.microsoft.com/office/drawing/2014/main" id="{794E4C1F-B68A-4C8A-86A7-A01A4A04F0A3}"/>
              </a:ext>
            </a:extLst>
          </p:cNvPr>
          <p:cNvSpPr>
            <a:spLocks noGrp="1"/>
          </p:cNvSpPr>
          <p:nvPr>
            <p:ph type="title"/>
          </p:nvPr>
        </p:nvSpPr>
        <p:spPr>
          <a:xfrm>
            <a:off x="803180" y="98278"/>
            <a:ext cx="11049000" cy="1325563"/>
          </a:xfrm>
        </p:spPr>
        <p:txBody>
          <a:bodyPr>
            <a:normAutofit/>
          </a:bodyPr>
          <a:lstStyle/>
          <a:p>
            <a:pPr lvl="0"/>
            <a:r>
              <a:rPr lang="en-GB" b="1" dirty="0">
                <a:solidFill>
                  <a:srgbClr val="2E9CD6"/>
                </a:solidFill>
              </a:rPr>
              <a:t>Development &amp; ECI</a:t>
            </a:r>
          </a:p>
        </p:txBody>
      </p:sp>
      <p:pic>
        <p:nvPicPr>
          <p:cNvPr id="12" name="Εικόνα 11" descr="Εικόνα που περιέχει άτομο&#10;&#10;Περιγραφή που δημιουργήθηκε αυτόματα">
            <a:extLst>
              <a:ext uri="{FF2B5EF4-FFF2-40B4-BE49-F238E27FC236}">
                <a16:creationId xmlns:a16="http://schemas.microsoft.com/office/drawing/2014/main" id="{B759C852-0627-9A45-87FF-1A2EAE1B36CF}"/>
              </a:ext>
            </a:extLst>
          </p:cNvPr>
          <p:cNvPicPr>
            <a:picLocks noChangeAspect="1"/>
          </p:cNvPicPr>
          <p:nvPr/>
        </p:nvPicPr>
        <p:blipFill rotWithShape="1">
          <a:blip r:embed="rId10">
            <a:extLst>
              <a:ext uri="{28A0092B-C50C-407E-A947-70E740481C1C}">
                <a14:useLocalDpi xmlns:a14="http://schemas.microsoft.com/office/drawing/2010/main" val="0"/>
              </a:ext>
            </a:extLst>
          </a:blip>
          <a:srcRect l="16140" t="10241" r="17431" b="11814"/>
          <a:stretch/>
        </p:blipFill>
        <p:spPr>
          <a:xfrm>
            <a:off x="4173168" y="1188355"/>
            <a:ext cx="3729632" cy="2461548"/>
          </a:xfrm>
          <a:prstGeom prst="rect">
            <a:avLst/>
          </a:prstGeom>
        </p:spPr>
      </p:pic>
      <p:pic>
        <p:nvPicPr>
          <p:cNvPr id="16" name="Εικόνα 15" descr="Εικόνα που περιέχει κείμενο&#10;&#10;Περιγραφή που δημιουργήθηκε αυτόματα">
            <a:extLst>
              <a:ext uri="{FF2B5EF4-FFF2-40B4-BE49-F238E27FC236}">
                <a16:creationId xmlns:a16="http://schemas.microsoft.com/office/drawing/2014/main" id="{4A89E320-D7A8-0845-8F85-967BF259D80E}"/>
              </a:ext>
            </a:extLst>
          </p:cNvPr>
          <p:cNvPicPr>
            <a:picLocks noChangeAspect="1"/>
          </p:cNvPicPr>
          <p:nvPr/>
        </p:nvPicPr>
        <p:blipFill rotWithShape="1">
          <a:blip r:embed="rId11">
            <a:extLst>
              <a:ext uri="{28A0092B-C50C-407E-A947-70E740481C1C}">
                <a14:useLocalDpi xmlns:a14="http://schemas.microsoft.com/office/drawing/2010/main" val="0"/>
              </a:ext>
            </a:extLst>
          </a:blip>
          <a:srcRect l="17282" t="11126" r="17302" b="14814"/>
          <a:stretch/>
        </p:blipFill>
        <p:spPr>
          <a:xfrm>
            <a:off x="163188" y="3649903"/>
            <a:ext cx="3494412" cy="2225312"/>
          </a:xfrm>
          <a:prstGeom prst="rect">
            <a:avLst/>
          </a:prstGeom>
        </p:spPr>
      </p:pic>
      <p:pic>
        <p:nvPicPr>
          <p:cNvPr id="24" name="Εικόνα 23" descr="Εικόνα που περιέχει κείμενο, κορνίζα&#10;&#10;Περιγραφή που δημιουργήθηκε αυτόματα">
            <a:extLst>
              <a:ext uri="{FF2B5EF4-FFF2-40B4-BE49-F238E27FC236}">
                <a16:creationId xmlns:a16="http://schemas.microsoft.com/office/drawing/2014/main" id="{1D528D0F-37E5-AB47-9F24-F318FBA284EB}"/>
              </a:ext>
            </a:extLst>
          </p:cNvPr>
          <p:cNvPicPr>
            <a:picLocks noChangeAspect="1"/>
          </p:cNvPicPr>
          <p:nvPr/>
        </p:nvPicPr>
        <p:blipFill rotWithShape="1">
          <a:blip r:embed="rId12">
            <a:extLst>
              <a:ext uri="{28A0092B-C50C-407E-A947-70E740481C1C}">
                <a14:useLocalDpi xmlns:a14="http://schemas.microsoft.com/office/drawing/2010/main" val="0"/>
              </a:ext>
            </a:extLst>
          </a:blip>
          <a:srcRect l="18391" t="9449" r="17768" b="9805"/>
          <a:stretch/>
        </p:blipFill>
        <p:spPr>
          <a:xfrm>
            <a:off x="163188" y="1188139"/>
            <a:ext cx="2839181" cy="2019959"/>
          </a:xfrm>
          <a:prstGeom prst="rect">
            <a:avLst/>
          </a:prstGeom>
        </p:spPr>
      </p:pic>
      <p:pic>
        <p:nvPicPr>
          <p:cNvPr id="9" name="Εικόνα 8" descr="Εικόνα που περιέχει κείμενο, τοίχος, εσωτερικό, καναπές&#10;&#10;Περιγραφή που δημιουργήθηκε αυτόματα">
            <a:extLst>
              <a:ext uri="{FF2B5EF4-FFF2-40B4-BE49-F238E27FC236}">
                <a16:creationId xmlns:a16="http://schemas.microsoft.com/office/drawing/2014/main" id="{0564A252-EEE5-844C-8F89-256057A2F98A}"/>
              </a:ext>
            </a:extLst>
          </p:cNvPr>
          <p:cNvPicPr>
            <a:picLocks noChangeAspect="1"/>
          </p:cNvPicPr>
          <p:nvPr/>
        </p:nvPicPr>
        <p:blipFill rotWithShape="1">
          <a:blip r:embed="rId13">
            <a:extLst>
              <a:ext uri="{28A0092B-C50C-407E-A947-70E740481C1C}">
                <a14:useLocalDpi xmlns:a14="http://schemas.microsoft.com/office/drawing/2010/main" val="0"/>
              </a:ext>
            </a:extLst>
          </a:blip>
          <a:srcRect l="18195" t="11852" r="23888" b="27408"/>
          <a:stretch/>
        </p:blipFill>
        <p:spPr>
          <a:xfrm>
            <a:off x="4009688" y="3723461"/>
            <a:ext cx="4172623" cy="2461548"/>
          </a:xfrm>
          <a:prstGeom prst="rect">
            <a:avLst/>
          </a:prstGeom>
        </p:spPr>
      </p:pic>
      <p:pic>
        <p:nvPicPr>
          <p:cNvPr id="10" name="baby interacting.mp4" descr="baby interacting.mp4">
            <a:hlinkClick r:id="" action="ppaction://media"/>
            <a:extLst>
              <a:ext uri="{FF2B5EF4-FFF2-40B4-BE49-F238E27FC236}">
                <a16:creationId xmlns:a16="http://schemas.microsoft.com/office/drawing/2014/main" id="{80F21421-C5F8-6F45-A84F-8FB780C523E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l="6993" t="6666" r="13701" b="13959"/>
          <a:stretch/>
        </p:blipFill>
        <p:spPr>
          <a:xfrm>
            <a:off x="8545887" y="1419489"/>
            <a:ext cx="3306293" cy="1861401"/>
          </a:xfrm>
          <a:prstGeom prst="rect">
            <a:avLst/>
          </a:prstGeom>
        </p:spPr>
      </p:pic>
      <p:pic>
        <p:nvPicPr>
          <p:cNvPr id="11" name="baby interacting2.mp4" descr="baby interacting2.mp4">
            <a:hlinkClick r:id="" action="ppaction://media"/>
            <a:extLst>
              <a:ext uri="{FF2B5EF4-FFF2-40B4-BE49-F238E27FC236}">
                <a16:creationId xmlns:a16="http://schemas.microsoft.com/office/drawing/2014/main" id="{C71B378F-4817-994E-9DBA-CB8E0169EF90}"/>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5"/>
          <a:srcRect l="10834" t="9812" r="9375" b="9814"/>
          <a:stretch/>
        </p:blipFill>
        <p:spPr>
          <a:xfrm>
            <a:off x="8359758" y="3637872"/>
            <a:ext cx="3678550" cy="2084274"/>
          </a:xfrm>
          <a:prstGeom prst="rect">
            <a:avLst/>
          </a:prstGeom>
        </p:spPr>
      </p:pic>
      <p:sp>
        <p:nvSpPr>
          <p:cNvPr id="3" name="Slide Number Placeholder 2">
            <a:extLst>
              <a:ext uri="{FF2B5EF4-FFF2-40B4-BE49-F238E27FC236}">
                <a16:creationId xmlns:a16="http://schemas.microsoft.com/office/drawing/2014/main" id="{01AF6DE1-890B-3D43-B46A-2109F410CA6A}"/>
              </a:ext>
            </a:extLst>
          </p:cNvPr>
          <p:cNvSpPr>
            <a:spLocks noGrp="1"/>
          </p:cNvSpPr>
          <p:nvPr>
            <p:ph type="sldNum" sz="quarter" idx="12"/>
          </p:nvPr>
        </p:nvSpPr>
        <p:spPr/>
        <p:txBody>
          <a:bodyPr/>
          <a:lstStyle/>
          <a:p>
            <a:fld id="{26A003D0-92C7-48A9-9E81-4C2AD6C12F89}" type="slidenum">
              <a:rPr lang="en-BE" smtClean="0"/>
              <a:t>20</a:t>
            </a:fld>
            <a:endParaRPr lang="en-BE"/>
          </a:p>
        </p:txBody>
      </p:sp>
    </p:spTree>
    <p:extLst>
      <p:ext uri="{BB962C8B-B14F-4D97-AF65-F5344CB8AC3E}">
        <p14:creationId xmlns:p14="http://schemas.microsoft.com/office/powerpoint/2010/main" val="113769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0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8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8980" y="5422603"/>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graphicFrame>
        <p:nvGraphicFramePr>
          <p:cNvPr id="11" name="Θέση περιεχομένου 10">
            <a:extLst>
              <a:ext uri="{FF2B5EF4-FFF2-40B4-BE49-F238E27FC236}">
                <a16:creationId xmlns:a16="http://schemas.microsoft.com/office/drawing/2014/main" id="{C2BF10C2-F65E-CC4C-A3D0-6042F5B20BB2}"/>
              </a:ext>
            </a:extLst>
          </p:cNvPr>
          <p:cNvGraphicFramePr>
            <a:graphicFrameLocks noGrp="1"/>
          </p:cNvGraphicFramePr>
          <p:nvPr>
            <p:ph idx="1"/>
            <p:extLst>
              <p:ext uri="{D42A27DB-BD31-4B8C-83A1-F6EECF244321}">
                <p14:modId xmlns:p14="http://schemas.microsoft.com/office/powerpoint/2010/main" val="2215846442"/>
              </p:ext>
            </p:extLst>
          </p:nvPr>
        </p:nvGraphicFramePr>
        <p:xfrm>
          <a:off x="427853" y="2901935"/>
          <a:ext cx="3753364" cy="368186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Συν 13">
            <a:extLst>
              <a:ext uri="{FF2B5EF4-FFF2-40B4-BE49-F238E27FC236}">
                <a16:creationId xmlns:a16="http://schemas.microsoft.com/office/drawing/2014/main" id="{2E5A4C10-C127-FD4D-93E1-8A8014BCDDE0}"/>
              </a:ext>
            </a:extLst>
          </p:cNvPr>
          <p:cNvSpPr/>
          <p:nvPr/>
        </p:nvSpPr>
        <p:spPr>
          <a:xfrm>
            <a:off x="3147020" y="3176214"/>
            <a:ext cx="1541929" cy="1428556"/>
          </a:xfrm>
          <a:prstGeom prst="mathPlus">
            <a:avLst/>
          </a:prstGeom>
          <a:solidFill>
            <a:srgbClr val="FF7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16" name="Διάγραμμα 15">
            <a:extLst>
              <a:ext uri="{FF2B5EF4-FFF2-40B4-BE49-F238E27FC236}">
                <a16:creationId xmlns:a16="http://schemas.microsoft.com/office/drawing/2014/main" id="{75C4CCAC-DEF2-2846-A352-0ACF6B3737CA}"/>
              </a:ext>
            </a:extLst>
          </p:cNvPr>
          <p:cNvGraphicFramePr/>
          <p:nvPr>
            <p:extLst>
              <p:ext uri="{D42A27DB-BD31-4B8C-83A1-F6EECF244321}">
                <p14:modId xmlns:p14="http://schemas.microsoft.com/office/powerpoint/2010/main" val="88819931"/>
              </p:ext>
            </p:extLst>
          </p:nvPr>
        </p:nvGraphicFramePr>
        <p:xfrm>
          <a:off x="4823098" y="770966"/>
          <a:ext cx="7234753" cy="623905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9" name="Τίτλος 18">
            <a:extLst>
              <a:ext uri="{FF2B5EF4-FFF2-40B4-BE49-F238E27FC236}">
                <a16:creationId xmlns:a16="http://schemas.microsoft.com/office/drawing/2014/main" id="{6121F3EF-5CAD-5948-9635-F3F7860AF4E8}"/>
              </a:ext>
            </a:extLst>
          </p:cNvPr>
          <p:cNvSpPr>
            <a:spLocks noGrp="1"/>
          </p:cNvSpPr>
          <p:nvPr>
            <p:ph type="title"/>
          </p:nvPr>
        </p:nvSpPr>
        <p:spPr>
          <a:xfrm>
            <a:off x="757972" y="418193"/>
            <a:ext cx="3379984" cy="2483742"/>
          </a:xfrm>
          <a:custGeom>
            <a:avLst/>
            <a:gdLst>
              <a:gd name="connsiteX0" fmla="*/ 0 w 2396817"/>
              <a:gd name="connsiteY0" fmla="*/ 1198409 h 2396817"/>
              <a:gd name="connsiteX1" fmla="*/ 1198409 w 2396817"/>
              <a:gd name="connsiteY1" fmla="*/ 0 h 2396817"/>
              <a:gd name="connsiteX2" fmla="*/ 2396818 w 2396817"/>
              <a:gd name="connsiteY2" fmla="*/ 1198409 h 2396817"/>
              <a:gd name="connsiteX3" fmla="*/ 1198409 w 2396817"/>
              <a:gd name="connsiteY3" fmla="*/ 2396818 h 2396817"/>
              <a:gd name="connsiteX4" fmla="*/ 0 w 2396817"/>
              <a:gd name="connsiteY4" fmla="*/ 1198409 h 2396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817" h="2396817">
                <a:moveTo>
                  <a:pt x="0" y="1198409"/>
                </a:moveTo>
                <a:cubicBezTo>
                  <a:pt x="0" y="536546"/>
                  <a:pt x="536546" y="0"/>
                  <a:pt x="1198409" y="0"/>
                </a:cubicBezTo>
                <a:cubicBezTo>
                  <a:pt x="1860272" y="0"/>
                  <a:pt x="2396818" y="536546"/>
                  <a:pt x="2396818" y="1198409"/>
                </a:cubicBezTo>
                <a:cubicBezTo>
                  <a:pt x="2396818" y="1860272"/>
                  <a:pt x="1860272" y="2396818"/>
                  <a:pt x="1198409" y="2396818"/>
                </a:cubicBezTo>
                <a:cubicBezTo>
                  <a:pt x="536546" y="2396818"/>
                  <a:pt x="0" y="1860272"/>
                  <a:pt x="0" y="1198409"/>
                </a:cubicBezTo>
                <a:close/>
              </a:path>
            </a:pathLst>
          </a:custGeom>
          <a:solidFill>
            <a:srgbClr val="FB7B77"/>
          </a:solidFill>
        </p:spPr>
        <p:style>
          <a:lnRef idx="1">
            <a:schemeClr val="accent6"/>
          </a:lnRef>
          <a:fillRef idx="2">
            <a:schemeClr val="accent6"/>
          </a:fillRef>
          <a:effectRef idx="1">
            <a:schemeClr val="accent6"/>
          </a:effectRef>
          <a:fontRef idx="minor">
            <a:schemeClr val="dk1"/>
          </a:fontRef>
        </p:style>
        <p:txBody>
          <a:bodyPr spcFirstLastPara="0" vert="horz" wrap="square" lIns="370691" tIns="370691" rIns="370691" bIns="370691" numCol="1" spcCol="1270" anchor="ctr" anchorCtr="0">
            <a:noAutofit/>
          </a:bodyPr>
          <a:lstStyle/>
          <a:p>
            <a:pPr marL="0" lvl="0" indent="0" algn="ctr" defTabSz="1377950">
              <a:lnSpc>
                <a:spcPct val="90000"/>
              </a:lnSpc>
              <a:spcBef>
                <a:spcPct val="0"/>
              </a:spcBef>
              <a:spcAft>
                <a:spcPct val="35000"/>
              </a:spcAft>
              <a:buNone/>
            </a:pPr>
            <a:r>
              <a:rPr lang="en-GB" sz="3100" b="1" dirty="0">
                <a:latin typeface="+mj-lt"/>
              </a:rPr>
              <a:t>How children with disability learn &amp; develop</a:t>
            </a:r>
          </a:p>
        </p:txBody>
      </p:sp>
      <p:sp>
        <p:nvSpPr>
          <p:cNvPr id="2" name="Slide Number Placeholder 1">
            <a:extLst>
              <a:ext uri="{FF2B5EF4-FFF2-40B4-BE49-F238E27FC236}">
                <a16:creationId xmlns:a16="http://schemas.microsoft.com/office/drawing/2014/main" id="{68257488-2375-D74C-AEC8-4368D7FDAC54}"/>
              </a:ext>
            </a:extLst>
          </p:cNvPr>
          <p:cNvSpPr>
            <a:spLocks noGrp="1"/>
          </p:cNvSpPr>
          <p:nvPr>
            <p:ph type="sldNum" sz="quarter" idx="12"/>
          </p:nvPr>
        </p:nvSpPr>
        <p:spPr/>
        <p:txBody>
          <a:bodyPr/>
          <a:lstStyle/>
          <a:p>
            <a:fld id="{26A003D0-92C7-48A9-9E81-4C2AD6C12F89}" type="slidenum">
              <a:rPr lang="en-BE" smtClean="0"/>
              <a:t>21</a:t>
            </a:fld>
            <a:endParaRPr lang="en-BE"/>
          </a:p>
        </p:txBody>
      </p:sp>
    </p:spTree>
    <p:extLst>
      <p:ext uri="{BB962C8B-B14F-4D97-AF65-F5344CB8AC3E}">
        <p14:creationId xmlns:p14="http://schemas.microsoft.com/office/powerpoint/2010/main" val="339599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graphicFrame>
        <p:nvGraphicFramePr>
          <p:cNvPr id="4" name="Diagram 3">
            <a:extLst>
              <a:ext uri="{FF2B5EF4-FFF2-40B4-BE49-F238E27FC236}">
                <a16:creationId xmlns:a16="http://schemas.microsoft.com/office/drawing/2014/main" id="{3A227843-0B4B-4E76-88E5-D3E13C939F16}"/>
              </a:ext>
            </a:extLst>
          </p:cNvPr>
          <p:cNvGraphicFramePr/>
          <p:nvPr/>
        </p:nvGraphicFramePr>
        <p:xfrm>
          <a:off x="1116281" y="95003"/>
          <a:ext cx="10521537" cy="640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Τίτλος 1">
            <a:extLst>
              <a:ext uri="{FF2B5EF4-FFF2-40B4-BE49-F238E27FC236}">
                <a16:creationId xmlns:a16="http://schemas.microsoft.com/office/drawing/2014/main" id="{794E4C1F-B68A-4C8A-86A7-A01A4A04F0A3}"/>
              </a:ext>
            </a:extLst>
          </p:cNvPr>
          <p:cNvSpPr>
            <a:spLocks noGrp="1"/>
          </p:cNvSpPr>
          <p:nvPr>
            <p:ph type="title"/>
          </p:nvPr>
        </p:nvSpPr>
        <p:spPr>
          <a:xfrm>
            <a:off x="980209" y="500062"/>
            <a:ext cx="10515600" cy="1325563"/>
          </a:xfrm>
        </p:spPr>
        <p:txBody>
          <a:bodyPr>
            <a:normAutofit/>
          </a:bodyPr>
          <a:lstStyle/>
          <a:p>
            <a:r>
              <a:rPr lang="en-GB" b="1" dirty="0">
                <a:solidFill>
                  <a:srgbClr val="2E9CD6"/>
                </a:solidFill>
              </a:rPr>
              <a:t>FAMILY-CENTERED PRACTICE Carl Dunst</a:t>
            </a:r>
          </a:p>
        </p:txBody>
      </p:sp>
      <p:graphicFrame>
        <p:nvGraphicFramePr>
          <p:cNvPr id="8" name="Θέση περιεχομένου 7">
            <a:extLst>
              <a:ext uri="{FF2B5EF4-FFF2-40B4-BE49-F238E27FC236}">
                <a16:creationId xmlns:a16="http://schemas.microsoft.com/office/drawing/2014/main" id="{B2E09BA3-FFDD-1242-927C-7D33CB2CBAA1}"/>
              </a:ext>
            </a:extLst>
          </p:cNvPr>
          <p:cNvGraphicFramePr>
            <a:graphicFrameLocks noGrp="1"/>
          </p:cNvGraphicFramePr>
          <p:nvPr>
            <p:ph idx="1"/>
            <p:extLst>
              <p:ext uri="{D42A27DB-BD31-4B8C-83A1-F6EECF244321}">
                <p14:modId xmlns:p14="http://schemas.microsoft.com/office/powerpoint/2010/main" val="81408422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 name="Slide Number Placeholder 2">
            <a:extLst>
              <a:ext uri="{FF2B5EF4-FFF2-40B4-BE49-F238E27FC236}">
                <a16:creationId xmlns:a16="http://schemas.microsoft.com/office/drawing/2014/main" id="{0818DB6D-DA96-8A46-9208-B3347B233C36}"/>
              </a:ext>
            </a:extLst>
          </p:cNvPr>
          <p:cNvSpPr>
            <a:spLocks noGrp="1"/>
          </p:cNvSpPr>
          <p:nvPr>
            <p:ph type="sldNum" sz="quarter" idx="12"/>
          </p:nvPr>
        </p:nvSpPr>
        <p:spPr/>
        <p:txBody>
          <a:bodyPr/>
          <a:lstStyle/>
          <a:p>
            <a:fld id="{26A003D0-92C7-48A9-9E81-4C2AD6C12F89}" type="slidenum">
              <a:rPr lang="en-BE" smtClean="0"/>
              <a:t>22</a:t>
            </a:fld>
            <a:endParaRPr lang="en-BE"/>
          </a:p>
        </p:txBody>
      </p:sp>
    </p:spTree>
    <p:extLst>
      <p:ext uri="{BB962C8B-B14F-4D97-AF65-F5344CB8AC3E}">
        <p14:creationId xmlns:p14="http://schemas.microsoft.com/office/powerpoint/2010/main" val="475588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0631" y="4943610"/>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sp>
        <p:nvSpPr>
          <p:cNvPr id="2" name="Τίτλος 1">
            <a:extLst>
              <a:ext uri="{FF2B5EF4-FFF2-40B4-BE49-F238E27FC236}">
                <a16:creationId xmlns:a16="http://schemas.microsoft.com/office/drawing/2014/main" id="{794E4C1F-B68A-4C8A-86A7-A01A4A04F0A3}"/>
              </a:ext>
            </a:extLst>
          </p:cNvPr>
          <p:cNvSpPr>
            <a:spLocks noGrp="1"/>
          </p:cNvSpPr>
          <p:nvPr>
            <p:ph type="title"/>
          </p:nvPr>
        </p:nvSpPr>
        <p:spPr/>
        <p:txBody>
          <a:bodyPr>
            <a:normAutofit/>
          </a:bodyPr>
          <a:lstStyle/>
          <a:p>
            <a:pPr lvl="0"/>
            <a:r>
              <a:rPr lang="en-GB" b="1" dirty="0">
                <a:solidFill>
                  <a:srgbClr val="2E9CD6"/>
                </a:solidFill>
              </a:rPr>
              <a:t>Family-Centred Approach</a:t>
            </a:r>
          </a:p>
        </p:txBody>
      </p:sp>
      <p:sp>
        <p:nvSpPr>
          <p:cNvPr id="3" name="Rectangle 10">
            <a:extLst>
              <a:ext uri="{FF2B5EF4-FFF2-40B4-BE49-F238E27FC236}">
                <a16:creationId xmlns:a16="http://schemas.microsoft.com/office/drawing/2014/main" id="{B5B51362-F26A-7549-9622-C849CEA92DF0}"/>
              </a:ext>
            </a:extLst>
          </p:cNvPr>
          <p:cNvSpPr>
            <a:spLocks noChangeArrowheads="1"/>
          </p:cNvSpPr>
          <p:nvPr/>
        </p:nvSpPr>
        <p:spPr bwMode="auto">
          <a:xfrm>
            <a:off x="1069161" y="1237130"/>
            <a:ext cx="692099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0975" eaLnBrk="0" fontAlgn="base" hangingPunct="0">
              <a:spcBef>
                <a:spcPct val="0"/>
              </a:spcBef>
              <a:spcAft>
                <a:spcPct val="0"/>
              </a:spcAft>
              <a:tabLst>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180975" algn="l" defTabSz="914400" rtl="0" eaLnBrk="0" fontAlgn="base" latinLnBrk="0" hangingPunct="0">
              <a:lnSpc>
                <a:spcPct val="100000"/>
              </a:lnSpc>
              <a:spcBef>
                <a:spcPct val="0"/>
              </a:spcBef>
              <a:spcAft>
                <a:spcPct val="0"/>
              </a:spcAft>
              <a:buClrTx/>
              <a:buSzTx/>
              <a:buFontTx/>
              <a:buNone/>
              <a:tabLst>
                <a:tab pos="180975" algn="l"/>
              </a:tabLst>
            </a:pPr>
            <a:r>
              <a:rPr kumimoji="0" lang="en-GB" sz="2400" b="1" i="0" u="none" strike="noStrike" cap="none" normalizeH="0" baseline="0" dirty="0">
                <a:ln>
                  <a:noFill/>
                </a:ln>
                <a:solidFill>
                  <a:srgbClr val="2E9CD6"/>
                </a:solidFill>
                <a:latin typeface="+mn-lt"/>
                <a:ea typeface="Avenir-Book" panose="02000503020000020003" pitchFamily="2" charset="0"/>
                <a:cs typeface="Arial" panose="020B0604020202020204" pitchFamily="34" charset="0"/>
              </a:rPr>
              <a:t>Who has the highest impact on child development?</a:t>
            </a:r>
          </a:p>
          <a:p>
            <a:pPr marL="0" marR="0" lvl="0" indent="180975" algn="l" defTabSz="914400" rtl="0" eaLnBrk="0" fontAlgn="base" latinLnBrk="0" hangingPunct="0">
              <a:lnSpc>
                <a:spcPct val="100000"/>
              </a:lnSpc>
              <a:spcBef>
                <a:spcPct val="0"/>
              </a:spcBef>
              <a:spcAft>
                <a:spcPct val="0"/>
              </a:spcAft>
              <a:buClrTx/>
              <a:buSzTx/>
              <a:buFontTx/>
              <a:buNone/>
              <a:tabLst>
                <a:tab pos="180975" algn="l"/>
              </a:tabLst>
            </a:pPr>
            <a:endParaRPr kumimoji="0" lang="el-GR" altLang="el-GR" sz="2400" b="0" i="0" u="none" strike="noStrike" cap="none" normalizeH="0" baseline="0" dirty="0">
              <a:ln>
                <a:noFill/>
              </a:ln>
              <a:solidFill>
                <a:schemeClr val="tx1"/>
              </a:solidFill>
              <a:effectLst/>
            </a:endParaRPr>
          </a:p>
        </p:txBody>
      </p:sp>
      <p:sp>
        <p:nvSpPr>
          <p:cNvPr id="8" name="Πλαίσιο κειμένου 2">
            <a:extLst>
              <a:ext uri="{FF2B5EF4-FFF2-40B4-BE49-F238E27FC236}">
                <a16:creationId xmlns:a16="http://schemas.microsoft.com/office/drawing/2014/main" id="{A137669A-4FFB-E24E-A46F-32E598495CF6}"/>
              </a:ext>
            </a:extLst>
          </p:cNvPr>
          <p:cNvSpPr txBox="1">
            <a:spLocks noChangeArrowheads="1"/>
          </p:cNvSpPr>
          <p:nvPr/>
        </p:nvSpPr>
        <p:spPr bwMode="auto">
          <a:xfrm>
            <a:off x="29778325" y="4962525"/>
            <a:ext cx="29778325" cy="40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1" i="0" u="none" strike="noStrike" cap="none" normalizeH="0" baseline="0">
                <a:ln>
                  <a:noFill/>
                </a:ln>
                <a:solidFill>
                  <a:schemeClr val="tx1"/>
                </a:solidFill>
                <a:latin typeface="Arial" panose="020B0604020202020204" pitchFamily="34" charset="0"/>
                <a:ea typeface="SimSun" panose="02010600030101010101" pitchFamily="2" charset="-122"/>
                <a:cs typeface="Arial" panose="020B0604020202020204" pitchFamily="34" charset="0"/>
              </a:rPr>
              <a:t>Parents</a:t>
            </a:r>
          </a:p>
        </p:txBody>
      </p:sp>
      <p:sp>
        <p:nvSpPr>
          <p:cNvPr id="9" name="Πλαίσιο κειμένου 2">
            <a:extLst>
              <a:ext uri="{FF2B5EF4-FFF2-40B4-BE49-F238E27FC236}">
                <a16:creationId xmlns:a16="http://schemas.microsoft.com/office/drawing/2014/main" id="{6E8F3FA3-347A-E947-99AA-21F00B733F4B}"/>
              </a:ext>
            </a:extLst>
          </p:cNvPr>
          <p:cNvSpPr txBox="1">
            <a:spLocks noChangeArrowheads="1"/>
          </p:cNvSpPr>
          <p:nvPr/>
        </p:nvSpPr>
        <p:spPr bwMode="auto">
          <a:xfrm>
            <a:off x="29778325" y="13471525"/>
            <a:ext cx="30283150" cy="40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1" i="0" u="none" strike="noStrike" cap="none" normalizeH="0" baseline="0">
                <a:ln>
                  <a:noFill/>
                </a:ln>
                <a:solidFill>
                  <a:srgbClr val="1D1D1B"/>
                </a:solidFill>
                <a:latin typeface="Arial" panose="020B0604020202020204" pitchFamily="34" charset="0"/>
                <a:ea typeface="SimSun" panose="02010600030101010101" pitchFamily="2" charset="-122"/>
                <a:cs typeface="Arial" panose="020B0604020202020204" pitchFamily="34" charset="0"/>
              </a:rPr>
              <a:t>Special education teachers</a:t>
            </a:r>
          </a:p>
        </p:txBody>
      </p:sp>
      <p:sp>
        <p:nvSpPr>
          <p:cNvPr id="11" name="Freeform 1106">
            <a:extLst>
              <a:ext uri="{FF2B5EF4-FFF2-40B4-BE49-F238E27FC236}">
                <a16:creationId xmlns:a16="http://schemas.microsoft.com/office/drawing/2014/main" id="{F2FEA110-AFFD-CB42-912A-613245CE82F2}"/>
              </a:ext>
            </a:extLst>
          </p:cNvPr>
          <p:cNvSpPr>
            <a:spLocks noChangeArrowheads="1"/>
          </p:cNvSpPr>
          <p:nvPr/>
        </p:nvSpPr>
        <p:spPr bwMode="auto">
          <a:xfrm>
            <a:off x="7504113" y="18200688"/>
            <a:ext cx="311150" cy="1611312"/>
          </a:xfrm>
          <a:custGeom>
            <a:avLst/>
            <a:gdLst>
              <a:gd name="T0" fmla="*/ 195 w 196"/>
              <a:gd name="T1" fmla="*/ 0 h 1015"/>
              <a:gd name="T2" fmla="*/ 145 w 196"/>
              <a:gd name="T3" fmla="*/ 1 h 1015"/>
              <a:gd name="T4" fmla="*/ 97 w 196"/>
              <a:gd name="T5" fmla="*/ 4 h 1015"/>
              <a:gd name="T6" fmla="*/ 49 w 196"/>
              <a:gd name="T7" fmla="*/ 10 h 1015"/>
              <a:gd name="T8" fmla="*/ 0 w 196"/>
              <a:gd name="T9" fmla="*/ 18 h 1015"/>
              <a:gd name="T10" fmla="*/ 195 w 196"/>
              <a:gd name="T11" fmla="*/ 1015 h 1015"/>
              <a:gd name="T12" fmla="*/ 195 w 196"/>
              <a:gd name="T13" fmla="*/ 0 h 10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6" h="1015">
                <a:moveTo>
                  <a:pt x="195" y="0"/>
                </a:moveTo>
                <a:lnTo>
                  <a:pt x="145" y="1"/>
                </a:lnTo>
                <a:lnTo>
                  <a:pt x="97" y="4"/>
                </a:lnTo>
                <a:lnTo>
                  <a:pt x="49" y="10"/>
                </a:lnTo>
                <a:lnTo>
                  <a:pt x="0" y="18"/>
                </a:lnTo>
                <a:lnTo>
                  <a:pt x="195" y="1015"/>
                </a:lnTo>
                <a:lnTo>
                  <a:pt x="195" y="0"/>
                </a:lnTo>
                <a:close/>
              </a:path>
            </a:pathLst>
          </a:custGeom>
          <a:solidFill>
            <a:srgbClr val="BB28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l-GR"/>
          </a:p>
        </p:txBody>
      </p:sp>
      <p:sp>
        <p:nvSpPr>
          <p:cNvPr id="12" name="Freeform 1107">
            <a:extLst>
              <a:ext uri="{FF2B5EF4-FFF2-40B4-BE49-F238E27FC236}">
                <a16:creationId xmlns:a16="http://schemas.microsoft.com/office/drawing/2014/main" id="{4109A627-F699-544D-9EE1-5F943833EBB6}"/>
              </a:ext>
            </a:extLst>
          </p:cNvPr>
          <p:cNvSpPr>
            <a:spLocks noChangeArrowheads="1"/>
          </p:cNvSpPr>
          <p:nvPr/>
        </p:nvSpPr>
        <p:spPr bwMode="auto">
          <a:xfrm>
            <a:off x="7027863" y="19840575"/>
            <a:ext cx="712787" cy="1582738"/>
          </a:xfrm>
          <a:custGeom>
            <a:avLst/>
            <a:gdLst>
              <a:gd name="T0" fmla="*/ 253 w 449"/>
              <a:gd name="T1" fmla="*/ 0 h 997"/>
              <a:gd name="T2" fmla="*/ 188 w 449"/>
              <a:gd name="T3" fmla="*/ 15 h 997"/>
              <a:gd name="T4" fmla="*/ 124 w 449"/>
              <a:gd name="T5" fmla="*/ 33 h 997"/>
              <a:gd name="T6" fmla="*/ 62 w 449"/>
              <a:gd name="T7" fmla="*/ 56 h 997"/>
              <a:gd name="T8" fmla="*/ 0 w 449"/>
              <a:gd name="T9" fmla="*/ 84 h 997"/>
              <a:gd name="T10" fmla="*/ 449 w 449"/>
              <a:gd name="T11" fmla="*/ 996 h 997"/>
              <a:gd name="T12" fmla="*/ 253 w 449"/>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9" h="997">
                <a:moveTo>
                  <a:pt x="253" y="0"/>
                </a:moveTo>
                <a:lnTo>
                  <a:pt x="188" y="15"/>
                </a:lnTo>
                <a:lnTo>
                  <a:pt x="124" y="33"/>
                </a:lnTo>
                <a:lnTo>
                  <a:pt x="62" y="56"/>
                </a:lnTo>
                <a:lnTo>
                  <a:pt x="0" y="84"/>
                </a:lnTo>
                <a:lnTo>
                  <a:pt x="449" y="996"/>
                </a:lnTo>
                <a:lnTo>
                  <a:pt x="253" y="0"/>
                </a:lnTo>
                <a:close/>
              </a:path>
            </a:pathLst>
          </a:custGeom>
          <a:solidFill>
            <a:srgbClr val="D5D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l-GR"/>
          </a:p>
        </p:txBody>
      </p:sp>
      <p:sp>
        <p:nvSpPr>
          <p:cNvPr id="16" name="AutoShape 1108">
            <a:extLst>
              <a:ext uri="{FF2B5EF4-FFF2-40B4-BE49-F238E27FC236}">
                <a16:creationId xmlns:a16="http://schemas.microsoft.com/office/drawing/2014/main" id="{9B617215-06F2-7948-AD04-4B5D7633AC1C}"/>
              </a:ext>
            </a:extLst>
          </p:cNvPr>
          <p:cNvSpPr>
            <a:spLocks noChangeArrowheads="1"/>
          </p:cNvSpPr>
          <p:nvPr/>
        </p:nvSpPr>
        <p:spPr bwMode="auto">
          <a:xfrm>
            <a:off x="6270625" y="21910675"/>
            <a:ext cx="3248025" cy="3222625"/>
          </a:xfrm>
          <a:custGeom>
            <a:avLst/>
            <a:gdLst>
              <a:gd name="T0" fmla="*/ 504 w 2046"/>
              <a:gd name="T1" fmla="*/ 140 h 2030"/>
              <a:gd name="T2" fmla="*/ 375 w 2046"/>
              <a:gd name="T3" fmla="*/ 226 h 2030"/>
              <a:gd name="T4" fmla="*/ 263 w 2046"/>
              <a:gd name="T5" fmla="*/ 328 h 2030"/>
              <a:gd name="T6" fmla="*/ 171 w 2046"/>
              <a:gd name="T7" fmla="*/ 443 h 2030"/>
              <a:gd name="T8" fmla="*/ 97 w 2046"/>
              <a:gd name="T9" fmla="*/ 570 h 2030"/>
              <a:gd name="T10" fmla="*/ 44 w 2046"/>
              <a:gd name="T11" fmla="*/ 708 h 2030"/>
              <a:gd name="T12" fmla="*/ 11 w 2046"/>
              <a:gd name="T13" fmla="*/ 857 h 2030"/>
              <a:gd name="T14" fmla="*/ 0 w 2046"/>
              <a:gd name="T15" fmla="*/ 1014 h 2030"/>
              <a:gd name="T16" fmla="*/ 11 w 2046"/>
              <a:gd name="T17" fmla="*/ 1164 h 2030"/>
              <a:gd name="T18" fmla="*/ 44 w 2046"/>
              <a:gd name="T19" fmla="*/ 1308 h 2030"/>
              <a:gd name="T20" fmla="*/ 95 w 2046"/>
              <a:gd name="T21" fmla="*/ 1442 h 2030"/>
              <a:gd name="T22" fmla="*/ 165 w 2046"/>
              <a:gd name="T23" fmla="*/ 1567 h 2030"/>
              <a:gd name="T24" fmla="*/ 251 w 2046"/>
              <a:gd name="T25" fmla="*/ 1680 h 2030"/>
              <a:gd name="T26" fmla="*/ 352 w 2046"/>
              <a:gd name="T27" fmla="*/ 1780 h 2030"/>
              <a:gd name="T28" fmla="*/ 466 w 2046"/>
              <a:gd name="T29" fmla="*/ 1866 h 2030"/>
              <a:gd name="T30" fmla="*/ 592 w 2046"/>
              <a:gd name="T31" fmla="*/ 1935 h 2030"/>
              <a:gd name="T32" fmla="*/ 728 w 2046"/>
              <a:gd name="T33" fmla="*/ 1986 h 2030"/>
              <a:gd name="T34" fmla="*/ 872 w 2046"/>
              <a:gd name="T35" fmla="*/ 2018 h 2030"/>
              <a:gd name="T36" fmla="*/ 1023 w 2046"/>
              <a:gd name="T37" fmla="*/ 2029 h 2030"/>
              <a:gd name="T38" fmla="*/ 1174 w 2046"/>
              <a:gd name="T39" fmla="*/ 2018 h 2030"/>
              <a:gd name="T40" fmla="*/ 1319 w 2046"/>
              <a:gd name="T41" fmla="*/ 1986 h 2030"/>
              <a:gd name="T42" fmla="*/ 1454 w 2046"/>
              <a:gd name="T43" fmla="*/ 1935 h 2030"/>
              <a:gd name="T44" fmla="*/ 1580 w 2046"/>
              <a:gd name="T45" fmla="*/ 1866 h 2030"/>
              <a:gd name="T46" fmla="*/ 1694 w 2046"/>
              <a:gd name="T47" fmla="*/ 1780 h 2030"/>
              <a:gd name="T48" fmla="*/ 1795 w 2046"/>
              <a:gd name="T49" fmla="*/ 1680 h 2030"/>
              <a:gd name="T50" fmla="*/ 1881 w 2046"/>
              <a:gd name="T51" fmla="*/ 1567 h 2030"/>
              <a:gd name="T52" fmla="*/ 1951 w 2046"/>
              <a:gd name="T53" fmla="*/ 1442 h 2030"/>
              <a:gd name="T54" fmla="*/ 2003 w 2046"/>
              <a:gd name="T55" fmla="*/ 1308 h 2030"/>
              <a:gd name="T56" fmla="*/ 2035 w 2046"/>
              <a:gd name="T57" fmla="*/ 1164 h 2030"/>
              <a:gd name="T58" fmla="*/ 2046 w 2046"/>
              <a:gd name="T59" fmla="*/ 1014 h 2030"/>
              <a:gd name="T60" fmla="*/ 575 w 2046"/>
              <a:gd name="T61" fmla="*/ 102 h 2030"/>
              <a:gd name="T62" fmla="*/ 1023 w 2046"/>
              <a:gd name="T63" fmla="*/ 1014 h 2030"/>
              <a:gd name="T64" fmla="*/ 2043 w 2046"/>
              <a:gd name="T65" fmla="*/ 939 h 2030"/>
              <a:gd name="T66" fmla="*/ 2021 w 2046"/>
              <a:gd name="T67" fmla="*/ 792 h 2030"/>
              <a:gd name="T68" fmla="*/ 1979 w 2046"/>
              <a:gd name="T69" fmla="*/ 653 h 2030"/>
              <a:gd name="T70" fmla="*/ 1918 w 2046"/>
              <a:gd name="T71" fmla="*/ 523 h 2030"/>
              <a:gd name="T72" fmla="*/ 1840 w 2046"/>
              <a:gd name="T73" fmla="*/ 404 h 2030"/>
              <a:gd name="T74" fmla="*/ 1746 w 2046"/>
              <a:gd name="T75" fmla="*/ 297 h 2030"/>
              <a:gd name="T76" fmla="*/ 1639 w 2046"/>
              <a:gd name="T77" fmla="*/ 204 h 2030"/>
              <a:gd name="T78" fmla="*/ 1519 w 2046"/>
              <a:gd name="T79" fmla="*/ 126 h 2030"/>
              <a:gd name="T80" fmla="*/ 1388 w 2046"/>
              <a:gd name="T81" fmla="*/ 66 h 2030"/>
              <a:gd name="T82" fmla="*/ 1247 w 2046"/>
              <a:gd name="T83" fmla="*/ 24 h 2030"/>
              <a:gd name="T84" fmla="*/ 1100 w 2046"/>
              <a:gd name="T85" fmla="*/ 2 h 20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6" h="2030">
                <a:moveTo>
                  <a:pt x="575" y="102"/>
                </a:moveTo>
                <a:lnTo>
                  <a:pt x="504" y="140"/>
                </a:lnTo>
                <a:lnTo>
                  <a:pt x="437" y="181"/>
                </a:lnTo>
                <a:lnTo>
                  <a:pt x="375" y="226"/>
                </a:lnTo>
                <a:lnTo>
                  <a:pt x="317" y="275"/>
                </a:lnTo>
                <a:lnTo>
                  <a:pt x="263" y="328"/>
                </a:lnTo>
                <a:lnTo>
                  <a:pt x="215" y="384"/>
                </a:lnTo>
                <a:lnTo>
                  <a:pt x="171" y="443"/>
                </a:lnTo>
                <a:lnTo>
                  <a:pt x="131" y="505"/>
                </a:lnTo>
                <a:lnTo>
                  <a:pt x="97" y="570"/>
                </a:lnTo>
                <a:lnTo>
                  <a:pt x="68" y="638"/>
                </a:lnTo>
                <a:lnTo>
                  <a:pt x="44" y="708"/>
                </a:lnTo>
                <a:lnTo>
                  <a:pt x="25" y="782"/>
                </a:lnTo>
                <a:lnTo>
                  <a:pt x="11" y="857"/>
                </a:lnTo>
                <a:lnTo>
                  <a:pt x="3" y="935"/>
                </a:lnTo>
                <a:lnTo>
                  <a:pt x="0" y="1014"/>
                </a:lnTo>
                <a:lnTo>
                  <a:pt x="3" y="1090"/>
                </a:lnTo>
                <a:lnTo>
                  <a:pt x="11" y="1164"/>
                </a:lnTo>
                <a:lnTo>
                  <a:pt x="25" y="1237"/>
                </a:lnTo>
                <a:lnTo>
                  <a:pt x="44" y="1308"/>
                </a:lnTo>
                <a:lnTo>
                  <a:pt x="67" y="1376"/>
                </a:lnTo>
                <a:lnTo>
                  <a:pt x="95" y="1442"/>
                </a:lnTo>
                <a:lnTo>
                  <a:pt x="128" y="1506"/>
                </a:lnTo>
                <a:lnTo>
                  <a:pt x="165" y="1567"/>
                </a:lnTo>
                <a:lnTo>
                  <a:pt x="206" y="1625"/>
                </a:lnTo>
                <a:lnTo>
                  <a:pt x="251" y="1680"/>
                </a:lnTo>
                <a:lnTo>
                  <a:pt x="300" y="1732"/>
                </a:lnTo>
                <a:lnTo>
                  <a:pt x="352" y="1780"/>
                </a:lnTo>
                <a:lnTo>
                  <a:pt x="408" y="1825"/>
                </a:lnTo>
                <a:lnTo>
                  <a:pt x="466" y="1866"/>
                </a:lnTo>
                <a:lnTo>
                  <a:pt x="528" y="1903"/>
                </a:lnTo>
                <a:lnTo>
                  <a:pt x="592" y="1935"/>
                </a:lnTo>
                <a:lnTo>
                  <a:pt x="659" y="1963"/>
                </a:lnTo>
                <a:lnTo>
                  <a:pt x="728" y="1986"/>
                </a:lnTo>
                <a:lnTo>
                  <a:pt x="799" y="2005"/>
                </a:lnTo>
                <a:lnTo>
                  <a:pt x="872" y="2018"/>
                </a:lnTo>
                <a:lnTo>
                  <a:pt x="947" y="2027"/>
                </a:lnTo>
                <a:lnTo>
                  <a:pt x="1023" y="2029"/>
                </a:lnTo>
                <a:lnTo>
                  <a:pt x="1100" y="2027"/>
                </a:lnTo>
                <a:lnTo>
                  <a:pt x="1174" y="2018"/>
                </a:lnTo>
                <a:lnTo>
                  <a:pt x="1247" y="2005"/>
                </a:lnTo>
                <a:lnTo>
                  <a:pt x="1319" y="1986"/>
                </a:lnTo>
                <a:lnTo>
                  <a:pt x="1388" y="1963"/>
                </a:lnTo>
                <a:lnTo>
                  <a:pt x="1454" y="1935"/>
                </a:lnTo>
                <a:lnTo>
                  <a:pt x="1519" y="1903"/>
                </a:lnTo>
                <a:lnTo>
                  <a:pt x="1580" y="1866"/>
                </a:lnTo>
                <a:lnTo>
                  <a:pt x="1639" y="1825"/>
                </a:lnTo>
                <a:lnTo>
                  <a:pt x="1694" y="1780"/>
                </a:lnTo>
                <a:lnTo>
                  <a:pt x="1746" y="1732"/>
                </a:lnTo>
                <a:lnTo>
                  <a:pt x="1795" y="1680"/>
                </a:lnTo>
                <a:lnTo>
                  <a:pt x="1840" y="1625"/>
                </a:lnTo>
                <a:lnTo>
                  <a:pt x="1881" y="1567"/>
                </a:lnTo>
                <a:lnTo>
                  <a:pt x="1918" y="1506"/>
                </a:lnTo>
                <a:lnTo>
                  <a:pt x="1951" y="1442"/>
                </a:lnTo>
                <a:lnTo>
                  <a:pt x="1979" y="1376"/>
                </a:lnTo>
                <a:lnTo>
                  <a:pt x="2003" y="1308"/>
                </a:lnTo>
                <a:lnTo>
                  <a:pt x="2021" y="1237"/>
                </a:lnTo>
                <a:lnTo>
                  <a:pt x="2035" y="1164"/>
                </a:lnTo>
                <a:lnTo>
                  <a:pt x="2043" y="1090"/>
                </a:lnTo>
                <a:lnTo>
                  <a:pt x="2046" y="1014"/>
                </a:lnTo>
                <a:lnTo>
                  <a:pt x="1023" y="1014"/>
                </a:lnTo>
                <a:lnTo>
                  <a:pt x="575" y="102"/>
                </a:lnTo>
                <a:close/>
                <a:moveTo>
                  <a:pt x="1023" y="0"/>
                </a:moveTo>
                <a:lnTo>
                  <a:pt x="1023" y="1014"/>
                </a:lnTo>
                <a:lnTo>
                  <a:pt x="2046" y="1014"/>
                </a:lnTo>
                <a:lnTo>
                  <a:pt x="2043" y="939"/>
                </a:lnTo>
                <a:lnTo>
                  <a:pt x="2035" y="864"/>
                </a:lnTo>
                <a:lnTo>
                  <a:pt x="2021" y="792"/>
                </a:lnTo>
                <a:lnTo>
                  <a:pt x="2003" y="721"/>
                </a:lnTo>
                <a:lnTo>
                  <a:pt x="1979" y="653"/>
                </a:lnTo>
                <a:lnTo>
                  <a:pt x="1951" y="587"/>
                </a:lnTo>
                <a:lnTo>
                  <a:pt x="1918" y="523"/>
                </a:lnTo>
                <a:lnTo>
                  <a:pt x="1881" y="462"/>
                </a:lnTo>
                <a:lnTo>
                  <a:pt x="1840" y="404"/>
                </a:lnTo>
                <a:lnTo>
                  <a:pt x="1795" y="349"/>
                </a:lnTo>
                <a:lnTo>
                  <a:pt x="1746" y="297"/>
                </a:lnTo>
                <a:lnTo>
                  <a:pt x="1694" y="248"/>
                </a:lnTo>
                <a:lnTo>
                  <a:pt x="1639" y="204"/>
                </a:lnTo>
                <a:lnTo>
                  <a:pt x="1580" y="163"/>
                </a:lnTo>
                <a:lnTo>
                  <a:pt x="1519" y="126"/>
                </a:lnTo>
                <a:lnTo>
                  <a:pt x="1454" y="94"/>
                </a:lnTo>
                <a:lnTo>
                  <a:pt x="1388" y="66"/>
                </a:lnTo>
                <a:lnTo>
                  <a:pt x="1319" y="43"/>
                </a:lnTo>
                <a:lnTo>
                  <a:pt x="1247" y="24"/>
                </a:lnTo>
                <a:lnTo>
                  <a:pt x="1174" y="11"/>
                </a:lnTo>
                <a:lnTo>
                  <a:pt x="1100" y="2"/>
                </a:lnTo>
                <a:lnTo>
                  <a:pt x="1023" y="0"/>
                </a:lnTo>
                <a:close/>
              </a:path>
            </a:pathLst>
          </a:custGeom>
          <a:solidFill>
            <a:srgbClr val="2E73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l-GR"/>
          </a:p>
        </p:txBody>
      </p:sp>
      <p:sp>
        <p:nvSpPr>
          <p:cNvPr id="17" name="Ορθογώνιο 1747">
            <a:extLst>
              <a:ext uri="{FF2B5EF4-FFF2-40B4-BE49-F238E27FC236}">
                <a16:creationId xmlns:a16="http://schemas.microsoft.com/office/drawing/2014/main" id="{38EC0651-9A7B-F843-9897-2869B985CB42}"/>
              </a:ext>
            </a:extLst>
          </p:cNvPr>
          <p:cNvSpPr>
            <a:spLocks noChangeArrowheads="1"/>
          </p:cNvSpPr>
          <p:nvPr/>
        </p:nvSpPr>
        <p:spPr bwMode="auto">
          <a:xfrm>
            <a:off x="0" y="14878050"/>
            <a:ext cx="712788" cy="158273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l-GR"/>
          </a:p>
        </p:txBody>
      </p:sp>
      <p:sp>
        <p:nvSpPr>
          <p:cNvPr id="18" name="Ορθογώνιο 1746">
            <a:extLst>
              <a:ext uri="{FF2B5EF4-FFF2-40B4-BE49-F238E27FC236}">
                <a16:creationId xmlns:a16="http://schemas.microsoft.com/office/drawing/2014/main" id="{1B212076-97F9-F148-99FD-0E405EFE62E6}"/>
              </a:ext>
            </a:extLst>
          </p:cNvPr>
          <p:cNvSpPr>
            <a:spLocks noChangeArrowheads="1"/>
          </p:cNvSpPr>
          <p:nvPr/>
        </p:nvSpPr>
        <p:spPr bwMode="auto">
          <a:xfrm>
            <a:off x="160677225" y="59016900"/>
            <a:ext cx="14630400" cy="14639925"/>
          </a:xfrm>
          <a:prstGeom prst="rect">
            <a:avLst/>
          </a:prstGeom>
          <a:solidFill>
            <a:srgbClr val="D5D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l-GR"/>
          </a:p>
        </p:txBody>
      </p:sp>
      <p:sp>
        <p:nvSpPr>
          <p:cNvPr id="19" name="Ορθογώνιο 1745">
            <a:extLst>
              <a:ext uri="{FF2B5EF4-FFF2-40B4-BE49-F238E27FC236}">
                <a16:creationId xmlns:a16="http://schemas.microsoft.com/office/drawing/2014/main" id="{32BC62CF-9F0B-814A-AFC8-854EC847D38A}"/>
              </a:ext>
            </a:extLst>
          </p:cNvPr>
          <p:cNvSpPr>
            <a:spLocks noChangeArrowheads="1"/>
          </p:cNvSpPr>
          <p:nvPr/>
        </p:nvSpPr>
        <p:spPr bwMode="auto">
          <a:xfrm>
            <a:off x="160677225" y="84543900"/>
            <a:ext cx="14630400" cy="14639925"/>
          </a:xfrm>
          <a:prstGeom prst="rect">
            <a:avLst/>
          </a:prstGeom>
          <a:solidFill>
            <a:srgbClr val="BB28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l-GR"/>
          </a:p>
        </p:txBody>
      </p:sp>
      <p:sp>
        <p:nvSpPr>
          <p:cNvPr id="20" name="Πλαίσιο κειμένου 2">
            <a:extLst>
              <a:ext uri="{FF2B5EF4-FFF2-40B4-BE49-F238E27FC236}">
                <a16:creationId xmlns:a16="http://schemas.microsoft.com/office/drawing/2014/main" id="{449FB3A9-2690-BD46-8823-7AAC0B53A9FB}"/>
              </a:ext>
            </a:extLst>
          </p:cNvPr>
          <p:cNvSpPr txBox="1">
            <a:spLocks noChangeArrowheads="1"/>
          </p:cNvSpPr>
          <p:nvPr/>
        </p:nvSpPr>
        <p:spPr bwMode="auto">
          <a:xfrm>
            <a:off x="178669950" y="81562575"/>
            <a:ext cx="178727100" cy="2401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1" i="0" u="none" strike="noStrike" cap="none" normalizeH="0" baseline="0">
                <a:ln>
                  <a:noFill/>
                </a:ln>
                <a:solidFill>
                  <a:srgbClr val="1D1D1B"/>
                </a:solidFill>
                <a:latin typeface="Arial" panose="020B0604020202020204" pitchFamily="34" charset="0"/>
                <a:ea typeface="SimSun" panose="02010600030101010101" pitchFamily="2" charset="-122"/>
                <a:cs typeface="Arial" panose="020B0604020202020204" pitchFamily="34" charset="0"/>
              </a:rPr>
              <a:t>Therapists</a:t>
            </a:r>
          </a:p>
        </p:txBody>
      </p:sp>
      <p:sp>
        <p:nvSpPr>
          <p:cNvPr id="21" name="Rectangle 14">
            <a:extLst>
              <a:ext uri="{FF2B5EF4-FFF2-40B4-BE49-F238E27FC236}">
                <a16:creationId xmlns:a16="http://schemas.microsoft.com/office/drawing/2014/main" id="{FD5B22CF-7F9F-264B-8F72-6845F89901A4}"/>
              </a:ext>
            </a:extLst>
          </p:cNvPr>
          <p:cNvSpPr>
            <a:spLocks noChangeArrowheads="1"/>
          </p:cNvSpPr>
          <p:nvPr/>
        </p:nvSpPr>
        <p:spPr bwMode="auto">
          <a:xfrm>
            <a:off x="0" y="164607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0975" eaLnBrk="0" fontAlgn="base" hangingPunct="0">
              <a:spcBef>
                <a:spcPct val="0"/>
              </a:spcBef>
              <a:spcAft>
                <a:spcPct val="0"/>
              </a:spcAft>
              <a:tabLst>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180975" algn="l" defTabSz="914400" rtl="0" eaLnBrk="0" fontAlgn="base" latinLnBrk="0" hangingPunct="0">
              <a:lnSpc>
                <a:spcPct val="100000"/>
              </a:lnSpc>
              <a:spcBef>
                <a:spcPct val="0"/>
              </a:spcBef>
              <a:spcAft>
                <a:spcPct val="0"/>
              </a:spcAft>
              <a:buClrTx/>
              <a:buSzTx/>
              <a:buFontTx/>
              <a:buNone/>
              <a:tabLst>
                <a:tab pos="180975" algn="l"/>
              </a:tabLst>
            </a:pPr>
            <a:endParaRPr kumimoji="0" lang="el-GR" altLang="el-GR" sz="1000" b="0" i="0" u="none" strike="noStrike" cap="none" normalizeH="0" baseline="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tab pos="180975" algn="l"/>
              </a:tabLst>
            </a:pPr>
            <a:br>
              <a:rPr kumimoji="0" lang="en-GB" sz="1800" b="0" i="0" u="none" strike="noStrike" cap="none" normalizeH="0" baseline="0">
                <a:ln>
                  <a:noFill/>
                </a:ln>
                <a:solidFill>
                  <a:schemeClr val="tx1"/>
                </a:solidFill>
                <a:latin typeface="Arial" panose="020B0604020202020204" pitchFamily="34" charset="0"/>
              </a:rPr>
            </a:br>
            <a:endParaRPr kumimoji="0" lang="en-GB" sz="1800" b="0" i="0" u="none" strike="noStrike" cap="none" normalizeH="0" baseline="0">
              <a:ln>
                <a:noFill/>
              </a:ln>
              <a:solidFill>
                <a:schemeClr val="tx1"/>
              </a:solidFill>
              <a:latin typeface="Arial" panose="020B0604020202020204"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tab pos="180975" algn="l"/>
              </a:tabLst>
            </a:pPr>
            <a:r>
              <a:rPr kumimoji="0" lang="en-GB" sz="900" b="0" i="0" u="none" strike="noStrike" cap="none" normalizeH="0" baseline="0">
                <a:ln>
                  <a:noFill/>
                </a:ln>
                <a:solidFill>
                  <a:srgbClr val="1D1D1B"/>
                </a:solidFill>
                <a:latin typeface="Arial" panose="020B0604020202020204" pitchFamily="34" charset="0"/>
                <a:ea typeface="SimSun" panose="02010600030101010101" pitchFamily="2" charset="-122"/>
                <a:cs typeface="Arial" panose="020B0604020202020204" pitchFamily="34" charset="0"/>
              </a:rPr>
              <a:t>Source: Mahoney, G. &amp; MacDonald, J. (2007) Autism and developmental delays in young children: The Responsive Teaching curriculum for parents and professionals. Austin, TX: PRO-ED. Back-translation from Greek into English</a:t>
            </a:r>
          </a:p>
          <a:p>
            <a:pPr marL="0" marR="0" lvl="0" indent="180975" algn="l" defTabSz="914400" rtl="0" eaLnBrk="0" fontAlgn="base" latinLnBrk="0" hangingPunct="0">
              <a:lnSpc>
                <a:spcPct val="100000"/>
              </a:lnSpc>
              <a:spcBef>
                <a:spcPct val="0"/>
              </a:spcBef>
              <a:spcAft>
                <a:spcPct val="0"/>
              </a:spcAft>
              <a:buClrTx/>
              <a:buSzTx/>
              <a:buFontTx/>
              <a:buNone/>
              <a:tabLst>
                <a:tab pos="180975" algn="l"/>
              </a:tabLst>
            </a:pPr>
            <a:endParaRPr kumimoji="0" lang="el-GR" altLang="el-GR" sz="1800" b="0" i="0" u="none" strike="noStrike" cap="none" normalizeH="0" baseline="0">
              <a:ln>
                <a:noFill/>
              </a:ln>
              <a:solidFill>
                <a:schemeClr val="tx1"/>
              </a:solidFill>
              <a:effectLst/>
              <a:latin typeface="Arial" panose="020B0604020202020204" pitchFamily="34" charset="0"/>
            </a:endParaRPr>
          </a:p>
        </p:txBody>
      </p:sp>
      <p:grpSp>
        <p:nvGrpSpPr>
          <p:cNvPr id="46" name="Ομάδα 45">
            <a:extLst>
              <a:ext uri="{FF2B5EF4-FFF2-40B4-BE49-F238E27FC236}">
                <a16:creationId xmlns:a16="http://schemas.microsoft.com/office/drawing/2014/main" id="{6007C048-80C4-5F48-BFF9-83B843CE45DC}"/>
              </a:ext>
            </a:extLst>
          </p:cNvPr>
          <p:cNvGrpSpPr/>
          <p:nvPr/>
        </p:nvGrpSpPr>
        <p:grpSpPr>
          <a:xfrm>
            <a:off x="2030551" y="1760311"/>
            <a:ext cx="7981354" cy="3859200"/>
            <a:chOff x="2030551" y="1760310"/>
            <a:chExt cx="6927469" cy="3308998"/>
          </a:xfrm>
        </p:grpSpPr>
        <p:pic>
          <p:nvPicPr>
            <p:cNvPr id="22" name="Εικόνα 21">
              <a:extLst>
                <a:ext uri="{FF2B5EF4-FFF2-40B4-BE49-F238E27FC236}">
                  <a16:creationId xmlns:a16="http://schemas.microsoft.com/office/drawing/2014/main" id="{7A323F30-BD58-234C-B629-B39856EE3C28}"/>
                </a:ext>
              </a:extLst>
            </p:cNvPr>
            <p:cNvPicPr>
              <a:picLocks noChangeAspect="1"/>
            </p:cNvPicPr>
            <p:nvPr/>
          </p:nvPicPr>
          <p:blipFill>
            <a:blip r:embed="rId6"/>
            <a:stretch>
              <a:fillRect/>
            </a:stretch>
          </p:blipFill>
          <p:spPr>
            <a:xfrm>
              <a:off x="2030551" y="1760310"/>
              <a:ext cx="6651325" cy="3308998"/>
            </a:xfrm>
            <a:prstGeom prst="rect">
              <a:avLst/>
            </a:prstGeom>
          </p:spPr>
        </p:pic>
        <p:sp>
          <p:nvSpPr>
            <p:cNvPr id="45" name="Ορθογώνιο 44">
              <a:extLst>
                <a:ext uri="{FF2B5EF4-FFF2-40B4-BE49-F238E27FC236}">
                  <a16:creationId xmlns:a16="http://schemas.microsoft.com/office/drawing/2014/main" id="{E187C59A-1996-2B41-B4A3-D0B615212000}"/>
                </a:ext>
              </a:extLst>
            </p:cNvPr>
            <p:cNvSpPr/>
            <p:nvPr/>
          </p:nvSpPr>
          <p:spPr>
            <a:xfrm>
              <a:off x="2045776" y="1760311"/>
              <a:ext cx="6912244" cy="307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4" name="Slide Number Placeholder 3">
            <a:extLst>
              <a:ext uri="{FF2B5EF4-FFF2-40B4-BE49-F238E27FC236}">
                <a16:creationId xmlns:a16="http://schemas.microsoft.com/office/drawing/2014/main" id="{4E8FD773-3853-7340-95C4-B93209A0E5A5}"/>
              </a:ext>
            </a:extLst>
          </p:cNvPr>
          <p:cNvSpPr>
            <a:spLocks noGrp="1"/>
          </p:cNvSpPr>
          <p:nvPr>
            <p:ph type="sldNum" sz="quarter" idx="12"/>
          </p:nvPr>
        </p:nvSpPr>
        <p:spPr/>
        <p:txBody>
          <a:bodyPr/>
          <a:lstStyle/>
          <a:p>
            <a:fld id="{26A003D0-92C7-48A9-9E81-4C2AD6C12F89}" type="slidenum">
              <a:rPr lang="en-BE" smtClean="0"/>
              <a:t>23</a:t>
            </a:fld>
            <a:endParaRPr lang="en-BE"/>
          </a:p>
        </p:txBody>
      </p:sp>
    </p:spTree>
    <p:extLst>
      <p:ext uri="{BB962C8B-B14F-4D97-AF65-F5344CB8AC3E}">
        <p14:creationId xmlns:p14="http://schemas.microsoft.com/office/powerpoint/2010/main" val="1588083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graphicFrame>
        <p:nvGraphicFramePr>
          <p:cNvPr id="4" name="Diagram 3">
            <a:extLst>
              <a:ext uri="{FF2B5EF4-FFF2-40B4-BE49-F238E27FC236}">
                <a16:creationId xmlns:a16="http://schemas.microsoft.com/office/drawing/2014/main" id="{3A227843-0B4B-4E76-88E5-D3E13C939F16}"/>
              </a:ext>
            </a:extLst>
          </p:cNvPr>
          <p:cNvGraphicFramePr/>
          <p:nvPr/>
        </p:nvGraphicFramePr>
        <p:xfrm>
          <a:off x="1116281" y="95003"/>
          <a:ext cx="10521537" cy="640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Τίτλος 1">
            <a:extLst>
              <a:ext uri="{FF2B5EF4-FFF2-40B4-BE49-F238E27FC236}">
                <a16:creationId xmlns:a16="http://schemas.microsoft.com/office/drawing/2014/main" id="{794E4C1F-B68A-4C8A-86A7-A01A4A04F0A3}"/>
              </a:ext>
            </a:extLst>
          </p:cNvPr>
          <p:cNvSpPr>
            <a:spLocks noGrp="1"/>
          </p:cNvSpPr>
          <p:nvPr>
            <p:ph type="title"/>
          </p:nvPr>
        </p:nvSpPr>
        <p:spPr/>
        <p:txBody>
          <a:bodyPr>
            <a:normAutofit/>
          </a:bodyPr>
          <a:lstStyle/>
          <a:p>
            <a:pPr lvl="0"/>
            <a:r>
              <a:rPr lang="en-GB" b="1" dirty="0">
                <a:solidFill>
                  <a:srgbClr val="2E9CD6"/>
                </a:solidFill>
              </a:rPr>
              <a:t>Family-Centred Approach</a:t>
            </a:r>
          </a:p>
        </p:txBody>
      </p:sp>
      <p:grpSp>
        <p:nvGrpSpPr>
          <p:cNvPr id="10" name="Ομάδα 9">
            <a:extLst>
              <a:ext uri="{FF2B5EF4-FFF2-40B4-BE49-F238E27FC236}">
                <a16:creationId xmlns:a16="http://schemas.microsoft.com/office/drawing/2014/main" id="{5A144AB0-3A36-DE4A-908A-B21DD1336F24}"/>
              </a:ext>
            </a:extLst>
          </p:cNvPr>
          <p:cNvGrpSpPr/>
          <p:nvPr/>
        </p:nvGrpSpPr>
        <p:grpSpPr>
          <a:xfrm>
            <a:off x="1089986" y="-31376"/>
            <a:ext cx="9813924" cy="5077610"/>
            <a:chOff x="5119926" y="1061418"/>
            <a:chExt cx="6654740" cy="4138284"/>
          </a:xfrm>
        </p:grpSpPr>
        <p:sp>
          <p:nvSpPr>
            <p:cNvPr id="13" name="Ελεύθερη σχεδίαση 12">
              <a:extLst>
                <a:ext uri="{FF2B5EF4-FFF2-40B4-BE49-F238E27FC236}">
                  <a16:creationId xmlns:a16="http://schemas.microsoft.com/office/drawing/2014/main" id="{3D2E4AF8-7EBF-3840-9F58-6CA0891AB0BA}"/>
                </a:ext>
              </a:extLst>
            </p:cNvPr>
            <p:cNvSpPr/>
            <p:nvPr/>
          </p:nvSpPr>
          <p:spPr>
            <a:xfrm>
              <a:off x="5119926" y="2802885"/>
              <a:ext cx="2396817" cy="2396817"/>
            </a:xfrm>
            <a:custGeom>
              <a:avLst/>
              <a:gdLst>
                <a:gd name="connsiteX0" fmla="*/ 0 w 2396817"/>
                <a:gd name="connsiteY0" fmla="*/ 1198409 h 2396817"/>
                <a:gd name="connsiteX1" fmla="*/ 1198409 w 2396817"/>
                <a:gd name="connsiteY1" fmla="*/ 0 h 2396817"/>
                <a:gd name="connsiteX2" fmla="*/ 2396818 w 2396817"/>
                <a:gd name="connsiteY2" fmla="*/ 1198409 h 2396817"/>
                <a:gd name="connsiteX3" fmla="*/ 1198409 w 2396817"/>
                <a:gd name="connsiteY3" fmla="*/ 2396818 h 2396817"/>
                <a:gd name="connsiteX4" fmla="*/ 0 w 2396817"/>
                <a:gd name="connsiteY4" fmla="*/ 1198409 h 2396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817" h="2396817">
                  <a:moveTo>
                    <a:pt x="0" y="1198409"/>
                  </a:moveTo>
                  <a:cubicBezTo>
                    <a:pt x="0" y="536546"/>
                    <a:pt x="536546" y="0"/>
                    <a:pt x="1198409" y="0"/>
                  </a:cubicBezTo>
                  <a:cubicBezTo>
                    <a:pt x="1860272" y="0"/>
                    <a:pt x="2396818" y="536546"/>
                    <a:pt x="2396818" y="1198409"/>
                  </a:cubicBezTo>
                  <a:cubicBezTo>
                    <a:pt x="2396818" y="1860272"/>
                    <a:pt x="1860272" y="2396818"/>
                    <a:pt x="1198409" y="2396818"/>
                  </a:cubicBezTo>
                  <a:cubicBezTo>
                    <a:pt x="536546" y="2396818"/>
                    <a:pt x="0" y="1860272"/>
                    <a:pt x="0" y="1198409"/>
                  </a:cubicBez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691" tIns="370691" rIns="370691" bIns="370691" numCol="1" spcCol="1270" anchor="ctr" anchorCtr="0">
              <a:noAutofit/>
            </a:bodyPr>
            <a:lstStyle/>
            <a:p>
              <a:pPr marL="0" lvl="0" indent="0" algn="ctr" defTabSz="1377950">
                <a:lnSpc>
                  <a:spcPct val="90000"/>
                </a:lnSpc>
                <a:spcBef>
                  <a:spcPct val="0"/>
                </a:spcBef>
                <a:spcAft>
                  <a:spcPct val="35000"/>
                </a:spcAft>
                <a:buNone/>
              </a:pPr>
              <a:r>
                <a:rPr lang="en-GB" sz="3100" b="1"/>
                <a:t>What for?</a:t>
              </a:r>
            </a:p>
          </p:txBody>
        </p:sp>
        <p:sp>
          <p:nvSpPr>
            <p:cNvPr id="14" name="Ελεύθερη σχεδίαση 13">
              <a:extLst>
                <a:ext uri="{FF2B5EF4-FFF2-40B4-BE49-F238E27FC236}">
                  <a16:creationId xmlns:a16="http://schemas.microsoft.com/office/drawing/2014/main" id="{7BCCA593-F955-0E44-B288-84AC4C9762D7}"/>
                </a:ext>
              </a:extLst>
            </p:cNvPr>
            <p:cNvSpPr/>
            <p:nvPr/>
          </p:nvSpPr>
          <p:spPr>
            <a:xfrm>
              <a:off x="8179440" y="1061418"/>
              <a:ext cx="3595226" cy="2396817"/>
            </a:xfrm>
            <a:custGeom>
              <a:avLst/>
              <a:gdLst>
                <a:gd name="connsiteX0" fmla="*/ 0 w 3595226"/>
                <a:gd name="connsiteY0" fmla="*/ 0 h 2396817"/>
                <a:gd name="connsiteX1" fmla="*/ 3595226 w 3595226"/>
                <a:gd name="connsiteY1" fmla="*/ 0 h 2396817"/>
                <a:gd name="connsiteX2" fmla="*/ 3595226 w 3595226"/>
                <a:gd name="connsiteY2" fmla="*/ 2396817 h 2396817"/>
                <a:gd name="connsiteX3" fmla="*/ 0 w 3595226"/>
                <a:gd name="connsiteY3" fmla="*/ 2396817 h 2396817"/>
                <a:gd name="connsiteX4" fmla="*/ 0 w 3595226"/>
                <a:gd name="connsiteY4" fmla="*/ 0 h 2396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226" h="2396817">
                  <a:moveTo>
                    <a:pt x="0" y="0"/>
                  </a:moveTo>
                  <a:lnTo>
                    <a:pt x="3595226" y="0"/>
                  </a:lnTo>
                  <a:lnTo>
                    <a:pt x="3595226" y="2396817"/>
                  </a:lnTo>
                  <a:lnTo>
                    <a:pt x="0" y="23968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endParaRPr lang="el-GR" sz="1600" kern="1200" dirty="0"/>
            </a:p>
          </p:txBody>
        </p:sp>
      </p:grpSp>
      <p:graphicFrame>
        <p:nvGraphicFramePr>
          <p:cNvPr id="15" name="Διάγραμμα 14">
            <a:extLst>
              <a:ext uri="{FF2B5EF4-FFF2-40B4-BE49-F238E27FC236}">
                <a16:creationId xmlns:a16="http://schemas.microsoft.com/office/drawing/2014/main" id="{D518B0E0-3FD5-C441-99FE-395FD6331F54}"/>
              </a:ext>
            </a:extLst>
          </p:cNvPr>
          <p:cNvGraphicFramePr/>
          <p:nvPr>
            <p:extLst>
              <p:ext uri="{D42A27DB-BD31-4B8C-83A1-F6EECF244321}">
                <p14:modId xmlns:p14="http://schemas.microsoft.com/office/powerpoint/2010/main" val="831162050"/>
              </p:ext>
            </p:extLst>
          </p:nvPr>
        </p:nvGraphicFramePr>
        <p:xfrm>
          <a:off x="3973225" y="1172138"/>
          <a:ext cx="8128000" cy="541866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 name="Slide Number Placeholder 2">
            <a:extLst>
              <a:ext uri="{FF2B5EF4-FFF2-40B4-BE49-F238E27FC236}">
                <a16:creationId xmlns:a16="http://schemas.microsoft.com/office/drawing/2014/main" id="{07A48C75-7CFE-7A4E-B604-A6D1449B7282}"/>
              </a:ext>
            </a:extLst>
          </p:cNvPr>
          <p:cNvSpPr>
            <a:spLocks noGrp="1"/>
          </p:cNvSpPr>
          <p:nvPr>
            <p:ph type="sldNum" sz="quarter" idx="12"/>
          </p:nvPr>
        </p:nvSpPr>
        <p:spPr/>
        <p:txBody>
          <a:bodyPr/>
          <a:lstStyle/>
          <a:p>
            <a:fld id="{26A003D0-92C7-48A9-9E81-4C2AD6C12F89}" type="slidenum">
              <a:rPr lang="en-BE" smtClean="0"/>
              <a:t>24</a:t>
            </a:fld>
            <a:endParaRPr lang="en-BE"/>
          </a:p>
        </p:txBody>
      </p:sp>
    </p:spTree>
    <p:extLst>
      <p:ext uri="{BB962C8B-B14F-4D97-AF65-F5344CB8AC3E}">
        <p14:creationId xmlns:p14="http://schemas.microsoft.com/office/powerpoint/2010/main" val="1711781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graphicFrame>
        <p:nvGraphicFramePr>
          <p:cNvPr id="4" name="Diagram 3">
            <a:extLst>
              <a:ext uri="{FF2B5EF4-FFF2-40B4-BE49-F238E27FC236}">
                <a16:creationId xmlns:a16="http://schemas.microsoft.com/office/drawing/2014/main" id="{3A227843-0B4B-4E76-88E5-D3E13C939F16}"/>
              </a:ext>
            </a:extLst>
          </p:cNvPr>
          <p:cNvGraphicFramePr/>
          <p:nvPr/>
        </p:nvGraphicFramePr>
        <p:xfrm>
          <a:off x="1116281" y="95003"/>
          <a:ext cx="10521537" cy="640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0" name="Ομάδα 9">
            <a:extLst>
              <a:ext uri="{FF2B5EF4-FFF2-40B4-BE49-F238E27FC236}">
                <a16:creationId xmlns:a16="http://schemas.microsoft.com/office/drawing/2014/main" id="{5A144AB0-3A36-DE4A-908A-B21DD1336F24}"/>
              </a:ext>
            </a:extLst>
          </p:cNvPr>
          <p:cNvGrpSpPr/>
          <p:nvPr/>
        </p:nvGrpSpPr>
        <p:grpSpPr>
          <a:xfrm>
            <a:off x="1116281" y="83326"/>
            <a:ext cx="9813924" cy="5077610"/>
            <a:chOff x="5119926" y="1061418"/>
            <a:chExt cx="6654740" cy="4138284"/>
          </a:xfrm>
        </p:grpSpPr>
        <p:sp>
          <p:nvSpPr>
            <p:cNvPr id="13" name="Ελεύθερη σχεδίαση 12">
              <a:extLst>
                <a:ext uri="{FF2B5EF4-FFF2-40B4-BE49-F238E27FC236}">
                  <a16:creationId xmlns:a16="http://schemas.microsoft.com/office/drawing/2014/main" id="{3D2E4AF8-7EBF-3840-9F58-6CA0891AB0BA}"/>
                </a:ext>
              </a:extLst>
            </p:cNvPr>
            <p:cNvSpPr/>
            <p:nvPr/>
          </p:nvSpPr>
          <p:spPr>
            <a:xfrm>
              <a:off x="5119926" y="2802885"/>
              <a:ext cx="2396817" cy="2396817"/>
            </a:xfrm>
            <a:custGeom>
              <a:avLst/>
              <a:gdLst>
                <a:gd name="connsiteX0" fmla="*/ 0 w 2396817"/>
                <a:gd name="connsiteY0" fmla="*/ 1198409 h 2396817"/>
                <a:gd name="connsiteX1" fmla="*/ 1198409 w 2396817"/>
                <a:gd name="connsiteY1" fmla="*/ 0 h 2396817"/>
                <a:gd name="connsiteX2" fmla="*/ 2396818 w 2396817"/>
                <a:gd name="connsiteY2" fmla="*/ 1198409 h 2396817"/>
                <a:gd name="connsiteX3" fmla="*/ 1198409 w 2396817"/>
                <a:gd name="connsiteY3" fmla="*/ 2396818 h 2396817"/>
                <a:gd name="connsiteX4" fmla="*/ 0 w 2396817"/>
                <a:gd name="connsiteY4" fmla="*/ 1198409 h 2396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817" h="2396817">
                  <a:moveTo>
                    <a:pt x="0" y="1198409"/>
                  </a:moveTo>
                  <a:cubicBezTo>
                    <a:pt x="0" y="536546"/>
                    <a:pt x="536546" y="0"/>
                    <a:pt x="1198409" y="0"/>
                  </a:cubicBezTo>
                  <a:cubicBezTo>
                    <a:pt x="1860272" y="0"/>
                    <a:pt x="2396818" y="536546"/>
                    <a:pt x="2396818" y="1198409"/>
                  </a:cubicBezTo>
                  <a:cubicBezTo>
                    <a:pt x="2396818" y="1860272"/>
                    <a:pt x="1860272" y="2396818"/>
                    <a:pt x="1198409" y="2396818"/>
                  </a:cubicBezTo>
                  <a:cubicBezTo>
                    <a:pt x="536546" y="2396818"/>
                    <a:pt x="0" y="1860272"/>
                    <a:pt x="0" y="1198409"/>
                  </a:cubicBez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691" tIns="370691" rIns="370691" bIns="370691" numCol="1" spcCol="1270" anchor="ctr" anchorCtr="0">
              <a:noAutofit/>
            </a:bodyPr>
            <a:lstStyle/>
            <a:p>
              <a:pPr marL="0" lvl="0" indent="0" algn="ctr" defTabSz="1377950">
                <a:lnSpc>
                  <a:spcPct val="90000"/>
                </a:lnSpc>
                <a:spcBef>
                  <a:spcPct val="0"/>
                </a:spcBef>
                <a:spcAft>
                  <a:spcPct val="35000"/>
                </a:spcAft>
                <a:buNone/>
              </a:pPr>
              <a:r>
                <a:rPr lang="en-GB" sz="3100" b="1" dirty="0">
                  <a:solidFill>
                    <a:schemeClr val="tx1"/>
                  </a:solidFill>
                </a:rPr>
                <a:t>Working with the family</a:t>
              </a:r>
            </a:p>
          </p:txBody>
        </p:sp>
        <p:sp>
          <p:nvSpPr>
            <p:cNvPr id="14" name="Ελεύθερη σχεδίαση 13">
              <a:extLst>
                <a:ext uri="{FF2B5EF4-FFF2-40B4-BE49-F238E27FC236}">
                  <a16:creationId xmlns:a16="http://schemas.microsoft.com/office/drawing/2014/main" id="{7BCCA593-F955-0E44-B288-84AC4C9762D7}"/>
                </a:ext>
              </a:extLst>
            </p:cNvPr>
            <p:cNvSpPr/>
            <p:nvPr/>
          </p:nvSpPr>
          <p:spPr>
            <a:xfrm>
              <a:off x="8179440" y="1061418"/>
              <a:ext cx="3595226" cy="2396817"/>
            </a:xfrm>
            <a:custGeom>
              <a:avLst/>
              <a:gdLst>
                <a:gd name="connsiteX0" fmla="*/ 0 w 3595226"/>
                <a:gd name="connsiteY0" fmla="*/ 0 h 2396817"/>
                <a:gd name="connsiteX1" fmla="*/ 3595226 w 3595226"/>
                <a:gd name="connsiteY1" fmla="*/ 0 h 2396817"/>
                <a:gd name="connsiteX2" fmla="*/ 3595226 w 3595226"/>
                <a:gd name="connsiteY2" fmla="*/ 2396817 h 2396817"/>
                <a:gd name="connsiteX3" fmla="*/ 0 w 3595226"/>
                <a:gd name="connsiteY3" fmla="*/ 2396817 h 2396817"/>
                <a:gd name="connsiteX4" fmla="*/ 0 w 3595226"/>
                <a:gd name="connsiteY4" fmla="*/ 0 h 2396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226" h="2396817">
                  <a:moveTo>
                    <a:pt x="0" y="0"/>
                  </a:moveTo>
                  <a:lnTo>
                    <a:pt x="3595226" y="0"/>
                  </a:lnTo>
                  <a:lnTo>
                    <a:pt x="3595226" y="2396817"/>
                  </a:lnTo>
                  <a:lnTo>
                    <a:pt x="0" y="23968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endParaRPr lang="el-GR" sz="1600" kern="1200" dirty="0"/>
            </a:p>
          </p:txBody>
        </p:sp>
      </p:grpSp>
      <p:graphicFrame>
        <p:nvGraphicFramePr>
          <p:cNvPr id="15" name="Διάγραμμα 14">
            <a:extLst>
              <a:ext uri="{FF2B5EF4-FFF2-40B4-BE49-F238E27FC236}">
                <a16:creationId xmlns:a16="http://schemas.microsoft.com/office/drawing/2014/main" id="{D518B0E0-3FD5-C441-99FE-395FD6331F54}"/>
              </a:ext>
            </a:extLst>
          </p:cNvPr>
          <p:cNvGraphicFramePr/>
          <p:nvPr>
            <p:extLst>
              <p:ext uri="{D42A27DB-BD31-4B8C-83A1-F6EECF244321}">
                <p14:modId xmlns:p14="http://schemas.microsoft.com/office/powerpoint/2010/main" val="939342116"/>
              </p:ext>
            </p:extLst>
          </p:nvPr>
        </p:nvGraphicFramePr>
        <p:xfrm>
          <a:off x="3973225" y="1172138"/>
          <a:ext cx="8128000" cy="541866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6" name="Τίτλος 1">
            <a:extLst>
              <a:ext uri="{FF2B5EF4-FFF2-40B4-BE49-F238E27FC236}">
                <a16:creationId xmlns:a16="http://schemas.microsoft.com/office/drawing/2014/main" id="{5769F466-B533-5140-B4F4-CE6AF52857DE}"/>
              </a:ext>
            </a:extLst>
          </p:cNvPr>
          <p:cNvSpPr txBox="1">
            <a:spLocks/>
          </p:cNvSpPr>
          <p:nvPr/>
        </p:nvSpPr>
        <p:spPr>
          <a:xfrm>
            <a:off x="838200" y="3071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2E9CD6"/>
                </a:solidFill>
              </a:rPr>
              <a:t>Family-Centred Approach</a:t>
            </a:r>
          </a:p>
        </p:txBody>
      </p:sp>
      <p:sp>
        <p:nvSpPr>
          <p:cNvPr id="2" name="Slide Number Placeholder 1">
            <a:extLst>
              <a:ext uri="{FF2B5EF4-FFF2-40B4-BE49-F238E27FC236}">
                <a16:creationId xmlns:a16="http://schemas.microsoft.com/office/drawing/2014/main" id="{58E55B0F-B5E9-6B41-9737-1D606017C6A1}"/>
              </a:ext>
            </a:extLst>
          </p:cNvPr>
          <p:cNvSpPr>
            <a:spLocks noGrp="1"/>
          </p:cNvSpPr>
          <p:nvPr>
            <p:ph type="sldNum" sz="quarter" idx="12"/>
          </p:nvPr>
        </p:nvSpPr>
        <p:spPr/>
        <p:txBody>
          <a:bodyPr/>
          <a:lstStyle/>
          <a:p>
            <a:fld id="{26A003D0-92C7-48A9-9E81-4C2AD6C12F89}" type="slidenum">
              <a:rPr lang="en-BE" smtClean="0"/>
              <a:t>25</a:t>
            </a:fld>
            <a:endParaRPr lang="en-BE"/>
          </a:p>
        </p:txBody>
      </p:sp>
    </p:spTree>
    <p:extLst>
      <p:ext uri="{BB962C8B-B14F-4D97-AF65-F5344CB8AC3E}">
        <p14:creationId xmlns:p14="http://schemas.microsoft.com/office/powerpoint/2010/main" val="61615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graphicFrame>
        <p:nvGraphicFramePr>
          <p:cNvPr id="4" name="Diagram 3">
            <a:extLst>
              <a:ext uri="{FF2B5EF4-FFF2-40B4-BE49-F238E27FC236}">
                <a16:creationId xmlns:a16="http://schemas.microsoft.com/office/drawing/2014/main" id="{3A227843-0B4B-4E76-88E5-D3E13C939F16}"/>
              </a:ext>
            </a:extLst>
          </p:cNvPr>
          <p:cNvGraphicFramePr/>
          <p:nvPr/>
        </p:nvGraphicFramePr>
        <p:xfrm>
          <a:off x="1116281" y="95003"/>
          <a:ext cx="10521537" cy="574135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Τίτλος 1">
            <a:extLst>
              <a:ext uri="{FF2B5EF4-FFF2-40B4-BE49-F238E27FC236}">
                <a16:creationId xmlns:a16="http://schemas.microsoft.com/office/drawing/2014/main" id="{794E4C1F-B68A-4C8A-86A7-A01A4A04F0A3}"/>
              </a:ext>
            </a:extLst>
          </p:cNvPr>
          <p:cNvSpPr>
            <a:spLocks noGrp="1"/>
          </p:cNvSpPr>
          <p:nvPr>
            <p:ph type="title"/>
          </p:nvPr>
        </p:nvSpPr>
        <p:spPr/>
        <p:txBody>
          <a:bodyPr>
            <a:normAutofit/>
          </a:bodyPr>
          <a:lstStyle/>
          <a:p>
            <a:r>
              <a:rPr lang="en-GB" b="1" dirty="0">
                <a:solidFill>
                  <a:srgbClr val="2E9CD6"/>
                </a:solidFill>
              </a:rPr>
              <a:t>Family-Centred Approach</a:t>
            </a:r>
          </a:p>
        </p:txBody>
      </p:sp>
      <p:sp>
        <p:nvSpPr>
          <p:cNvPr id="9" name="TextBox 8">
            <a:extLst>
              <a:ext uri="{FF2B5EF4-FFF2-40B4-BE49-F238E27FC236}">
                <a16:creationId xmlns:a16="http://schemas.microsoft.com/office/drawing/2014/main" id="{108AB64E-FEBD-2646-B9B9-B75A1D44B86A}"/>
              </a:ext>
            </a:extLst>
          </p:cNvPr>
          <p:cNvSpPr txBox="1"/>
          <p:nvPr/>
        </p:nvSpPr>
        <p:spPr>
          <a:xfrm>
            <a:off x="6422112" y="6058771"/>
            <a:ext cx="4404604" cy="369332"/>
          </a:xfrm>
          <a:prstGeom prst="rect">
            <a:avLst/>
          </a:prstGeom>
          <a:noFill/>
        </p:spPr>
        <p:txBody>
          <a:bodyPr wrap="none" rtlCol="0">
            <a:spAutoFit/>
          </a:bodyPr>
          <a:lstStyle/>
          <a:p>
            <a:r>
              <a:rPr lang="en-GB"/>
              <a:t>Source: Dunst, Johanson, trivette, Hamby/1991</a:t>
            </a:r>
          </a:p>
        </p:txBody>
      </p:sp>
      <p:sp>
        <p:nvSpPr>
          <p:cNvPr id="10" name="TextBox 9">
            <a:extLst>
              <a:ext uri="{FF2B5EF4-FFF2-40B4-BE49-F238E27FC236}">
                <a16:creationId xmlns:a16="http://schemas.microsoft.com/office/drawing/2014/main" id="{E996C59D-E31A-AA45-8DE6-377EA9585674}"/>
              </a:ext>
            </a:extLst>
          </p:cNvPr>
          <p:cNvSpPr txBox="1"/>
          <p:nvPr/>
        </p:nvSpPr>
        <p:spPr>
          <a:xfrm>
            <a:off x="3292299" y="1496780"/>
            <a:ext cx="7506766" cy="707886"/>
          </a:xfrm>
          <a:prstGeom prst="rect">
            <a:avLst/>
          </a:prstGeom>
          <a:noFill/>
        </p:spPr>
        <p:txBody>
          <a:bodyPr wrap="square" rtlCol="0">
            <a:spAutoFit/>
          </a:bodyPr>
          <a:lstStyle/>
          <a:p>
            <a:r>
              <a:rPr lang="en-GB" sz="2000" b="1" i="1" dirty="0">
                <a:solidFill>
                  <a:schemeClr val="accent5">
                    <a:lumMod val="75000"/>
                  </a:schemeClr>
                </a:solidFill>
              </a:rPr>
              <a:t>The family-</a:t>
            </a:r>
            <a:r>
              <a:rPr lang="en-GB" sz="2000" b="1" i="1" dirty="0" err="1">
                <a:solidFill>
                  <a:schemeClr val="accent5">
                    <a:lumMod val="75000"/>
                  </a:schemeClr>
                </a:solidFill>
              </a:rPr>
              <a:t>centered</a:t>
            </a:r>
            <a:r>
              <a:rPr lang="en-GB" sz="2000" b="1" i="1" dirty="0">
                <a:solidFill>
                  <a:schemeClr val="accent5">
                    <a:lumMod val="75000"/>
                  </a:schemeClr>
                </a:solidFill>
              </a:rPr>
              <a:t> approach is not dependent on the intervention framework or the area of activity</a:t>
            </a:r>
          </a:p>
        </p:txBody>
      </p:sp>
      <p:sp>
        <p:nvSpPr>
          <p:cNvPr id="11" name="Θέση περιεχομένου 10">
            <a:extLst>
              <a:ext uri="{FF2B5EF4-FFF2-40B4-BE49-F238E27FC236}">
                <a16:creationId xmlns:a16="http://schemas.microsoft.com/office/drawing/2014/main" id="{929D2A6D-E7B9-D241-AFF3-28B1C7ABF358}"/>
              </a:ext>
            </a:extLst>
          </p:cNvPr>
          <p:cNvSpPr>
            <a:spLocks noGrp="1"/>
          </p:cNvSpPr>
          <p:nvPr>
            <p:ph idx="1"/>
          </p:nvPr>
        </p:nvSpPr>
        <p:spPr>
          <a:xfrm>
            <a:off x="861949" y="2718645"/>
            <a:ext cx="10515600" cy="2395796"/>
          </a:xfrm>
        </p:spPr>
        <p:txBody>
          <a:bodyPr>
            <a:normAutofit fontScale="92500"/>
          </a:bodyPr>
          <a:lstStyle/>
          <a:p>
            <a:r>
              <a:rPr lang="en-GB"/>
              <a:t>Intervention in the natural learning contexts of the child and the family</a:t>
            </a:r>
          </a:p>
          <a:p>
            <a:r>
              <a:rPr lang="en-GB"/>
              <a:t>The intervention is built on the strengths of the child and the family</a:t>
            </a:r>
          </a:p>
          <a:p>
            <a:r>
              <a:rPr lang="en-GB"/>
              <a:t>Intervention based on the routines of the child and the family</a:t>
            </a:r>
          </a:p>
          <a:p>
            <a:r>
              <a:rPr lang="en-GB"/>
              <a:t>Intervention based on community resources </a:t>
            </a:r>
          </a:p>
          <a:p>
            <a:pPr marL="0" indent="0">
              <a:buNone/>
            </a:pPr>
            <a:r>
              <a:rPr lang="en-GB" i="1">
                <a:solidFill>
                  <a:schemeClr val="accent5">
                    <a:lumMod val="75000"/>
                  </a:schemeClr>
                </a:solidFill>
              </a:rPr>
              <a:t>	</a:t>
            </a:r>
          </a:p>
        </p:txBody>
      </p:sp>
      <p:sp>
        <p:nvSpPr>
          <p:cNvPr id="3" name="Slide Number Placeholder 2">
            <a:extLst>
              <a:ext uri="{FF2B5EF4-FFF2-40B4-BE49-F238E27FC236}">
                <a16:creationId xmlns:a16="http://schemas.microsoft.com/office/drawing/2014/main" id="{0B40BF9F-F0DC-2848-9DA9-5E38D18FBD01}"/>
              </a:ext>
            </a:extLst>
          </p:cNvPr>
          <p:cNvSpPr>
            <a:spLocks noGrp="1"/>
          </p:cNvSpPr>
          <p:nvPr>
            <p:ph type="sldNum" sz="quarter" idx="12"/>
          </p:nvPr>
        </p:nvSpPr>
        <p:spPr/>
        <p:txBody>
          <a:bodyPr/>
          <a:lstStyle/>
          <a:p>
            <a:fld id="{26A003D0-92C7-48A9-9E81-4C2AD6C12F89}" type="slidenum">
              <a:rPr lang="en-BE" smtClean="0"/>
              <a:t>26</a:t>
            </a:fld>
            <a:endParaRPr lang="en-BE"/>
          </a:p>
        </p:txBody>
      </p:sp>
    </p:spTree>
    <p:extLst>
      <p:ext uri="{BB962C8B-B14F-4D97-AF65-F5344CB8AC3E}">
        <p14:creationId xmlns:p14="http://schemas.microsoft.com/office/powerpoint/2010/main" val="2871289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sp>
        <p:nvSpPr>
          <p:cNvPr id="2" name="Τίτλος 1">
            <a:extLst>
              <a:ext uri="{FF2B5EF4-FFF2-40B4-BE49-F238E27FC236}">
                <a16:creationId xmlns:a16="http://schemas.microsoft.com/office/drawing/2014/main" id="{794E4C1F-B68A-4C8A-86A7-A01A4A04F0A3}"/>
              </a:ext>
            </a:extLst>
          </p:cNvPr>
          <p:cNvSpPr>
            <a:spLocks noGrp="1"/>
          </p:cNvSpPr>
          <p:nvPr>
            <p:ph type="title"/>
          </p:nvPr>
        </p:nvSpPr>
        <p:spPr/>
        <p:txBody>
          <a:bodyPr>
            <a:normAutofit/>
          </a:bodyPr>
          <a:lstStyle/>
          <a:p>
            <a:r>
              <a:rPr lang="en-GB" b="1" dirty="0">
                <a:solidFill>
                  <a:srgbClr val="2E9CD6"/>
                </a:solidFill>
              </a:rPr>
              <a:t>Family-Centred Approach</a:t>
            </a:r>
          </a:p>
        </p:txBody>
      </p:sp>
      <p:sp>
        <p:nvSpPr>
          <p:cNvPr id="9" name="TextBox 8">
            <a:extLst>
              <a:ext uri="{FF2B5EF4-FFF2-40B4-BE49-F238E27FC236}">
                <a16:creationId xmlns:a16="http://schemas.microsoft.com/office/drawing/2014/main" id="{108AB64E-FEBD-2646-B9B9-B75A1D44B86A}"/>
              </a:ext>
            </a:extLst>
          </p:cNvPr>
          <p:cNvSpPr txBox="1"/>
          <p:nvPr/>
        </p:nvSpPr>
        <p:spPr>
          <a:xfrm>
            <a:off x="6422112" y="6058771"/>
            <a:ext cx="4404604" cy="369332"/>
          </a:xfrm>
          <a:prstGeom prst="rect">
            <a:avLst/>
          </a:prstGeom>
          <a:noFill/>
        </p:spPr>
        <p:txBody>
          <a:bodyPr wrap="none" rtlCol="0">
            <a:spAutoFit/>
          </a:bodyPr>
          <a:lstStyle/>
          <a:p>
            <a:r>
              <a:rPr lang="en-GB"/>
              <a:t>Source: Dunst, Johanson, trivette, Hamby/1991</a:t>
            </a:r>
          </a:p>
        </p:txBody>
      </p:sp>
      <p:pic>
        <p:nvPicPr>
          <p:cNvPr id="15" name="Θέση περιεχομένου 14" descr="Εικόνα που περιέχει πολύχρωμος&#10;&#10;Περιγραφή που δημιουργήθηκε αυτόματα">
            <a:extLst>
              <a:ext uri="{FF2B5EF4-FFF2-40B4-BE49-F238E27FC236}">
                <a16:creationId xmlns:a16="http://schemas.microsoft.com/office/drawing/2014/main" id="{9726B285-1756-4843-8B3A-6FC896AECEBD}"/>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856944" y="2000765"/>
            <a:ext cx="3565167" cy="4492110"/>
          </a:xfrm>
        </p:spPr>
      </p:pic>
      <p:sp>
        <p:nvSpPr>
          <p:cNvPr id="16" name="TextBox 15">
            <a:extLst>
              <a:ext uri="{FF2B5EF4-FFF2-40B4-BE49-F238E27FC236}">
                <a16:creationId xmlns:a16="http://schemas.microsoft.com/office/drawing/2014/main" id="{8C74BDAC-DEBD-124C-960C-62E686A77E1B}"/>
              </a:ext>
            </a:extLst>
          </p:cNvPr>
          <p:cNvSpPr txBox="1"/>
          <p:nvPr/>
        </p:nvSpPr>
        <p:spPr>
          <a:xfrm>
            <a:off x="7332132" y="2692400"/>
            <a:ext cx="4305685" cy="1231106"/>
          </a:xfrm>
          <a:prstGeom prst="rect">
            <a:avLst/>
          </a:prstGeom>
          <a:noFill/>
        </p:spPr>
        <p:txBody>
          <a:bodyPr wrap="square" rtlCol="0">
            <a:spAutoFit/>
          </a:bodyPr>
          <a:lstStyle/>
          <a:p>
            <a:r>
              <a:rPr lang="en-GB" sz="2800" i="1" dirty="0">
                <a:solidFill>
                  <a:schemeClr val="accent5">
                    <a:lumMod val="75000"/>
                  </a:schemeClr>
                </a:solidFill>
                <a:latin typeface="Calibri" panose="020F0502020204030204" pitchFamily="34" charset="0"/>
                <a:cs typeface="Calibri" panose="020F0502020204030204" pitchFamily="34" charset="0"/>
              </a:rPr>
              <a:t>“ It takes a whole village to raise a child”</a:t>
            </a:r>
          </a:p>
          <a:p>
            <a:endParaRPr lang="el-GR" dirty="0"/>
          </a:p>
        </p:txBody>
      </p:sp>
      <p:sp>
        <p:nvSpPr>
          <p:cNvPr id="3" name="Slide Number Placeholder 2">
            <a:extLst>
              <a:ext uri="{FF2B5EF4-FFF2-40B4-BE49-F238E27FC236}">
                <a16:creationId xmlns:a16="http://schemas.microsoft.com/office/drawing/2014/main" id="{4F58B41A-8A29-7D4F-9A16-E154D5C13AED}"/>
              </a:ext>
            </a:extLst>
          </p:cNvPr>
          <p:cNvSpPr>
            <a:spLocks noGrp="1"/>
          </p:cNvSpPr>
          <p:nvPr>
            <p:ph type="sldNum" sz="quarter" idx="12"/>
          </p:nvPr>
        </p:nvSpPr>
        <p:spPr/>
        <p:txBody>
          <a:bodyPr/>
          <a:lstStyle/>
          <a:p>
            <a:fld id="{26A003D0-92C7-48A9-9E81-4C2AD6C12F89}" type="slidenum">
              <a:rPr lang="en-BE" smtClean="0"/>
              <a:t>27</a:t>
            </a:fld>
            <a:endParaRPr lang="en-BE"/>
          </a:p>
        </p:txBody>
      </p:sp>
    </p:spTree>
    <p:extLst>
      <p:ext uri="{BB962C8B-B14F-4D97-AF65-F5344CB8AC3E}">
        <p14:creationId xmlns:p14="http://schemas.microsoft.com/office/powerpoint/2010/main" val="1944536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graphicFrame>
        <p:nvGraphicFramePr>
          <p:cNvPr id="4" name="Diagram 3">
            <a:extLst>
              <a:ext uri="{FF2B5EF4-FFF2-40B4-BE49-F238E27FC236}">
                <a16:creationId xmlns:a16="http://schemas.microsoft.com/office/drawing/2014/main" id="{3A227843-0B4B-4E76-88E5-D3E13C939F16}"/>
              </a:ext>
            </a:extLst>
          </p:cNvPr>
          <p:cNvGraphicFramePr/>
          <p:nvPr/>
        </p:nvGraphicFramePr>
        <p:xfrm>
          <a:off x="1116281" y="95003"/>
          <a:ext cx="10521537" cy="640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Τίτλος 1">
            <a:extLst>
              <a:ext uri="{FF2B5EF4-FFF2-40B4-BE49-F238E27FC236}">
                <a16:creationId xmlns:a16="http://schemas.microsoft.com/office/drawing/2014/main" id="{794E4C1F-B68A-4C8A-86A7-A01A4A04F0A3}"/>
              </a:ext>
            </a:extLst>
          </p:cNvPr>
          <p:cNvSpPr>
            <a:spLocks noGrp="1"/>
          </p:cNvSpPr>
          <p:nvPr>
            <p:ph type="title"/>
          </p:nvPr>
        </p:nvSpPr>
        <p:spPr/>
        <p:txBody>
          <a:bodyPr>
            <a:normAutofit/>
          </a:bodyPr>
          <a:lstStyle/>
          <a:p>
            <a:pPr lvl="0"/>
            <a:r>
              <a:rPr lang="en-GB" b="1" dirty="0">
                <a:solidFill>
                  <a:srgbClr val="2E9CD6"/>
                </a:solidFill>
              </a:rPr>
              <a:t>Family-Centred Approach</a:t>
            </a:r>
          </a:p>
        </p:txBody>
      </p:sp>
      <p:grpSp>
        <p:nvGrpSpPr>
          <p:cNvPr id="10" name="Ομάδα 9">
            <a:extLst>
              <a:ext uri="{FF2B5EF4-FFF2-40B4-BE49-F238E27FC236}">
                <a16:creationId xmlns:a16="http://schemas.microsoft.com/office/drawing/2014/main" id="{5A144AB0-3A36-DE4A-908A-B21DD1336F24}"/>
              </a:ext>
            </a:extLst>
          </p:cNvPr>
          <p:cNvGrpSpPr/>
          <p:nvPr/>
        </p:nvGrpSpPr>
        <p:grpSpPr>
          <a:xfrm>
            <a:off x="465238" y="83326"/>
            <a:ext cx="10464967" cy="4932955"/>
            <a:chOff x="4678459" y="1061418"/>
            <a:chExt cx="7096207" cy="4020389"/>
          </a:xfrm>
        </p:grpSpPr>
        <p:sp>
          <p:nvSpPr>
            <p:cNvPr id="13" name="Ελεύθερη σχεδίαση 12">
              <a:extLst>
                <a:ext uri="{FF2B5EF4-FFF2-40B4-BE49-F238E27FC236}">
                  <a16:creationId xmlns:a16="http://schemas.microsoft.com/office/drawing/2014/main" id="{3D2E4AF8-7EBF-3840-9F58-6CA0891AB0BA}"/>
                </a:ext>
              </a:extLst>
            </p:cNvPr>
            <p:cNvSpPr/>
            <p:nvPr/>
          </p:nvSpPr>
          <p:spPr>
            <a:xfrm>
              <a:off x="4678459" y="2684990"/>
              <a:ext cx="2396817" cy="2396817"/>
            </a:xfrm>
            <a:custGeom>
              <a:avLst/>
              <a:gdLst>
                <a:gd name="connsiteX0" fmla="*/ 0 w 2396817"/>
                <a:gd name="connsiteY0" fmla="*/ 1198409 h 2396817"/>
                <a:gd name="connsiteX1" fmla="*/ 1198409 w 2396817"/>
                <a:gd name="connsiteY1" fmla="*/ 0 h 2396817"/>
                <a:gd name="connsiteX2" fmla="*/ 2396818 w 2396817"/>
                <a:gd name="connsiteY2" fmla="*/ 1198409 h 2396817"/>
                <a:gd name="connsiteX3" fmla="*/ 1198409 w 2396817"/>
                <a:gd name="connsiteY3" fmla="*/ 2396818 h 2396817"/>
                <a:gd name="connsiteX4" fmla="*/ 0 w 2396817"/>
                <a:gd name="connsiteY4" fmla="*/ 1198409 h 2396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817" h="2396817">
                  <a:moveTo>
                    <a:pt x="0" y="1198409"/>
                  </a:moveTo>
                  <a:cubicBezTo>
                    <a:pt x="0" y="536546"/>
                    <a:pt x="536546" y="0"/>
                    <a:pt x="1198409" y="0"/>
                  </a:cubicBezTo>
                  <a:cubicBezTo>
                    <a:pt x="1860272" y="0"/>
                    <a:pt x="2396818" y="536546"/>
                    <a:pt x="2396818" y="1198409"/>
                  </a:cubicBezTo>
                  <a:cubicBezTo>
                    <a:pt x="2396818" y="1860272"/>
                    <a:pt x="1860272" y="2396818"/>
                    <a:pt x="1198409" y="2396818"/>
                  </a:cubicBezTo>
                  <a:cubicBezTo>
                    <a:pt x="536546" y="2396818"/>
                    <a:pt x="0" y="1860272"/>
                    <a:pt x="0" y="1198409"/>
                  </a:cubicBez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691" tIns="370691" rIns="370691" bIns="370691" numCol="1" spcCol="1270" anchor="ctr" anchorCtr="0">
              <a:noAutofit/>
            </a:bodyPr>
            <a:lstStyle/>
            <a:p>
              <a:pPr marL="0" lvl="0" indent="0" algn="ctr" defTabSz="1377950">
                <a:lnSpc>
                  <a:spcPct val="90000"/>
                </a:lnSpc>
                <a:spcBef>
                  <a:spcPct val="0"/>
                </a:spcBef>
                <a:spcAft>
                  <a:spcPct val="35000"/>
                </a:spcAft>
                <a:buNone/>
              </a:pPr>
              <a:r>
                <a:rPr lang="en-GB" sz="3100" b="1" dirty="0"/>
                <a:t>THE BASIS</a:t>
              </a:r>
            </a:p>
          </p:txBody>
        </p:sp>
        <p:sp>
          <p:nvSpPr>
            <p:cNvPr id="14" name="Ελεύθερη σχεδίαση 13">
              <a:extLst>
                <a:ext uri="{FF2B5EF4-FFF2-40B4-BE49-F238E27FC236}">
                  <a16:creationId xmlns:a16="http://schemas.microsoft.com/office/drawing/2014/main" id="{7BCCA593-F955-0E44-B288-84AC4C9762D7}"/>
                </a:ext>
              </a:extLst>
            </p:cNvPr>
            <p:cNvSpPr/>
            <p:nvPr/>
          </p:nvSpPr>
          <p:spPr>
            <a:xfrm>
              <a:off x="8179440" y="1061418"/>
              <a:ext cx="3595226" cy="2396817"/>
            </a:xfrm>
            <a:custGeom>
              <a:avLst/>
              <a:gdLst>
                <a:gd name="connsiteX0" fmla="*/ 0 w 3595226"/>
                <a:gd name="connsiteY0" fmla="*/ 0 h 2396817"/>
                <a:gd name="connsiteX1" fmla="*/ 3595226 w 3595226"/>
                <a:gd name="connsiteY1" fmla="*/ 0 h 2396817"/>
                <a:gd name="connsiteX2" fmla="*/ 3595226 w 3595226"/>
                <a:gd name="connsiteY2" fmla="*/ 2396817 h 2396817"/>
                <a:gd name="connsiteX3" fmla="*/ 0 w 3595226"/>
                <a:gd name="connsiteY3" fmla="*/ 2396817 h 2396817"/>
                <a:gd name="connsiteX4" fmla="*/ 0 w 3595226"/>
                <a:gd name="connsiteY4" fmla="*/ 0 h 2396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226" h="2396817">
                  <a:moveTo>
                    <a:pt x="0" y="0"/>
                  </a:moveTo>
                  <a:lnTo>
                    <a:pt x="3595226" y="0"/>
                  </a:lnTo>
                  <a:lnTo>
                    <a:pt x="3595226" y="2396817"/>
                  </a:lnTo>
                  <a:lnTo>
                    <a:pt x="0" y="23968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endParaRPr lang="el-GR" sz="1600" kern="1200" dirty="0"/>
            </a:p>
          </p:txBody>
        </p:sp>
      </p:grpSp>
      <p:pic>
        <p:nvPicPr>
          <p:cNvPr id="3" name="Εικόνα 2">
            <a:extLst>
              <a:ext uri="{FF2B5EF4-FFF2-40B4-BE49-F238E27FC236}">
                <a16:creationId xmlns:a16="http://schemas.microsoft.com/office/drawing/2014/main" id="{DD2937F9-D16D-984C-A82C-6DA02ECA7D96}"/>
              </a:ext>
            </a:extLst>
          </p:cNvPr>
          <p:cNvPicPr>
            <a:picLocks noChangeAspect="1"/>
          </p:cNvPicPr>
          <p:nvPr/>
        </p:nvPicPr>
        <p:blipFill>
          <a:blip r:embed="rId11"/>
          <a:stretch>
            <a:fillRect/>
          </a:stretch>
        </p:blipFill>
        <p:spPr>
          <a:xfrm>
            <a:off x="4134695" y="2126944"/>
            <a:ext cx="7489473" cy="2968608"/>
          </a:xfrm>
          <a:prstGeom prst="rect">
            <a:avLst/>
          </a:prstGeom>
        </p:spPr>
      </p:pic>
      <p:pic>
        <p:nvPicPr>
          <p:cNvPr id="12" name="Picture 11">
            <a:extLst>
              <a:ext uri="{FF2B5EF4-FFF2-40B4-BE49-F238E27FC236}">
                <a16:creationId xmlns:a16="http://schemas.microsoft.com/office/drawing/2014/main" id="{40F8DD29-002F-48E1-96C1-E4E6DD0938F3}"/>
              </a:ext>
            </a:extLst>
          </p:cNvPr>
          <p:cNvPicPr>
            <a:picLocks noChangeAspect="1"/>
          </p:cNvPicPr>
          <p:nvPr/>
        </p:nvPicPr>
        <p:blipFill>
          <a:blip r:embed="rId12"/>
          <a:stretch>
            <a:fillRect/>
          </a:stretch>
        </p:blipFill>
        <p:spPr>
          <a:xfrm>
            <a:off x="4063647" y="2110587"/>
            <a:ext cx="7574171" cy="2803866"/>
          </a:xfrm>
          <a:prstGeom prst="rect">
            <a:avLst/>
          </a:prstGeom>
        </p:spPr>
      </p:pic>
      <p:sp>
        <p:nvSpPr>
          <p:cNvPr id="15" name="TextBox 14">
            <a:extLst>
              <a:ext uri="{FF2B5EF4-FFF2-40B4-BE49-F238E27FC236}">
                <a16:creationId xmlns:a16="http://schemas.microsoft.com/office/drawing/2014/main" id="{7C37E0B6-AEE7-4DD2-93B3-E0801D575E15}"/>
              </a:ext>
            </a:extLst>
          </p:cNvPr>
          <p:cNvSpPr txBox="1"/>
          <p:nvPr/>
        </p:nvSpPr>
        <p:spPr>
          <a:xfrm>
            <a:off x="4105996" y="2169033"/>
            <a:ext cx="1116282" cy="369332"/>
          </a:xfrm>
          <a:prstGeom prst="rect">
            <a:avLst/>
          </a:prstGeom>
          <a:solidFill>
            <a:schemeClr val="bg1"/>
          </a:solidFill>
        </p:spPr>
        <p:txBody>
          <a:bodyPr wrap="square" rtlCol="0">
            <a:spAutoFit/>
          </a:bodyPr>
          <a:lstStyle/>
          <a:p>
            <a:endParaRPr lang="el-GR" dirty="0"/>
          </a:p>
        </p:txBody>
      </p:sp>
      <p:sp>
        <p:nvSpPr>
          <p:cNvPr id="8" name="Slide Number Placeholder 7">
            <a:extLst>
              <a:ext uri="{FF2B5EF4-FFF2-40B4-BE49-F238E27FC236}">
                <a16:creationId xmlns:a16="http://schemas.microsoft.com/office/drawing/2014/main" id="{792435A8-54B8-7F4C-AEB2-5D1C69971816}"/>
              </a:ext>
            </a:extLst>
          </p:cNvPr>
          <p:cNvSpPr>
            <a:spLocks noGrp="1"/>
          </p:cNvSpPr>
          <p:nvPr>
            <p:ph type="sldNum" sz="quarter" idx="12"/>
          </p:nvPr>
        </p:nvSpPr>
        <p:spPr/>
        <p:txBody>
          <a:bodyPr/>
          <a:lstStyle/>
          <a:p>
            <a:fld id="{26A003D0-92C7-48A9-9E81-4C2AD6C12F89}" type="slidenum">
              <a:rPr lang="en-BE" smtClean="0"/>
              <a:t>28</a:t>
            </a:fld>
            <a:endParaRPr lang="en-BE"/>
          </a:p>
        </p:txBody>
      </p:sp>
    </p:spTree>
    <p:extLst>
      <p:ext uri="{BB962C8B-B14F-4D97-AF65-F5344CB8AC3E}">
        <p14:creationId xmlns:p14="http://schemas.microsoft.com/office/powerpoint/2010/main" val="1151181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2913882" y="575527"/>
            <a:ext cx="6035050" cy="830997"/>
          </a:xfrm>
          <a:prstGeom prst="rect">
            <a:avLst/>
          </a:prstGeom>
          <a:noFill/>
          <a:ln w="9525">
            <a:noFill/>
            <a:miter lim="800000"/>
            <a:headEnd/>
            <a:tailEnd/>
          </a:ln>
          <a:effectLst/>
        </p:spPr>
        <p:txBody>
          <a:bodyPr wrap="none">
            <a:spAutoFit/>
          </a:bodyPr>
          <a:lstStyle/>
          <a:p>
            <a:pPr>
              <a:defRPr/>
            </a:pPr>
            <a:r>
              <a:rPr lang="en-GB" sz="4800" b="1" dirty="0">
                <a:solidFill>
                  <a:srgbClr val="2E9CD6"/>
                </a:solidFill>
                <a:latin typeface="+mj-lt"/>
              </a:rPr>
              <a:t>Family-Centred Practice</a:t>
            </a:r>
          </a:p>
        </p:txBody>
      </p:sp>
      <p:sp>
        <p:nvSpPr>
          <p:cNvPr id="110595" name="Text Box 3"/>
          <p:cNvSpPr txBox="1">
            <a:spLocks noChangeArrowheads="1"/>
          </p:cNvSpPr>
          <p:nvPr/>
        </p:nvSpPr>
        <p:spPr bwMode="auto">
          <a:xfrm>
            <a:off x="203201" y="1494076"/>
            <a:ext cx="11480799" cy="1320939"/>
          </a:xfrm>
          <a:prstGeom prst="rect">
            <a:avLst/>
          </a:prstGeom>
          <a:noFill/>
          <a:ln w="9525">
            <a:noFill/>
            <a:miter lim="800000"/>
            <a:headEnd/>
            <a:tailEnd/>
          </a:ln>
        </p:spPr>
        <p:txBody>
          <a:bodyPr wrap="square">
            <a:spAutoFit/>
          </a:bodyPr>
          <a:lstStyle/>
          <a:p>
            <a:pPr algn="ctr">
              <a:lnSpc>
                <a:spcPct val="130000"/>
              </a:lnSpc>
            </a:pPr>
            <a:r>
              <a:rPr lang="en-GB" sz="3200" dirty="0"/>
              <a:t>…a set of principles that determine not only </a:t>
            </a:r>
            <a:r>
              <a:rPr lang="en-GB" sz="3200" b="1" dirty="0"/>
              <a:t>what </a:t>
            </a:r>
            <a:r>
              <a:rPr lang="en-GB" sz="3200" dirty="0"/>
              <a:t>happens but also </a:t>
            </a:r>
            <a:r>
              <a:rPr lang="en-GB" sz="3200" b="1" dirty="0"/>
              <a:t>how</a:t>
            </a:r>
          </a:p>
        </p:txBody>
      </p:sp>
      <p:sp>
        <p:nvSpPr>
          <p:cNvPr id="33796" name="Text Box 4"/>
          <p:cNvSpPr txBox="1">
            <a:spLocks noChangeArrowheads="1"/>
          </p:cNvSpPr>
          <p:nvPr/>
        </p:nvSpPr>
        <p:spPr bwMode="auto">
          <a:xfrm>
            <a:off x="3016823" y="6273800"/>
            <a:ext cx="6154698" cy="420564"/>
          </a:xfrm>
          <a:prstGeom prst="rect">
            <a:avLst/>
          </a:prstGeom>
          <a:noFill/>
          <a:ln w="9525">
            <a:noFill/>
            <a:miter lim="800000"/>
            <a:headEnd/>
            <a:tailEnd/>
          </a:ln>
        </p:spPr>
        <p:txBody>
          <a:bodyPr wrap="none">
            <a:spAutoFit/>
          </a:bodyPr>
          <a:lstStyle/>
          <a:p>
            <a:r>
              <a:rPr lang="en-GB" sz="2133"/>
              <a:t>-- Dunst, Trivette &amp; Deal, 1994; Trivette &amp; Dunst, 2000</a:t>
            </a:r>
          </a:p>
        </p:txBody>
      </p:sp>
      <p:sp>
        <p:nvSpPr>
          <p:cNvPr id="3" name="Content Placeholder 2"/>
          <p:cNvSpPr>
            <a:spLocks noGrp="1"/>
          </p:cNvSpPr>
          <p:nvPr>
            <p:ph sz="half" idx="1"/>
          </p:nvPr>
        </p:nvSpPr>
        <p:spPr>
          <a:xfrm>
            <a:off x="546607" y="3166381"/>
            <a:ext cx="5384800" cy="3394075"/>
          </a:xfrm>
        </p:spPr>
        <p:txBody>
          <a:bodyPr>
            <a:normAutofit/>
          </a:bodyPr>
          <a:lstStyle/>
          <a:p>
            <a:pPr>
              <a:lnSpc>
                <a:spcPct val="120000"/>
              </a:lnSpc>
            </a:pPr>
            <a:r>
              <a:rPr lang="en-GB" sz="2400" dirty="0">
                <a:solidFill>
                  <a:srgbClr val="28A3A0"/>
                </a:solidFill>
              </a:rPr>
              <a:t>WHAT</a:t>
            </a:r>
            <a:r>
              <a:rPr lang="en-GB" sz="2400" dirty="0"/>
              <a:t>: mobilisation of formal and informal resources to support the family</a:t>
            </a:r>
          </a:p>
        </p:txBody>
      </p:sp>
      <p:sp>
        <p:nvSpPr>
          <p:cNvPr id="4" name="Content Placeholder 3"/>
          <p:cNvSpPr>
            <a:spLocks noGrp="1"/>
          </p:cNvSpPr>
          <p:nvPr>
            <p:ph sz="half" idx="2"/>
          </p:nvPr>
        </p:nvSpPr>
        <p:spPr>
          <a:xfrm>
            <a:off x="6256532" y="3133725"/>
            <a:ext cx="5384800" cy="1818521"/>
          </a:xfrm>
        </p:spPr>
        <p:txBody>
          <a:bodyPr>
            <a:noAutofit/>
          </a:bodyPr>
          <a:lstStyle/>
          <a:p>
            <a:pPr>
              <a:lnSpc>
                <a:spcPct val="120000"/>
              </a:lnSpc>
            </a:pPr>
            <a:r>
              <a:rPr lang="en-GB" sz="2400" dirty="0">
                <a:solidFill>
                  <a:schemeClr val="accent6">
                    <a:lumMod val="75000"/>
                  </a:schemeClr>
                </a:solidFill>
              </a:rPr>
              <a:t>HOW</a:t>
            </a:r>
            <a:r>
              <a:rPr lang="en-GB" sz="2400" dirty="0"/>
              <a:t>:  “how” support is provided is as important, if not more, as “what” is done.</a:t>
            </a:r>
          </a:p>
          <a:p>
            <a:pPr lvl="1">
              <a:lnSpc>
                <a:spcPct val="120000"/>
              </a:lnSpc>
            </a:pPr>
            <a:endParaRPr lang="en-US" sz="1600" dirty="0"/>
          </a:p>
        </p:txBody>
      </p:sp>
      <p:pic>
        <p:nvPicPr>
          <p:cNvPr id="7" name="Picture 4" descr="Logo&#10;&#10;Description automatically generated">
            <a:extLst>
              <a:ext uri="{FF2B5EF4-FFF2-40B4-BE49-F238E27FC236}">
                <a16:creationId xmlns:a16="http://schemas.microsoft.com/office/drawing/2014/main" id="{49DBF836-B634-C94A-BA05-D51A1D89BE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pic>
        <p:nvPicPr>
          <p:cNvPr id="8" name="Image" descr="Image">
            <a:extLst>
              <a:ext uri="{FF2B5EF4-FFF2-40B4-BE49-F238E27FC236}">
                <a16:creationId xmlns:a16="http://schemas.microsoft.com/office/drawing/2014/main" id="{787A6B40-5432-214E-BAC0-28CC7B2515E5}"/>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9" name="Image" descr="Image">
            <a:extLst>
              <a:ext uri="{FF2B5EF4-FFF2-40B4-BE49-F238E27FC236}">
                <a16:creationId xmlns:a16="http://schemas.microsoft.com/office/drawing/2014/main" id="{D595DEE1-F123-4047-AC28-2995CA4CE070}"/>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sp>
        <p:nvSpPr>
          <p:cNvPr id="2" name="Slide Number Placeholder 1">
            <a:extLst>
              <a:ext uri="{FF2B5EF4-FFF2-40B4-BE49-F238E27FC236}">
                <a16:creationId xmlns:a16="http://schemas.microsoft.com/office/drawing/2014/main" id="{583CCCD3-CF3E-7A48-9106-61243B0B9739}"/>
              </a:ext>
            </a:extLst>
          </p:cNvPr>
          <p:cNvSpPr>
            <a:spLocks noGrp="1"/>
          </p:cNvSpPr>
          <p:nvPr>
            <p:ph type="sldNum" sz="quarter" idx="12"/>
          </p:nvPr>
        </p:nvSpPr>
        <p:spPr/>
        <p:txBody>
          <a:bodyPr/>
          <a:lstStyle/>
          <a:p>
            <a:fld id="{26A003D0-92C7-48A9-9E81-4C2AD6C12F89}" type="slidenum">
              <a:rPr lang="en-BE" smtClean="0"/>
              <a:t>29</a:t>
            </a:fld>
            <a:endParaRPr lang="en-BE"/>
          </a:p>
        </p:txBody>
      </p:sp>
    </p:spTree>
    <p:extLst>
      <p:ext uri="{BB962C8B-B14F-4D97-AF65-F5344CB8AC3E}">
        <p14:creationId xmlns:p14="http://schemas.microsoft.com/office/powerpoint/2010/main" val="715623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5155255"/>
            <a:ext cx="2856944" cy="2019959"/>
          </a:xfrm>
          <a:prstGeom prst="rect">
            <a:avLst/>
          </a:prstGeom>
        </p:spPr>
      </p:pic>
      <p:sp>
        <p:nvSpPr>
          <p:cNvPr id="8" name="Rectangle 7">
            <a:extLst>
              <a:ext uri="{FF2B5EF4-FFF2-40B4-BE49-F238E27FC236}">
                <a16:creationId xmlns:a16="http://schemas.microsoft.com/office/drawing/2014/main" id="{715A9D01-5540-408A-BEE6-D9E75FFA9D4B}"/>
              </a:ext>
            </a:extLst>
          </p:cNvPr>
          <p:cNvSpPr/>
          <p:nvPr/>
        </p:nvSpPr>
        <p:spPr>
          <a:xfrm>
            <a:off x="5765096" y="1248912"/>
            <a:ext cx="4080368" cy="1109272"/>
          </a:xfrm>
          <a:prstGeom prst="rect">
            <a:avLst/>
          </a:prstGeom>
          <a:solidFill>
            <a:srgbClr val="2E9C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mj-lt"/>
                <a:ea typeface="Adobe Fan Heiti Std B" panose="020B0700000000000000" pitchFamily="34" charset="-128"/>
                <a:cs typeface="Arial" panose="020B0604020202020204" pitchFamily="34" charset="0"/>
              </a:rPr>
              <a:t>Neuroplasticity</a:t>
            </a:r>
          </a:p>
        </p:txBody>
      </p:sp>
      <p:pic>
        <p:nvPicPr>
          <p:cNvPr id="6" name="Image" descr="Image">
            <a:extLst>
              <a:ext uri="{FF2B5EF4-FFF2-40B4-BE49-F238E27FC236}">
                <a16:creationId xmlns:a16="http://schemas.microsoft.com/office/drawing/2014/main" id="{EC6421A0-4B43-4641-8369-C5EEFF2F1B05}"/>
              </a:ext>
            </a:extLst>
          </p:cNvPr>
          <p:cNvPicPr>
            <a:picLocks noChangeAspect="1"/>
          </p:cNvPicPr>
          <p:nvPr/>
        </p:nvPicPr>
        <p:blipFill>
          <a:blip r:embed="rId4"/>
          <a:stretch>
            <a:fillRect/>
          </a:stretch>
        </p:blipFill>
        <p:spPr>
          <a:xfrm>
            <a:off x="1603630" y="0"/>
            <a:ext cx="1688669" cy="295501"/>
          </a:xfrm>
          <a:prstGeom prst="rect">
            <a:avLst/>
          </a:prstGeom>
          <a:ln w="12700">
            <a:miter lim="400000"/>
          </a:ln>
        </p:spPr>
      </p:pic>
      <p:pic>
        <p:nvPicPr>
          <p:cNvPr id="7" name="Image" descr="Image">
            <a:extLst>
              <a:ext uri="{FF2B5EF4-FFF2-40B4-BE49-F238E27FC236}">
                <a16:creationId xmlns:a16="http://schemas.microsoft.com/office/drawing/2014/main" id="{66F6054E-3277-4468-A641-B4DB182762DC}"/>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sp>
        <p:nvSpPr>
          <p:cNvPr id="4" name="Εξάγωνο 3">
            <a:extLst>
              <a:ext uri="{FF2B5EF4-FFF2-40B4-BE49-F238E27FC236}">
                <a16:creationId xmlns:a16="http://schemas.microsoft.com/office/drawing/2014/main" id="{864CEBFB-B373-6B44-885E-8B64D541B915}"/>
              </a:ext>
            </a:extLst>
          </p:cNvPr>
          <p:cNvSpPr/>
          <p:nvPr/>
        </p:nvSpPr>
        <p:spPr>
          <a:xfrm>
            <a:off x="428174" y="1620475"/>
            <a:ext cx="3754082" cy="3281873"/>
          </a:xfrm>
          <a:prstGeom prst="hexagon">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Ορθογώνιο 1">
            <a:extLst>
              <a:ext uri="{FF2B5EF4-FFF2-40B4-BE49-F238E27FC236}">
                <a16:creationId xmlns:a16="http://schemas.microsoft.com/office/drawing/2014/main" id="{2E4BA3C3-CF93-D64E-A85D-A8AB79A7515D}"/>
              </a:ext>
            </a:extLst>
          </p:cNvPr>
          <p:cNvSpPr/>
          <p:nvPr/>
        </p:nvSpPr>
        <p:spPr>
          <a:xfrm>
            <a:off x="4691180" y="2602635"/>
            <a:ext cx="7157589" cy="2062103"/>
          </a:xfrm>
          <a:prstGeom prst="rect">
            <a:avLst/>
          </a:prstGeom>
        </p:spPr>
        <p:txBody>
          <a:bodyPr wrap="square">
            <a:spAutoFit/>
          </a:bodyPr>
          <a:lstStyle/>
          <a:p>
            <a:pPr>
              <a:spcBef>
                <a:spcPts val="1500"/>
              </a:spcBef>
              <a:buSzPct val="100000"/>
              <a:defRPr sz="3600" b="0" spc="72">
                <a:latin typeface="Avenir Next"/>
                <a:ea typeface="Avenir Next"/>
                <a:cs typeface="Avenir Next"/>
                <a:sym typeface="Avenir Next"/>
              </a:defRPr>
            </a:pPr>
            <a:r>
              <a:rPr lang="en-GB" sz="3200" b="1" dirty="0">
                <a:latin typeface="Calibri" panose="020F0502020204030204" pitchFamily="34" charset="0"/>
                <a:cs typeface="Calibri" panose="020F0502020204030204" pitchFamily="34" charset="0"/>
              </a:rPr>
              <a:t>Neuroplasticity</a:t>
            </a:r>
            <a:r>
              <a:rPr lang="en-GB" sz="3200" dirty="0">
                <a:latin typeface="Calibri" panose="020F0502020204030204" pitchFamily="34" charset="0"/>
                <a:cs typeface="Calibri" panose="020F0502020204030204" pitchFamily="34" charset="0"/>
              </a:rPr>
              <a:t> has to do with the ability of the nervous system </a:t>
            </a:r>
            <a:r>
              <a:rPr lang="en-GB" sz="3200" b="1" dirty="0">
                <a:solidFill>
                  <a:srgbClr val="DD4D96"/>
                </a:solidFill>
                <a:latin typeface="Calibri" panose="020F0502020204030204" pitchFamily="34" charset="0"/>
                <a:cs typeface="Calibri" panose="020F0502020204030204" pitchFamily="34" charset="0"/>
              </a:rPr>
              <a:t>to change itself through </a:t>
            </a:r>
            <a:r>
              <a:rPr lang="en-GB" sz="3200" b="1" u="sng" dirty="0">
                <a:solidFill>
                  <a:srgbClr val="DD4D96"/>
                </a:solidFill>
                <a:latin typeface="Calibri" panose="020F0502020204030204" pitchFamily="34" charset="0"/>
                <a:cs typeface="Calibri" panose="020F0502020204030204" pitchFamily="34" charset="0"/>
              </a:rPr>
              <a:t>experience</a:t>
            </a:r>
            <a:r>
              <a:rPr lang="en-GB" sz="3200" b="1" dirty="0">
                <a:solidFill>
                  <a:srgbClr val="DD4D96"/>
                </a:solidFill>
                <a:latin typeface="Calibri" panose="020F0502020204030204" pitchFamily="34" charset="0"/>
                <a:cs typeface="Calibri" panose="020F0502020204030204" pitchFamily="34" charset="0"/>
              </a:rPr>
              <a:t> </a:t>
            </a:r>
            <a:r>
              <a:rPr lang="en-GB" sz="3200" dirty="0">
                <a:latin typeface="Calibri" panose="020F0502020204030204" pitchFamily="34" charset="0"/>
                <a:cs typeface="Calibri" panose="020F0502020204030204" pitchFamily="34" charset="0"/>
              </a:rPr>
              <a:t>at cellular, metabolic or anatomical level.</a:t>
            </a:r>
          </a:p>
        </p:txBody>
      </p:sp>
      <p:sp>
        <p:nvSpPr>
          <p:cNvPr id="3" name="Slide Number Placeholder 2">
            <a:extLst>
              <a:ext uri="{FF2B5EF4-FFF2-40B4-BE49-F238E27FC236}">
                <a16:creationId xmlns:a16="http://schemas.microsoft.com/office/drawing/2014/main" id="{AD0B4D83-DA1C-7942-A2E8-34330696B3C8}"/>
              </a:ext>
            </a:extLst>
          </p:cNvPr>
          <p:cNvSpPr>
            <a:spLocks noGrp="1"/>
          </p:cNvSpPr>
          <p:nvPr>
            <p:ph type="sldNum" sz="quarter" idx="12"/>
          </p:nvPr>
        </p:nvSpPr>
        <p:spPr/>
        <p:txBody>
          <a:bodyPr/>
          <a:lstStyle/>
          <a:p>
            <a:fld id="{26A003D0-92C7-48A9-9E81-4C2AD6C12F89}" type="slidenum">
              <a:rPr lang="en-BE" smtClean="0"/>
              <a:t>3</a:t>
            </a:fld>
            <a:endParaRPr lang="en-BE"/>
          </a:p>
        </p:txBody>
      </p:sp>
    </p:spTree>
    <p:extLst>
      <p:ext uri="{BB962C8B-B14F-4D97-AF65-F5344CB8AC3E}">
        <p14:creationId xmlns:p14="http://schemas.microsoft.com/office/powerpoint/2010/main" val="3493087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5"/>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6"/>
          <a:stretch>
            <a:fillRect/>
          </a:stretch>
        </p:blipFill>
        <p:spPr>
          <a:xfrm>
            <a:off x="9684917" y="6262913"/>
            <a:ext cx="2507083" cy="595087"/>
          </a:xfrm>
          <a:prstGeom prst="rect">
            <a:avLst/>
          </a:prstGeom>
          <a:ln w="12700">
            <a:miter lim="400000"/>
          </a:ln>
        </p:spPr>
      </p:pic>
      <p:graphicFrame>
        <p:nvGraphicFramePr>
          <p:cNvPr id="4" name="Diagram 3">
            <a:extLst>
              <a:ext uri="{FF2B5EF4-FFF2-40B4-BE49-F238E27FC236}">
                <a16:creationId xmlns:a16="http://schemas.microsoft.com/office/drawing/2014/main" id="{3A227843-0B4B-4E76-88E5-D3E13C939F16}"/>
              </a:ext>
            </a:extLst>
          </p:cNvPr>
          <p:cNvGraphicFramePr/>
          <p:nvPr/>
        </p:nvGraphicFramePr>
        <p:xfrm>
          <a:off x="1116281" y="95003"/>
          <a:ext cx="10521537" cy="6400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Τίτλος 1">
            <a:extLst>
              <a:ext uri="{FF2B5EF4-FFF2-40B4-BE49-F238E27FC236}">
                <a16:creationId xmlns:a16="http://schemas.microsoft.com/office/drawing/2014/main" id="{794E4C1F-B68A-4C8A-86A7-A01A4A04F0A3}"/>
              </a:ext>
            </a:extLst>
          </p:cNvPr>
          <p:cNvSpPr>
            <a:spLocks noGrp="1"/>
          </p:cNvSpPr>
          <p:nvPr>
            <p:ph type="title"/>
          </p:nvPr>
        </p:nvSpPr>
        <p:spPr>
          <a:xfrm>
            <a:off x="838200" y="228403"/>
            <a:ext cx="10515600" cy="1325563"/>
          </a:xfrm>
        </p:spPr>
        <p:txBody>
          <a:bodyPr>
            <a:normAutofit/>
          </a:bodyPr>
          <a:lstStyle/>
          <a:p>
            <a:pPr lvl="0"/>
            <a:r>
              <a:rPr lang="en-GB" dirty="0">
                <a:solidFill>
                  <a:srgbClr val="2E9CD6"/>
                </a:solidFill>
              </a:rPr>
              <a:t>Family-Centred Approach</a:t>
            </a:r>
          </a:p>
        </p:txBody>
      </p:sp>
      <p:grpSp>
        <p:nvGrpSpPr>
          <p:cNvPr id="10" name="Ομάδα 9">
            <a:extLst>
              <a:ext uri="{FF2B5EF4-FFF2-40B4-BE49-F238E27FC236}">
                <a16:creationId xmlns:a16="http://schemas.microsoft.com/office/drawing/2014/main" id="{5A144AB0-3A36-DE4A-908A-B21DD1336F24}"/>
              </a:ext>
            </a:extLst>
          </p:cNvPr>
          <p:cNvGrpSpPr/>
          <p:nvPr/>
        </p:nvGrpSpPr>
        <p:grpSpPr>
          <a:xfrm>
            <a:off x="1116281" y="37606"/>
            <a:ext cx="9813924" cy="5077610"/>
            <a:chOff x="5119926" y="1061418"/>
            <a:chExt cx="6654740" cy="4138284"/>
          </a:xfrm>
        </p:grpSpPr>
        <p:sp>
          <p:nvSpPr>
            <p:cNvPr id="13" name="Ελεύθερη σχεδίαση 12">
              <a:extLst>
                <a:ext uri="{FF2B5EF4-FFF2-40B4-BE49-F238E27FC236}">
                  <a16:creationId xmlns:a16="http://schemas.microsoft.com/office/drawing/2014/main" id="{3D2E4AF8-7EBF-3840-9F58-6CA0891AB0BA}"/>
                </a:ext>
              </a:extLst>
            </p:cNvPr>
            <p:cNvSpPr/>
            <p:nvPr/>
          </p:nvSpPr>
          <p:spPr>
            <a:xfrm>
              <a:off x="5119926" y="2802885"/>
              <a:ext cx="2396817" cy="2396817"/>
            </a:xfrm>
            <a:custGeom>
              <a:avLst/>
              <a:gdLst>
                <a:gd name="connsiteX0" fmla="*/ 0 w 2396817"/>
                <a:gd name="connsiteY0" fmla="*/ 1198409 h 2396817"/>
                <a:gd name="connsiteX1" fmla="*/ 1198409 w 2396817"/>
                <a:gd name="connsiteY1" fmla="*/ 0 h 2396817"/>
                <a:gd name="connsiteX2" fmla="*/ 2396818 w 2396817"/>
                <a:gd name="connsiteY2" fmla="*/ 1198409 h 2396817"/>
                <a:gd name="connsiteX3" fmla="*/ 1198409 w 2396817"/>
                <a:gd name="connsiteY3" fmla="*/ 2396818 h 2396817"/>
                <a:gd name="connsiteX4" fmla="*/ 0 w 2396817"/>
                <a:gd name="connsiteY4" fmla="*/ 1198409 h 2396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817" h="2396817">
                  <a:moveTo>
                    <a:pt x="0" y="1198409"/>
                  </a:moveTo>
                  <a:cubicBezTo>
                    <a:pt x="0" y="536546"/>
                    <a:pt x="536546" y="0"/>
                    <a:pt x="1198409" y="0"/>
                  </a:cubicBezTo>
                  <a:cubicBezTo>
                    <a:pt x="1860272" y="0"/>
                    <a:pt x="2396818" y="536546"/>
                    <a:pt x="2396818" y="1198409"/>
                  </a:cubicBezTo>
                  <a:cubicBezTo>
                    <a:pt x="2396818" y="1860272"/>
                    <a:pt x="1860272" y="2396818"/>
                    <a:pt x="1198409" y="2396818"/>
                  </a:cubicBezTo>
                  <a:cubicBezTo>
                    <a:pt x="536546" y="2396818"/>
                    <a:pt x="0" y="1860272"/>
                    <a:pt x="0" y="1198409"/>
                  </a:cubicBezTo>
                  <a:close/>
                </a:path>
              </a:pathLst>
            </a:custGeom>
            <a:solidFill>
              <a:srgbClr val="2E9CD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691" tIns="370691" rIns="370691" bIns="370691" numCol="1" spcCol="1270" anchor="ctr" anchorCtr="0">
              <a:noAutofit/>
            </a:bodyPr>
            <a:lstStyle/>
            <a:p>
              <a:pPr marL="0" lvl="0" indent="0" algn="ctr" defTabSz="1377950">
                <a:lnSpc>
                  <a:spcPct val="90000"/>
                </a:lnSpc>
                <a:spcBef>
                  <a:spcPct val="0"/>
                </a:spcBef>
                <a:spcAft>
                  <a:spcPct val="35000"/>
                </a:spcAft>
                <a:buNone/>
              </a:pPr>
              <a:r>
                <a:rPr lang="en-GB" sz="3100" b="1"/>
                <a:t>HOW?</a:t>
              </a:r>
            </a:p>
          </p:txBody>
        </p:sp>
        <p:sp>
          <p:nvSpPr>
            <p:cNvPr id="14" name="Ελεύθερη σχεδίαση 13">
              <a:extLst>
                <a:ext uri="{FF2B5EF4-FFF2-40B4-BE49-F238E27FC236}">
                  <a16:creationId xmlns:a16="http://schemas.microsoft.com/office/drawing/2014/main" id="{7BCCA593-F955-0E44-B288-84AC4C9762D7}"/>
                </a:ext>
              </a:extLst>
            </p:cNvPr>
            <p:cNvSpPr/>
            <p:nvPr/>
          </p:nvSpPr>
          <p:spPr>
            <a:xfrm>
              <a:off x="8179440" y="1061418"/>
              <a:ext cx="3595226" cy="2396817"/>
            </a:xfrm>
            <a:custGeom>
              <a:avLst/>
              <a:gdLst>
                <a:gd name="connsiteX0" fmla="*/ 0 w 3595226"/>
                <a:gd name="connsiteY0" fmla="*/ 0 h 2396817"/>
                <a:gd name="connsiteX1" fmla="*/ 3595226 w 3595226"/>
                <a:gd name="connsiteY1" fmla="*/ 0 h 2396817"/>
                <a:gd name="connsiteX2" fmla="*/ 3595226 w 3595226"/>
                <a:gd name="connsiteY2" fmla="*/ 2396817 h 2396817"/>
                <a:gd name="connsiteX3" fmla="*/ 0 w 3595226"/>
                <a:gd name="connsiteY3" fmla="*/ 2396817 h 2396817"/>
                <a:gd name="connsiteX4" fmla="*/ 0 w 3595226"/>
                <a:gd name="connsiteY4" fmla="*/ 0 h 2396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226" h="2396817">
                  <a:moveTo>
                    <a:pt x="0" y="0"/>
                  </a:moveTo>
                  <a:lnTo>
                    <a:pt x="3595226" y="0"/>
                  </a:lnTo>
                  <a:lnTo>
                    <a:pt x="3595226" y="2396817"/>
                  </a:lnTo>
                  <a:lnTo>
                    <a:pt x="0" y="23968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endParaRPr lang="el-GR" sz="1600" kern="1200" dirty="0"/>
            </a:p>
          </p:txBody>
        </p:sp>
      </p:grpSp>
      <p:pic>
        <p:nvPicPr>
          <p:cNvPr id="11" name="Ηλεκτρονικά πολυμέσα 5" descr="Families Obtaining Supports and Resources">
            <a:hlinkClick r:id="" action="ppaction://media"/>
            <a:extLst>
              <a:ext uri="{FF2B5EF4-FFF2-40B4-BE49-F238E27FC236}">
                <a16:creationId xmlns:a16="http://schemas.microsoft.com/office/drawing/2014/main" id="{52CB2925-10F8-884D-B4D8-A408ACF43E84}"/>
              </a:ext>
            </a:extLst>
          </p:cNvPr>
          <p:cNvPicPr>
            <a:picLocks noRot="1" noChangeAspect="1"/>
          </p:cNvPicPr>
          <p:nvPr>
            <a:videoFile r:link="rId1"/>
          </p:nvPr>
        </p:nvPicPr>
        <p:blipFill>
          <a:blip r:embed="rId12"/>
          <a:stretch>
            <a:fillRect/>
          </a:stretch>
        </p:blipFill>
        <p:spPr>
          <a:xfrm>
            <a:off x="5636482" y="1543900"/>
            <a:ext cx="5301976" cy="467151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Slide Number Placeholder 2">
            <a:extLst>
              <a:ext uri="{FF2B5EF4-FFF2-40B4-BE49-F238E27FC236}">
                <a16:creationId xmlns:a16="http://schemas.microsoft.com/office/drawing/2014/main" id="{AF91AED9-68D5-D443-B5C7-BFB365F4B2F2}"/>
              </a:ext>
            </a:extLst>
          </p:cNvPr>
          <p:cNvSpPr>
            <a:spLocks noGrp="1"/>
          </p:cNvSpPr>
          <p:nvPr>
            <p:ph type="sldNum" sz="quarter" idx="12"/>
          </p:nvPr>
        </p:nvSpPr>
        <p:spPr/>
        <p:txBody>
          <a:bodyPr/>
          <a:lstStyle/>
          <a:p>
            <a:fld id="{26A003D0-92C7-48A9-9E81-4C2AD6C12F89}" type="slidenum">
              <a:rPr lang="en-BE" smtClean="0"/>
              <a:t>30</a:t>
            </a:fld>
            <a:endParaRPr lang="en-BE"/>
          </a:p>
        </p:txBody>
      </p:sp>
    </p:spTree>
    <p:extLst>
      <p:ext uri="{BB962C8B-B14F-4D97-AF65-F5344CB8AC3E}">
        <p14:creationId xmlns:p14="http://schemas.microsoft.com/office/powerpoint/2010/main" val="94537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1"/>
                                        </p:tgtEl>
                                      </p:cBhvr>
                                    </p:cmd>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11"/>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graphicFrame>
        <p:nvGraphicFramePr>
          <p:cNvPr id="4" name="Diagram 3">
            <a:extLst>
              <a:ext uri="{FF2B5EF4-FFF2-40B4-BE49-F238E27FC236}">
                <a16:creationId xmlns:a16="http://schemas.microsoft.com/office/drawing/2014/main" id="{3A227843-0B4B-4E76-88E5-D3E13C939F16}"/>
              </a:ext>
            </a:extLst>
          </p:cNvPr>
          <p:cNvGraphicFramePr/>
          <p:nvPr/>
        </p:nvGraphicFramePr>
        <p:xfrm>
          <a:off x="1116281" y="95003"/>
          <a:ext cx="10521537" cy="640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Τίτλος 1">
            <a:extLst>
              <a:ext uri="{FF2B5EF4-FFF2-40B4-BE49-F238E27FC236}">
                <a16:creationId xmlns:a16="http://schemas.microsoft.com/office/drawing/2014/main" id="{794E4C1F-B68A-4C8A-86A7-A01A4A04F0A3}"/>
              </a:ext>
            </a:extLst>
          </p:cNvPr>
          <p:cNvSpPr>
            <a:spLocks noGrp="1"/>
          </p:cNvSpPr>
          <p:nvPr>
            <p:ph type="title"/>
          </p:nvPr>
        </p:nvSpPr>
        <p:spPr>
          <a:xfrm>
            <a:off x="838200" y="222430"/>
            <a:ext cx="10515600" cy="1325563"/>
          </a:xfrm>
        </p:spPr>
        <p:txBody>
          <a:bodyPr>
            <a:normAutofit/>
          </a:bodyPr>
          <a:lstStyle/>
          <a:p>
            <a:pPr lvl="0"/>
            <a:r>
              <a:rPr lang="en-GB" b="1" dirty="0">
                <a:solidFill>
                  <a:srgbClr val="2E9CD6"/>
                </a:solidFill>
              </a:rPr>
              <a:t>Family-Centred Approach</a:t>
            </a:r>
          </a:p>
        </p:txBody>
      </p:sp>
      <p:grpSp>
        <p:nvGrpSpPr>
          <p:cNvPr id="10" name="Ομάδα 9">
            <a:extLst>
              <a:ext uri="{FF2B5EF4-FFF2-40B4-BE49-F238E27FC236}">
                <a16:creationId xmlns:a16="http://schemas.microsoft.com/office/drawing/2014/main" id="{5A144AB0-3A36-DE4A-908A-B21DD1336F24}"/>
              </a:ext>
            </a:extLst>
          </p:cNvPr>
          <p:cNvGrpSpPr/>
          <p:nvPr/>
        </p:nvGrpSpPr>
        <p:grpSpPr>
          <a:xfrm>
            <a:off x="1116281" y="83326"/>
            <a:ext cx="9813924" cy="5077610"/>
            <a:chOff x="5119926" y="1061418"/>
            <a:chExt cx="6654740" cy="4138284"/>
          </a:xfrm>
        </p:grpSpPr>
        <p:sp>
          <p:nvSpPr>
            <p:cNvPr id="13" name="Ελεύθερη σχεδίαση 12">
              <a:extLst>
                <a:ext uri="{FF2B5EF4-FFF2-40B4-BE49-F238E27FC236}">
                  <a16:creationId xmlns:a16="http://schemas.microsoft.com/office/drawing/2014/main" id="{3D2E4AF8-7EBF-3840-9F58-6CA0891AB0BA}"/>
                </a:ext>
              </a:extLst>
            </p:cNvPr>
            <p:cNvSpPr/>
            <p:nvPr/>
          </p:nvSpPr>
          <p:spPr>
            <a:xfrm>
              <a:off x="5119926" y="2802885"/>
              <a:ext cx="2396817" cy="2396817"/>
            </a:xfrm>
            <a:custGeom>
              <a:avLst/>
              <a:gdLst>
                <a:gd name="connsiteX0" fmla="*/ 0 w 2396817"/>
                <a:gd name="connsiteY0" fmla="*/ 1198409 h 2396817"/>
                <a:gd name="connsiteX1" fmla="*/ 1198409 w 2396817"/>
                <a:gd name="connsiteY1" fmla="*/ 0 h 2396817"/>
                <a:gd name="connsiteX2" fmla="*/ 2396818 w 2396817"/>
                <a:gd name="connsiteY2" fmla="*/ 1198409 h 2396817"/>
                <a:gd name="connsiteX3" fmla="*/ 1198409 w 2396817"/>
                <a:gd name="connsiteY3" fmla="*/ 2396818 h 2396817"/>
                <a:gd name="connsiteX4" fmla="*/ 0 w 2396817"/>
                <a:gd name="connsiteY4" fmla="*/ 1198409 h 2396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817" h="2396817">
                  <a:moveTo>
                    <a:pt x="0" y="1198409"/>
                  </a:moveTo>
                  <a:cubicBezTo>
                    <a:pt x="0" y="536546"/>
                    <a:pt x="536546" y="0"/>
                    <a:pt x="1198409" y="0"/>
                  </a:cubicBezTo>
                  <a:cubicBezTo>
                    <a:pt x="1860272" y="0"/>
                    <a:pt x="2396818" y="536546"/>
                    <a:pt x="2396818" y="1198409"/>
                  </a:cubicBezTo>
                  <a:cubicBezTo>
                    <a:pt x="2396818" y="1860272"/>
                    <a:pt x="1860272" y="2396818"/>
                    <a:pt x="1198409" y="2396818"/>
                  </a:cubicBezTo>
                  <a:cubicBezTo>
                    <a:pt x="536546" y="2396818"/>
                    <a:pt x="0" y="1860272"/>
                    <a:pt x="0" y="1198409"/>
                  </a:cubicBezTo>
                  <a:close/>
                </a:path>
              </a:pathLst>
            </a:custGeom>
            <a:solidFill>
              <a:srgbClr val="2E9CD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691" tIns="370691" rIns="370691" bIns="370691" numCol="1" spcCol="1270" anchor="ctr" anchorCtr="0">
              <a:noAutofit/>
            </a:bodyPr>
            <a:lstStyle/>
            <a:p>
              <a:pPr marL="0" lvl="0" indent="0" algn="ctr" defTabSz="1377950">
                <a:lnSpc>
                  <a:spcPct val="90000"/>
                </a:lnSpc>
                <a:spcBef>
                  <a:spcPct val="0"/>
                </a:spcBef>
                <a:spcAft>
                  <a:spcPct val="35000"/>
                </a:spcAft>
                <a:buNone/>
              </a:pPr>
              <a:r>
                <a:rPr lang="en-GB" sz="3100" b="1" dirty="0"/>
                <a:t>WHAT CHANGES?</a:t>
              </a:r>
            </a:p>
          </p:txBody>
        </p:sp>
        <p:sp>
          <p:nvSpPr>
            <p:cNvPr id="14" name="Ελεύθερη σχεδίαση 13">
              <a:extLst>
                <a:ext uri="{FF2B5EF4-FFF2-40B4-BE49-F238E27FC236}">
                  <a16:creationId xmlns:a16="http://schemas.microsoft.com/office/drawing/2014/main" id="{7BCCA593-F955-0E44-B288-84AC4C9762D7}"/>
                </a:ext>
              </a:extLst>
            </p:cNvPr>
            <p:cNvSpPr/>
            <p:nvPr/>
          </p:nvSpPr>
          <p:spPr>
            <a:xfrm>
              <a:off x="8179440" y="1061418"/>
              <a:ext cx="3595226" cy="2396817"/>
            </a:xfrm>
            <a:custGeom>
              <a:avLst/>
              <a:gdLst>
                <a:gd name="connsiteX0" fmla="*/ 0 w 3595226"/>
                <a:gd name="connsiteY0" fmla="*/ 0 h 2396817"/>
                <a:gd name="connsiteX1" fmla="*/ 3595226 w 3595226"/>
                <a:gd name="connsiteY1" fmla="*/ 0 h 2396817"/>
                <a:gd name="connsiteX2" fmla="*/ 3595226 w 3595226"/>
                <a:gd name="connsiteY2" fmla="*/ 2396817 h 2396817"/>
                <a:gd name="connsiteX3" fmla="*/ 0 w 3595226"/>
                <a:gd name="connsiteY3" fmla="*/ 2396817 h 2396817"/>
                <a:gd name="connsiteX4" fmla="*/ 0 w 3595226"/>
                <a:gd name="connsiteY4" fmla="*/ 0 h 2396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226" h="2396817">
                  <a:moveTo>
                    <a:pt x="0" y="0"/>
                  </a:moveTo>
                  <a:lnTo>
                    <a:pt x="3595226" y="0"/>
                  </a:lnTo>
                  <a:lnTo>
                    <a:pt x="3595226" y="2396817"/>
                  </a:lnTo>
                  <a:lnTo>
                    <a:pt x="0" y="23968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endParaRPr lang="el-GR" sz="1600" kern="1200" dirty="0"/>
            </a:p>
          </p:txBody>
        </p:sp>
      </p:grpSp>
      <p:graphicFrame>
        <p:nvGraphicFramePr>
          <p:cNvPr id="15" name="Διάγραμμα 14">
            <a:extLst>
              <a:ext uri="{FF2B5EF4-FFF2-40B4-BE49-F238E27FC236}">
                <a16:creationId xmlns:a16="http://schemas.microsoft.com/office/drawing/2014/main" id="{D518B0E0-3FD5-C441-99FE-395FD6331F54}"/>
              </a:ext>
            </a:extLst>
          </p:cNvPr>
          <p:cNvGraphicFramePr/>
          <p:nvPr>
            <p:extLst>
              <p:ext uri="{D42A27DB-BD31-4B8C-83A1-F6EECF244321}">
                <p14:modId xmlns:p14="http://schemas.microsoft.com/office/powerpoint/2010/main" val="2136106254"/>
              </p:ext>
            </p:extLst>
          </p:nvPr>
        </p:nvGraphicFramePr>
        <p:xfrm>
          <a:off x="3787899" y="1196120"/>
          <a:ext cx="8128000" cy="541866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 name="Slide Number Placeholder 2">
            <a:extLst>
              <a:ext uri="{FF2B5EF4-FFF2-40B4-BE49-F238E27FC236}">
                <a16:creationId xmlns:a16="http://schemas.microsoft.com/office/drawing/2014/main" id="{F753D5B0-9C65-C747-A505-E4E009ED7EDA}"/>
              </a:ext>
            </a:extLst>
          </p:cNvPr>
          <p:cNvSpPr>
            <a:spLocks noGrp="1"/>
          </p:cNvSpPr>
          <p:nvPr>
            <p:ph type="sldNum" sz="quarter" idx="12"/>
          </p:nvPr>
        </p:nvSpPr>
        <p:spPr/>
        <p:txBody>
          <a:bodyPr/>
          <a:lstStyle/>
          <a:p>
            <a:fld id="{26A003D0-92C7-48A9-9E81-4C2AD6C12F89}" type="slidenum">
              <a:rPr lang="en-BE" smtClean="0"/>
              <a:t>31</a:t>
            </a:fld>
            <a:endParaRPr lang="en-BE"/>
          </a:p>
        </p:txBody>
      </p:sp>
    </p:spTree>
    <p:extLst>
      <p:ext uri="{BB962C8B-B14F-4D97-AF65-F5344CB8AC3E}">
        <p14:creationId xmlns:p14="http://schemas.microsoft.com/office/powerpoint/2010/main" val="2477376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graphicFrame>
        <p:nvGraphicFramePr>
          <p:cNvPr id="4" name="Diagram 3">
            <a:extLst>
              <a:ext uri="{FF2B5EF4-FFF2-40B4-BE49-F238E27FC236}">
                <a16:creationId xmlns:a16="http://schemas.microsoft.com/office/drawing/2014/main" id="{3A227843-0B4B-4E76-88E5-D3E13C939F16}"/>
              </a:ext>
            </a:extLst>
          </p:cNvPr>
          <p:cNvGraphicFramePr/>
          <p:nvPr>
            <p:extLst>
              <p:ext uri="{D42A27DB-BD31-4B8C-83A1-F6EECF244321}">
                <p14:modId xmlns:p14="http://schemas.microsoft.com/office/powerpoint/2010/main" val="1226535538"/>
              </p:ext>
            </p:extLst>
          </p:nvPr>
        </p:nvGraphicFramePr>
        <p:xfrm>
          <a:off x="1116281" y="95003"/>
          <a:ext cx="10521537" cy="640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Τίτλος 1">
            <a:extLst>
              <a:ext uri="{FF2B5EF4-FFF2-40B4-BE49-F238E27FC236}">
                <a16:creationId xmlns:a16="http://schemas.microsoft.com/office/drawing/2014/main" id="{794E4C1F-B68A-4C8A-86A7-A01A4A04F0A3}"/>
              </a:ext>
            </a:extLst>
          </p:cNvPr>
          <p:cNvSpPr>
            <a:spLocks noGrp="1"/>
          </p:cNvSpPr>
          <p:nvPr>
            <p:ph type="title"/>
          </p:nvPr>
        </p:nvSpPr>
        <p:spPr/>
        <p:txBody>
          <a:bodyPr>
            <a:normAutofit/>
          </a:bodyPr>
          <a:lstStyle/>
          <a:p>
            <a:pPr lvl="0"/>
            <a:r>
              <a:rPr lang="en-GB" b="1" dirty="0">
                <a:solidFill>
                  <a:srgbClr val="2E9CD6"/>
                </a:solidFill>
              </a:rPr>
              <a:t>Family-Centred Approach</a:t>
            </a:r>
          </a:p>
        </p:txBody>
      </p:sp>
      <p:grpSp>
        <p:nvGrpSpPr>
          <p:cNvPr id="10" name="Ομάδα 9">
            <a:extLst>
              <a:ext uri="{FF2B5EF4-FFF2-40B4-BE49-F238E27FC236}">
                <a16:creationId xmlns:a16="http://schemas.microsoft.com/office/drawing/2014/main" id="{5A144AB0-3A36-DE4A-908A-B21DD1336F24}"/>
              </a:ext>
            </a:extLst>
          </p:cNvPr>
          <p:cNvGrpSpPr/>
          <p:nvPr/>
        </p:nvGrpSpPr>
        <p:grpSpPr>
          <a:xfrm>
            <a:off x="1363969" y="1870"/>
            <a:ext cx="9813924" cy="5077610"/>
            <a:chOff x="5119926" y="1061418"/>
            <a:chExt cx="6654740" cy="4138284"/>
          </a:xfrm>
        </p:grpSpPr>
        <p:sp>
          <p:nvSpPr>
            <p:cNvPr id="13" name="Ελεύθερη σχεδίαση 12">
              <a:extLst>
                <a:ext uri="{FF2B5EF4-FFF2-40B4-BE49-F238E27FC236}">
                  <a16:creationId xmlns:a16="http://schemas.microsoft.com/office/drawing/2014/main" id="{3D2E4AF8-7EBF-3840-9F58-6CA0891AB0BA}"/>
                </a:ext>
              </a:extLst>
            </p:cNvPr>
            <p:cNvSpPr/>
            <p:nvPr/>
          </p:nvSpPr>
          <p:spPr>
            <a:xfrm>
              <a:off x="5119926" y="2802885"/>
              <a:ext cx="2396817" cy="2396817"/>
            </a:xfrm>
            <a:custGeom>
              <a:avLst/>
              <a:gdLst>
                <a:gd name="connsiteX0" fmla="*/ 0 w 2396817"/>
                <a:gd name="connsiteY0" fmla="*/ 1198409 h 2396817"/>
                <a:gd name="connsiteX1" fmla="*/ 1198409 w 2396817"/>
                <a:gd name="connsiteY1" fmla="*/ 0 h 2396817"/>
                <a:gd name="connsiteX2" fmla="*/ 2396818 w 2396817"/>
                <a:gd name="connsiteY2" fmla="*/ 1198409 h 2396817"/>
                <a:gd name="connsiteX3" fmla="*/ 1198409 w 2396817"/>
                <a:gd name="connsiteY3" fmla="*/ 2396818 h 2396817"/>
                <a:gd name="connsiteX4" fmla="*/ 0 w 2396817"/>
                <a:gd name="connsiteY4" fmla="*/ 1198409 h 2396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817" h="2396817">
                  <a:moveTo>
                    <a:pt x="0" y="1198409"/>
                  </a:moveTo>
                  <a:cubicBezTo>
                    <a:pt x="0" y="536546"/>
                    <a:pt x="536546" y="0"/>
                    <a:pt x="1198409" y="0"/>
                  </a:cubicBezTo>
                  <a:cubicBezTo>
                    <a:pt x="1860272" y="0"/>
                    <a:pt x="2396818" y="536546"/>
                    <a:pt x="2396818" y="1198409"/>
                  </a:cubicBezTo>
                  <a:cubicBezTo>
                    <a:pt x="2396818" y="1860272"/>
                    <a:pt x="1860272" y="2396818"/>
                    <a:pt x="1198409" y="2396818"/>
                  </a:cubicBezTo>
                  <a:cubicBezTo>
                    <a:pt x="536546" y="2396818"/>
                    <a:pt x="0" y="1860272"/>
                    <a:pt x="0" y="1198409"/>
                  </a:cubicBezTo>
                  <a:close/>
                </a:path>
              </a:pathLst>
            </a:custGeom>
            <a:solidFill>
              <a:srgbClr val="2E9CD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691" tIns="370691" rIns="370691" bIns="370691" numCol="1" spcCol="1270" anchor="ctr" anchorCtr="0">
              <a:noAutofit/>
            </a:bodyPr>
            <a:lstStyle/>
            <a:p>
              <a:pPr marL="0" lvl="0" indent="0" algn="ctr" defTabSz="1377950">
                <a:lnSpc>
                  <a:spcPct val="90000"/>
                </a:lnSpc>
                <a:spcBef>
                  <a:spcPct val="0"/>
                </a:spcBef>
                <a:spcAft>
                  <a:spcPct val="35000"/>
                </a:spcAft>
                <a:buNone/>
              </a:pPr>
              <a:r>
                <a:rPr lang="en-GB" sz="3100" b="1" dirty="0"/>
                <a:t>Relational Practices (development of relations)</a:t>
              </a:r>
            </a:p>
          </p:txBody>
        </p:sp>
        <p:sp>
          <p:nvSpPr>
            <p:cNvPr id="14" name="Ελεύθερη σχεδίαση 13">
              <a:extLst>
                <a:ext uri="{FF2B5EF4-FFF2-40B4-BE49-F238E27FC236}">
                  <a16:creationId xmlns:a16="http://schemas.microsoft.com/office/drawing/2014/main" id="{7BCCA593-F955-0E44-B288-84AC4C9762D7}"/>
                </a:ext>
              </a:extLst>
            </p:cNvPr>
            <p:cNvSpPr/>
            <p:nvPr/>
          </p:nvSpPr>
          <p:spPr>
            <a:xfrm>
              <a:off x="8179440" y="1061418"/>
              <a:ext cx="3595226" cy="2396817"/>
            </a:xfrm>
            <a:custGeom>
              <a:avLst/>
              <a:gdLst>
                <a:gd name="connsiteX0" fmla="*/ 0 w 3595226"/>
                <a:gd name="connsiteY0" fmla="*/ 0 h 2396817"/>
                <a:gd name="connsiteX1" fmla="*/ 3595226 w 3595226"/>
                <a:gd name="connsiteY1" fmla="*/ 0 h 2396817"/>
                <a:gd name="connsiteX2" fmla="*/ 3595226 w 3595226"/>
                <a:gd name="connsiteY2" fmla="*/ 2396817 h 2396817"/>
                <a:gd name="connsiteX3" fmla="*/ 0 w 3595226"/>
                <a:gd name="connsiteY3" fmla="*/ 2396817 h 2396817"/>
                <a:gd name="connsiteX4" fmla="*/ 0 w 3595226"/>
                <a:gd name="connsiteY4" fmla="*/ 0 h 2396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226" h="2396817">
                  <a:moveTo>
                    <a:pt x="0" y="0"/>
                  </a:moveTo>
                  <a:lnTo>
                    <a:pt x="3595226" y="0"/>
                  </a:lnTo>
                  <a:lnTo>
                    <a:pt x="3595226" y="2396817"/>
                  </a:lnTo>
                  <a:lnTo>
                    <a:pt x="0" y="239681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endParaRPr lang="el-GR" sz="1600" kern="1200" dirty="0"/>
            </a:p>
          </p:txBody>
        </p:sp>
      </p:grpSp>
      <p:sp>
        <p:nvSpPr>
          <p:cNvPr id="11" name="Ελεύθερη σχεδίαση 10">
            <a:extLst>
              <a:ext uri="{FF2B5EF4-FFF2-40B4-BE49-F238E27FC236}">
                <a16:creationId xmlns:a16="http://schemas.microsoft.com/office/drawing/2014/main" id="{9E6131F2-EEDD-9445-BFC2-5E950E83F103}"/>
              </a:ext>
            </a:extLst>
          </p:cNvPr>
          <p:cNvSpPr/>
          <p:nvPr/>
        </p:nvSpPr>
        <p:spPr>
          <a:xfrm>
            <a:off x="7308594" y="2079353"/>
            <a:ext cx="3534650" cy="2940857"/>
          </a:xfrm>
          <a:custGeom>
            <a:avLst/>
            <a:gdLst>
              <a:gd name="connsiteX0" fmla="*/ 0 w 2396817"/>
              <a:gd name="connsiteY0" fmla="*/ 1198409 h 2396817"/>
              <a:gd name="connsiteX1" fmla="*/ 1198409 w 2396817"/>
              <a:gd name="connsiteY1" fmla="*/ 0 h 2396817"/>
              <a:gd name="connsiteX2" fmla="*/ 2396818 w 2396817"/>
              <a:gd name="connsiteY2" fmla="*/ 1198409 h 2396817"/>
              <a:gd name="connsiteX3" fmla="*/ 1198409 w 2396817"/>
              <a:gd name="connsiteY3" fmla="*/ 2396818 h 2396817"/>
              <a:gd name="connsiteX4" fmla="*/ 0 w 2396817"/>
              <a:gd name="connsiteY4" fmla="*/ 1198409 h 2396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817" h="2396817">
                <a:moveTo>
                  <a:pt x="0" y="1198409"/>
                </a:moveTo>
                <a:cubicBezTo>
                  <a:pt x="0" y="536546"/>
                  <a:pt x="536546" y="0"/>
                  <a:pt x="1198409" y="0"/>
                </a:cubicBezTo>
                <a:cubicBezTo>
                  <a:pt x="1860272" y="0"/>
                  <a:pt x="2396818" y="536546"/>
                  <a:pt x="2396818" y="1198409"/>
                </a:cubicBezTo>
                <a:cubicBezTo>
                  <a:pt x="2396818" y="1860272"/>
                  <a:pt x="1860272" y="2396818"/>
                  <a:pt x="1198409" y="2396818"/>
                </a:cubicBezTo>
                <a:cubicBezTo>
                  <a:pt x="536546" y="2396818"/>
                  <a:pt x="0" y="1860272"/>
                  <a:pt x="0" y="1198409"/>
                </a:cubicBezTo>
                <a:close/>
              </a:path>
            </a:pathLst>
          </a:custGeom>
          <a:solidFill>
            <a:srgbClr val="2E9CD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691" tIns="370691" rIns="370691" bIns="370691" numCol="1" spcCol="1270" anchor="ctr" anchorCtr="0">
            <a:noAutofit/>
          </a:bodyPr>
          <a:lstStyle/>
          <a:p>
            <a:pPr marL="0" lvl="0" indent="0" algn="ctr" defTabSz="1377950">
              <a:lnSpc>
                <a:spcPct val="90000"/>
              </a:lnSpc>
              <a:spcBef>
                <a:spcPct val="0"/>
              </a:spcBef>
              <a:spcAft>
                <a:spcPct val="35000"/>
              </a:spcAft>
              <a:buNone/>
            </a:pPr>
            <a:r>
              <a:rPr lang="en-GB" sz="3100" b="1"/>
              <a:t>Participatory Practices </a:t>
            </a:r>
          </a:p>
          <a:p>
            <a:pPr marL="0" lvl="0" indent="0" algn="ctr" defTabSz="1377950">
              <a:lnSpc>
                <a:spcPct val="90000"/>
              </a:lnSpc>
              <a:spcBef>
                <a:spcPct val="0"/>
              </a:spcBef>
              <a:spcAft>
                <a:spcPct val="35000"/>
              </a:spcAft>
              <a:buNone/>
            </a:pPr>
            <a:r>
              <a:rPr lang="en-GB" sz="3100" b="1"/>
              <a:t>(Capacity building)</a:t>
            </a:r>
          </a:p>
        </p:txBody>
      </p:sp>
      <p:sp>
        <p:nvSpPr>
          <p:cNvPr id="16" name="TextBox 15">
            <a:extLst>
              <a:ext uri="{FF2B5EF4-FFF2-40B4-BE49-F238E27FC236}">
                <a16:creationId xmlns:a16="http://schemas.microsoft.com/office/drawing/2014/main" id="{6103812E-3B9A-4B44-AFB3-86D83A19F194}"/>
              </a:ext>
            </a:extLst>
          </p:cNvPr>
          <p:cNvSpPr txBox="1"/>
          <p:nvPr/>
        </p:nvSpPr>
        <p:spPr>
          <a:xfrm>
            <a:off x="2500876" y="5969001"/>
            <a:ext cx="8026400" cy="420564"/>
          </a:xfrm>
          <a:prstGeom prst="rect">
            <a:avLst/>
          </a:prstGeom>
          <a:noFill/>
        </p:spPr>
        <p:txBody>
          <a:bodyPr wrap="square" rtlCol="0">
            <a:spAutoFit/>
          </a:bodyPr>
          <a:lstStyle/>
          <a:p>
            <a:r>
              <a:rPr lang="en-GB" sz="2133" dirty="0">
                <a:solidFill>
                  <a:prstClr val="black"/>
                </a:solidFill>
              </a:rPr>
              <a:t>-- Dunst, Boyd, </a:t>
            </a:r>
            <a:r>
              <a:rPr lang="en-GB" sz="2133" dirty="0" err="1">
                <a:solidFill>
                  <a:prstClr val="black"/>
                </a:solidFill>
              </a:rPr>
              <a:t>Trivette</a:t>
            </a:r>
            <a:r>
              <a:rPr lang="en-GB" sz="2133" dirty="0">
                <a:solidFill>
                  <a:prstClr val="black"/>
                </a:solidFill>
              </a:rPr>
              <a:t> &amp; Hamby, 2002; Dunst &amp; </a:t>
            </a:r>
            <a:r>
              <a:rPr lang="en-GB" sz="2133" dirty="0" err="1">
                <a:solidFill>
                  <a:prstClr val="black"/>
                </a:solidFill>
              </a:rPr>
              <a:t>Espe-Sherwindt</a:t>
            </a:r>
            <a:r>
              <a:rPr lang="en-GB" sz="2133" dirty="0">
                <a:solidFill>
                  <a:prstClr val="black"/>
                </a:solidFill>
              </a:rPr>
              <a:t>, 2016 </a:t>
            </a:r>
          </a:p>
        </p:txBody>
      </p:sp>
      <p:sp>
        <p:nvSpPr>
          <p:cNvPr id="3" name="Συν 2">
            <a:extLst>
              <a:ext uri="{FF2B5EF4-FFF2-40B4-BE49-F238E27FC236}">
                <a16:creationId xmlns:a16="http://schemas.microsoft.com/office/drawing/2014/main" id="{903079B3-3E81-9142-A1C3-8F3CF4272157}"/>
              </a:ext>
            </a:extLst>
          </p:cNvPr>
          <p:cNvSpPr/>
          <p:nvPr/>
        </p:nvSpPr>
        <p:spPr>
          <a:xfrm>
            <a:off x="5321735" y="2813584"/>
            <a:ext cx="1415794" cy="1590933"/>
          </a:xfrm>
          <a:prstGeom prst="mathPlus">
            <a:avLst/>
          </a:prstGeom>
          <a:solidFill>
            <a:srgbClr val="FB7B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 name="Slide Number Placeholder 7">
            <a:extLst>
              <a:ext uri="{FF2B5EF4-FFF2-40B4-BE49-F238E27FC236}">
                <a16:creationId xmlns:a16="http://schemas.microsoft.com/office/drawing/2014/main" id="{B04F9E4D-8590-5A40-8CE6-674BD936FC12}"/>
              </a:ext>
            </a:extLst>
          </p:cNvPr>
          <p:cNvSpPr>
            <a:spLocks noGrp="1"/>
          </p:cNvSpPr>
          <p:nvPr>
            <p:ph type="sldNum" sz="quarter" idx="12"/>
          </p:nvPr>
        </p:nvSpPr>
        <p:spPr/>
        <p:txBody>
          <a:bodyPr/>
          <a:lstStyle/>
          <a:p>
            <a:fld id="{26A003D0-92C7-48A9-9E81-4C2AD6C12F89}" type="slidenum">
              <a:rPr lang="en-BE" smtClean="0"/>
              <a:t>32</a:t>
            </a:fld>
            <a:endParaRPr lang="en-BE"/>
          </a:p>
        </p:txBody>
      </p:sp>
    </p:spTree>
    <p:extLst>
      <p:ext uri="{BB962C8B-B14F-4D97-AF65-F5344CB8AC3E}">
        <p14:creationId xmlns:p14="http://schemas.microsoft.com/office/powerpoint/2010/main" val="726196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1652" y="404991"/>
            <a:ext cx="10972800" cy="1143000"/>
          </a:xfrm>
          <a:ln>
            <a:noFill/>
          </a:ln>
        </p:spPr>
        <p:txBody>
          <a:bodyPr/>
          <a:lstStyle/>
          <a:p>
            <a:r>
              <a:rPr lang="en-GB" b="1" dirty="0">
                <a:solidFill>
                  <a:srgbClr val="2E9CD6"/>
                </a:solidFill>
              </a:rPr>
              <a:t>Components of effective assistance</a:t>
            </a:r>
          </a:p>
        </p:txBody>
      </p:sp>
      <p:grpSp>
        <p:nvGrpSpPr>
          <p:cNvPr id="13" name="Group 12"/>
          <p:cNvGrpSpPr/>
          <p:nvPr/>
        </p:nvGrpSpPr>
        <p:grpSpPr>
          <a:xfrm>
            <a:off x="4054358" y="1931594"/>
            <a:ext cx="4524375" cy="3028952"/>
            <a:chOff x="3159919" y="1964532"/>
            <a:chExt cx="2694386" cy="1583532"/>
          </a:xfrm>
        </p:grpSpPr>
        <p:sp>
          <p:nvSpPr>
            <p:cNvPr id="6" name="Triângulo isósceles 4"/>
            <p:cNvSpPr/>
            <p:nvPr/>
          </p:nvSpPr>
          <p:spPr>
            <a:xfrm>
              <a:off x="3159920" y="2808686"/>
              <a:ext cx="2694385" cy="739378"/>
            </a:xfrm>
            <a:prstGeom prst="triangl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449251" fontAlgn="base">
                <a:spcBef>
                  <a:spcPct val="0"/>
                </a:spcBef>
                <a:spcAft>
                  <a:spcPct val="0"/>
                </a:spcAft>
                <a:buClr>
                  <a:srgbClr val="000000"/>
                </a:buClr>
                <a:buSzPct val="100000"/>
                <a:defRPr/>
              </a:pPr>
              <a:endParaRPr lang="pt-PT" sz="1333">
                <a:solidFill>
                  <a:prstClr val="white"/>
                </a:solidFill>
              </a:endParaRPr>
            </a:p>
          </p:txBody>
        </p:sp>
        <p:sp>
          <p:nvSpPr>
            <p:cNvPr id="7" name="Triângulo rectângulo 2"/>
            <p:cNvSpPr/>
            <p:nvPr/>
          </p:nvSpPr>
          <p:spPr>
            <a:xfrm flipH="1">
              <a:off x="3159919" y="1964532"/>
              <a:ext cx="1344216" cy="1579960"/>
            </a:xfrm>
            <a:custGeom>
              <a:avLst/>
              <a:gdLst>
                <a:gd name="connsiteX0" fmla="*/ 0 w 3200400"/>
                <a:gd name="connsiteY0" fmla="*/ 1600200 h 1600200"/>
                <a:gd name="connsiteX1" fmla="*/ 0 w 3200400"/>
                <a:gd name="connsiteY1" fmla="*/ 0 h 1600200"/>
                <a:gd name="connsiteX2" fmla="*/ 3200400 w 3200400"/>
                <a:gd name="connsiteY2" fmla="*/ 1600200 h 1600200"/>
                <a:gd name="connsiteX3" fmla="*/ 0 w 3200400"/>
                <a:gd name="connsiteY3" fmla="*/ 1600200 h 1600200"/>
                <a:gd name="connsiteX0" fmla="*/ 0 w 2381250"/>
                <a:gd name="connsiteY0" fmla="*/ 1600200 h 3724275"/>
                <a:gd name="connsiteX1" fmla="*/ 0 w 2381250"/>
                <a:gd name="connsiteY1" fmla="*/ 0 h 3724275"/>
                <a:gd name="connsiteX2" fmla="*/ 2381250 w 2381250"/>
                <a:gd name="connsiteY2" fmla="*/ 3724275 h 3724275"/>
                <a:gd name="connsiteX3" fmla="*/ 0 w 2381250"/>
                <a:gd name="connsiteY3" fmla="*/ 1600200 h 3724275"/>
                <a:gd name="connsiteX0" fmla="*/ 0 w 2381250"/>
                <a:gd name="connsiteY0" fmla="*/ 2000250 h 3724275"/>
                <a:gd name="connsiteX1" fmla="*/ 0 w 2381250"/>
                <a:gd name="connsiteY1" fmla="*/ 0 h 3724275"/>
                <a:gd name="connsiteX2" fmla="*/ 2381250 w 2381250"/>
                <a:gd name="connsiteY2" fmla="*/ 3724275 h 3724275"/>
                <a:gd name="connsiteX3" fmla="*/ 0 w 2381250"/>
                <a:gd name="connsiteY3" fmla="*/ 2000250 h 3724275"/>
                <a:gd name="connsiteX0" fmla="*/ 9525 w 2390775"/>
                <a:gd name="connsiteY0" fmla="*/ 2019300 h 3743325"/>
                <a:gd name="connsiteX1" fmla="*/ 0 w 2390775"/>
                <a:gd name="connsiteY1" fmla="*/ 0 h 3743325"/>
                <a:gd name="connsiteX2" fmla="*/ 2390775 w 2390775"/>
                <a:gd name="connsiteY2" fmla="*/ 3743325 h 3743325"/>
                <a:gd name="connsiteX3" fmla="*/ 9525 w 2390775"/>
                <a:gd name="connsiteY3" fmla="*/ 2019300 h 3743325"/>
              </a:gdLst>
              <a:ahLst/>
              <a:cxnLst>
                <a:cxn ang="0">
                  <a:pos x="connsiteX0" y="connsiteY0"/>
                </a:cxn>
                <a:cxn ang="0">
                  <a:pos x="connsiteX1" y="connsiteY1"/>
                </a:cxn>
                <a:cxn ang="0">
                  <a:pos x="connsiteX2" y="connsiteY2"/>
                </a:cxn>
                <a:cxn ang="0">
                  <a:pos x="connsiteX3" y="connsiteY3"/>
                </a:cxn>
              </a:cxnLst>
              <a:rect l="l" t="t" r="r" b="b"/>
              <a:pathLst>
                <a:path w="2390775" h="3743325">
                  <a:moveTo>
                    <a:pt x="9525" y="2019300"/>
                  </a:moveTo>
                  <a:lnTo>
                    <a:pt x="0" y="0"/>
                  </a:lnTo>
                  <a:lnTo>
                    <a:pt x="2390775" y="3743325"/>
                  </a:lnTo>
                  <a:lnTo>
                    <a:pt x="9525" y="2019300"/>
                  </a:ln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449251" fontAlgn="base">
                <a:spcBef>
                  <a:spcPct val="0"/>
                </a:spcBef>
                <a:spcAft>
                  <a:spcPct val="0"/>
                </a:spcAft>
                <a:buClr>
                  <a:srgbClr val="000000"/>
                </a:buClr>
                <a:buSzPct val="100000"/>
                <a:defRPr/>
              </a:pPr>
              <a:endParaRPr lang="pt-PT" sz="1333">
                <a:solidFill>
                  <a:prstClr val="white"/>
                </a:solidFill>
              </a:endParaRPr>
            </a:p>
          </p:txBody>
        </p:sp>
        <p:sp>
          <p:nvSpPr>
            <p:cNvPr id="8" name="Triângulo rectângulo 2"/>
            <p:cNvSpPr/>
            <p:nvPr/>
          </p:nvSpPr>
          <p:spPr>
            <a:xfrm>
              <a:off x="4510088" y="1964532"/>
              <a:ext cx="1344216" cy="1579960"/>
            </a:xfrm>
            <a:custGeom>
              <a:avLst/>
              <a:gdLst>
                <a:gd name="connsiteX0" fmla="*/ 0 w 3200400"/>
                <a:gd name="connsiteY0" fmla="*/ 1600200 h 1600200"/>
                <a:gd name="connsiteX1" fmla="*/ 0 w 3200400"/>
                <a:gd name="connsiteY1" fmla="*/ 0 h 1600200"/>
                <a:gd name="connsiteX2" fmla="*/ 3200400 w 3200400"/>
                <a:gd name="connsiteY2" fmla="*/ 1600200 h 1600200"/>
                <a:gd name="connsiteX3" fmla="*/ 0 w 3200400"/>
                <a:gd name="connsiteY3" fmla="*/ 1600200 h 1600200"/>
                <a:gd name="connsiteX0" fmla="*/ 0 w 2381250"/>
                <a:gd name="connsiteY0" fmla="*/ 1600200 h 3724275"/>
                <a:gd name="connsiteX1" fmla="*/ 0 w 2381250"/>
                <a:gd name="connsiteY1" fmla="*/ 0 h 3724275"/>
                <a:gd name="connsiteX2" fmla="*/ 2381250 w 2381250"/>
                <a:gd name="connsiteY2" fmla="*/ 3724275 h 3724275"/>
                <a:gd name="connsiteX3" fmla="*/ 0 w 2381250"/>
                <a:gd name="connsiteY3" fmla="*/ 1600200 h 3724275"/>
                <a:gd name="connsiteX0" fmla="*/ 0 w 2381250"/>
                <a:gd name="connsiteY0" fmla="*/ 2000250 h 3724275"/>
                <a:gd name="connsiteX1" fmla="*/ 0 w 2381250"/>
                <a:gd name="connsiteY1" fmla="*/ 0 h 3724275"/>
                <a:gd name="connsiteX2" fmla="*/ 2381250 w 2381250"/>
                <a:gd name="connsiteY2" fmla="*/ 3724275 h 3724275"/>
                <a:gd name="connsiteX3" fmla="*/ 0 w 2381250"/>
                <a:gd name="connsiteY3" fmla="*/ 2000250 h 3724275"/>
                <a:gd name="connsiteX0" fmla="*/ 9525 w 2390775"/>
                <a:gd name="connsiteY0" fmla="*/ 2019300 h 3743325"/>
                <a:gd name="connsiteX1" fmla="*/ 0 w 2390775"/>
                <a:gd name="connsiteY1" fmla="*/ 0 h 3743325"/>
                <a:gd name="connsiteX2" fmla="*/ 2390775 w 2390775"/>
                <a:gd name="connsiteY2" fmla="*/ 3743325 h 3743325"/>
                <a:gd name="connsiteX3" fmla="*/ 9525 w 2390775"/>
                <a:gd name="connsiteY3" fmla="*/ 2019300 h 3743325"/>
              </a:gdLst>
              <a:ahLst/>
              <a:cxnLst>
                <a:cxn ang="0">
                  <a:pos x="connsiteX0" y="connsiteY0"/>
                </a:cxn>
                <a:cxn ang="0">
                  <a:pos x="connsiteX1" y="connsiteY1"/>
                </a:cxn>
                <a:cxn ang="0">
                  <a:pos x="connsiteX2" y="connsiteY2"/>
                </a:cxn>
                <a:cxn ang="0">
                  <a:pos x="connsiteX3" y="connsiteY3"/>
                </a:cxn>
              </a:cxnLst>
              <a:rect l="l" t="t" r="r" b="b"/>
              <a:pathLst>
                <a:path w="2390775" h="3743325">
                  <a:moveTo>
                    <a:pt x="9525" y="2019300"/>
                  </a:moveTo>
                  <a:lnTo>
                    <a:pt x="0" y="0"/>
                  </a:lnTo>
                  <a:lnTo>
                    <a:pt x="2390775" y="3743325"/>
                  </a:lnTo>
                  <a:lnTo>
                    <a:pt x="9525" y="2019300"/>
                  </a:lnTo>
                  <a:close/>
                </a:path>
              </a:pathLst>
            </a:cu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449251" fontAlgn="base">
                <a:spcBef>
                  <a:spcPct val="0"/>
                </a:spcBef>
                <a:spcAft>
                  <a:spcPct val="0"/>
                </a:spcAft>
                <a:buClr>
                  <a:srgbClr val="000000"/>
                </a:buClr>
                <a:buSzPct val="100000"/>
                <a:defRPr/>
              </a:pPr>
              <a:endParaRPr lang="pt-PT" sz="1333">
                <a:solidFill>
                  <a:srgbClr val="28A3A0"/>
                </a:solidFill>
              </a:endParaRPr>
            </a:p>
          </p:txBody>
        </p:sp>
      </p:grpSp>
      <p:sp>
        <p:nvSpPr>
          <p:cNvPr id="9" name="CaixaDeTexto 3"/>
          <p:cNvSpPr txBox="1">
            <a:spLocks noChangeArrowheads="1"/>
          </p:cNvSpPr>
          <p:nvPr/>
        </p:nvSpPr>
        <p:spPr bwMode="auto">
          <a:xfrm rot="18418456">
            <a:off x="3451075" y="2576720"/>
            <a:ext cx="3015302" cy="13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spcBef>
                <a:spcPts val="800"/>
              </a:spcBef>
              <a:buClr>
                <a:srgbClr val="000000"/>
              </a:buClr>
              <a:buSzPct val="100000"/>
              <a:buFont typeface="Times New Roman" panose="02020603050405020304" pitchFamily="18" charset="0"/>
              <a:defRPr sz="1600" b="1">
                <a:solidFill>
                  <a:srgbClr val="000000"/>
                </a:solidFill>
                <a:latin typeface="Franklin Gothic Book" panose="020B0503020102020204" pitchFamily="34" charset="0"/>
                <a:ea typeface="Microsoft YaHei" panose="020B0503020204020204" pitchFamily="34" charset="-122"/>
              </a:defRPr>
            </a:lvl1pPr>
            <a:lvl2pPr>
              <a:spcBef>
                <a:spcPts val="300"/>
              </a:spcBef>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2pPr>
            <a:lvl3pPr>
              <a:spcBef>
                <a:spcPts val="300"/>
              </a:spcBef>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3pPr>
            <a:lvl4pPr>
              <a:spcBef>
                <a:spcPts val="300"/>
              </a:spcBef>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4pPr>
            <a:lvl5pPr>
              <a:spcBef>
                <a:spcPts val="300"/>
              </a:spcBef>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5pPr>
            <a:lvl6pPr marL="2514600" indent="-228600" defTabSz="449263" eaLnBrk="0" fontAlgn="base" hangingPunct="0">
              <a:spcBef>
                <a:spcPts val="300"/>
              </a:spcBef>
              <a:spcAft>
                <a:spcPct val="0"/>
              </a:spcAft>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6pPr>
            <a:lvl7pPr marL="2971800" indent="-228600" defTabSz="449263" eaLnBrk="0" fontAlgn="base" hangingPunct="0">
              <a:spcBef>
                <a:spcPts val="300"/>
              </a:spcBef>
              <a:spcAft>
                <a:spcPct val="0"/>
              </a:spcAft>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7pPr>
            <a:lvl8pPr marL="3429000" indent="-228600" defTabSz="449263" eaLnBrk="0" fontAlgn="base" hangingPunct="0">
              <a:spcBef>
                <a:spcPts val="300"/>
              </a:spcBef>
              <a:spcAft>
                <a:spcPct val="0"/>
              </a:spcAft>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8pPr>
            <a:lvl9pPr marL="3886200" indent="-228600" defTabSz="449263" eaLnBrk="0" fontAlgn="base" hangingPunct="0">
              <a:spcBef>
                <a:spcPts val="300"/>
              </a:spcBef>
              <a:spcAft>
                <a:spcPct val="0"/>
              </a:spcAft>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9pPr>
          </a:lstStyle>
          <a:p>
            <a:pPr algn="ctr" defTabSz="449251" fontAlgn="base">
              <a:spcBef>
                <a:spcPct val="0"/>
              </a:spcBef>
              <a:spcAft>
                <a:spcPct val="0"/>
              </a:spcAft>
            </a:pPr>
            <a:r>
              <a:rPr lang="en-GB" sz="2667" b="0" dirty="0">
                <a:solidFill>
                  <a:schemeClr val="accent4">
                    <a:lumMod val="75000"/>
                  </a:schemeClr>
                </a:solidFill>
                <a:latin typeface="+mn-lt"/>
                <a:cs typeface="Arial" panose="020B0604020202020204" pitchFamily="34" charset="0"/>
              </a:rPr>
              <a:t>Quality of vocational training</a:t>
            </a:r>
          </a:p>
        </p:txBody>
      </p:sp>
      <p:sp>
        <p:nvSpPr>
          <p:cNvPr id="10" name="CaixaDeTexto 11"/>
          <p:cNvSpPr txBox="1">
            <a:spLocks noChangeArrowheads="1"/>
          </p:cNvSpPr>
          <p:nvPr/>
        </p:nvSpPr>
        <p:spPr bwMode="auto">
          <a:xfrm>
            <a:off x="4595813" y="5340353"/>
            <a:ext cx="3024188"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spcBef>
                <a:spcPts val="800"/>
              </a:spcBef>
              <a:buClr>
                <a:srgbClr val="000000"/>
              </a:buClr>
              <a:buSzPct val="100000"/>
              <a:buFont typeface="Times New Roman" panose="02020603050405020304" pitchFamily="18" charset="0"/>
              <a:defRPr sz="1600" b="1">
                <a:solidFill>
                  <a:srgbClr val="000000"/>
                </a:solidFill>
                <a:latin typeface="Franklin Gothic Book" panose="020B0503020102020204" pitchFamily="34" charset="0"/>
                <a:ea typeface="Microsoft YaHei" panose="020B0503020204020204" pitchFamily="34" charset="-122"/>
              </a:defRPr>
            </a:lvl1pPr>
            <a:lvl2pPr>
              <a:spcBef>
                <a:spcPts val="300"/>
              </a:spcBef>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2pPr>
            <a:lvl3pPr>
              <a:spcBef>
                <a:spcPts val="300"/>
              </a:spcBef>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3pPr>
            <a:lvl4pPr>
              <a:spcBef>
                <a:spcPts val="300"/>
              </a:spcBef>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4pPr>
            <a:lvl5pPr>
              <a:spcBef>
                <a:spcPts val="300"/>
              </a:spcBef>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5pPr>
            <a:lvl6pPr marL="2514600" indent="-228600" defTabSz="449263" eaLnBrk="0" fontAlgn="base" hangingPunct="0">
              <a:spcBef>
                <a:spcPts val="300"/>
              </a:spcBef>
              <a:spcAft>
                <a:spcPct val="0"/>
              </a:spcAft>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6pPr>
            <a:lvl7pPr marL="2971800" indent="-228600" defTabSz="449263" eaLnBrk="0" fontAlgn="base" hangingPunct="0">
              <a:spcBef>
                <a:spcPts val="300"/>
              </a:spcBef>
              <a:spcAft>
                <a:spcPct val="0"/>
              </a:spcAft>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7pPr>
            <a:lvl8pPr marL="3429000" indent="-228600" defTabSz="449263" eaLnBrk="0" fontAlgn="base" hangingPunct="0">
              <a:spcBef>
                <a:spcPts val="300"/>
              </a:spcBef>
              <a:spcAft>
                <a:spcPct val="0"/>
              </a:spcAft>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8pPr>
            <a:lvl9pPr marL="3886200" indent="-228600" defTabSz="449263" eaLnBrk="0" fontAlgn="base" hangingPunct="0">
              <a:spcBef>
                <a:spcPts val="300"/>
              </a:spcBef>
              <a:spcAft>
                <a:spcPct val="0"/>
              </a:spcAft>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9pPr>
          </a:lstStyle>
          <a:p>
            <a:pPr algn="ctr" defTabSz="449251" fontAlgn="base">
              <a:spcBef>
                <a:spcPct val="0"/>
              </a:spcBef>
              <a:spcAft>
                <a:spcPct val="0"/>
              </a:spcAft>
            </a:pPr>
            <a:r>
              <a:rPr lang="en-GB" sz="2667" b="0">
                <a:solidFill>
                  <a:schemeClr val="accent6">
                    <a:lumMod val="75000"/>
                  </a:schemeClr>
                </a:solidFill>
                <a:latin typeface="+mn-lt"/>
                <a:cs typeface="Arial" panose="020B0604020202020204" pitchFamily="34" charset="0"/>
              </a:rPr>
              <a:t>Participatory Practices</a:t>
            </a:r>
          </a:p>
        </p:txBody>
      </p:sp>
      <p:sp>
        <p:nvSpPr>
          <p:cNvPr id="11" name="CaixaDeTexto 15"/>
          <p:cNvSpPr txBox="1">
            <a:spLocks noChangeArrowheads="1"/>
          </p:cNvSpPr>
          <p:nvPr/>
        </p:nvSpPr>
        <p:spPr bwMode="auto">
          <a:xfrm rot="3208281" flipH="1">
            <a:off x="6347070" y="2390437"/>
            <a:ext cx="2500313"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p>
            <a:pPr algn="ctr" defTabSz="449251" fontAlgn="base">
              <a:spcBef>
                <a:spcPct val="0"/>
              </a:spcBef>
              <a:spcAft>
                <a:spcPct val="0"/>
              </a:spcAft>
              <a:buClr>
                <a:srgbClr val="000000"/>
              </a:buClr>
              <a:buSzPct val="100000"/>
            </a:pPr>
            <a:r>
              <a:rPr lang="en-GB" sz="2667" dirty="0">
                <a:solidFill>
                  <a:srgbClr val="28A3A0"/>
                </a:solidFill>
                <a:cs typeface="Arial" panose="020B0604020202020204" pitchFamily="34" charset="0"/>
              </a:rPr>
              <a:t>Relational Practices</a:t>
            </a:r>
          </a:p>
        </p:txBody>
      </p:sp>
      <p:sp>
        <p:nvSpPr>
          <p:cNvPr id="14" name="CaixaDeTexto 12"/>
          <p:cNvSpPr txBox="1">
            <a:spLocks noChangeArrowheads="1"/>
          </p:cNvSpPr>
          <p:nvPr/>
        </p:nvSpPr>
        <p:spPr bwMode="auto">
          <a:xfrm>
            <a:off x="4395677" y="67056"/>
            <a:ext cx="7615936"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spcBef>
                <a:spcPts val="800"/>
              </a:spcBef>
              <a:buClr>
                <a:srgbClr val="000000"/>
              </a:buClr>
              <a:buSzPct val="100000"/>
              <a:buFont typeface="Times New Roman" panose="02020603050405020304" pitchFamily="18" charset="0"/>
              <a:defRPr sz="1600" b="1">
                <a:solidFill>
                  <a:srgbClr val="000000"/>
                </a:solidFill>
                <a:latin typeface="Franklin Gothic Book" panose="020B0503020102020204" pitchFamily="34" charset="0"/>
                <a:ea typeface="Microsoft YaHei" panose="020B0503020204020204" pitchFamily="34" charset="-122"/>
              </a:defRPr>
            </a:lvl1pPr>
            <a:lvl2pPr>
              <a:spcBef>
                <a:spcPts val="300"/>
              </a:spcBef>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2pPr>
            <a:lvl3pPr>
              <a:spcBef>
                <a:spcPts val="300"/>
              </a:spcBef>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3pPr>
            <a:lvl4pPr>
              <a:spcBef>
                <a:spcPts val="300"/>
              </a:spcBef>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4pPr>
            <a:lvl5pPr>
              <a:spcBef>
                <a:spcPts val="300"/>
              </a:spcBef>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5pPr>
            <a:lvl6pPr marL="2514600" indent="-228600" defTabSz="449263" eaLnBrk="0" fontAlgn="base" hangingPunct="0">
              <a:spcBef>
                <a:spcPts val="300"/>
              </a:spcBef>
              <a:spcAft>
                <a:spcPct val="0"/>
              </a:spcAft>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6pPr>
            <a:lvl7pPr marL="2971800" indent="-228600" defTabSz="449263" eaLnBrk="0" fontAlgn="base" hangingPunct="0">
              <a:spcBef>
                <a:spcPts val="300"/>
              </a:spcBef>
              <a:spcAft>
                <a:spcPct val="0"/>
              </a:spcAft>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7pPr>
            <a:lvl8pPr marL="3429000" indent="-228600" defTabSz="449263" eaLnBrk="0" fontAlgn="base" hangingPunct="0">
              <a:spcBef>
                <a:spcPts val="300"/>
              </a:spcBef>
              <a:spcAft>
                <a:spcPct val="0"/>
              </a:spcAft>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8pPr>
            <a:lvl9pPr marL="3886200" indent="-228600" defTabSz="449263" eaLnBrk="0" fontAlgn="base" hangingPunct="0">
              <a:spcBef>
                <a:spcPts val="300"/>
              </a:spcBef>
              <a:spcAft>
                <a:spcPct val="0"/>
              </a:spcAft>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9pPr>
          </a:lstStyle>
          <a:p>
            <a:pPr defTabSz="449251" fontAlgn="base">
              <a:spcBef>
                <a:spcPct val="0"/>
              </a:spcBef>
              <a:spcAft>
                <a:spcPct val="0"/>
              </a:spcAft>
            </a:pPr>
            <a:r>
              <a:rPr lang="en-GB" sz="1867" b="0">
                <a:latin typeface="Calibri" panose="020F0502020204030204" pitchFamily="34" charset="0"/>
                <a:cs typeface="Arial" panose="020B0604020202020204" pitchFamily="34" charset="0"/>
              </a:rPr>
              <a:t>-- ANIP /IM2 (adapted from Dunst, 1998, 2000, 2002); Espe-Sherwindt, 2008</a:t>
            </a:r>
          </a:p>
        </p:txBody>
      </p:sp>
      <p:sp>
        <p:nvSpPr>
          <p:cNvPr id="15" name="CaixaDeTexto 4"/>
          <p:cNvSpPr txBox="1">
            <a:spLocks noChangeArrowheads="1"/>
          </p:cNvSpPr>
          <p:nvPr/>
        </p:nvSpPr>
        <p:spPr bwMode="auto">
          <a:xfrm>
            <a:off x="481013" y="1636013"/>
            <a:ext cx="3481388" cy="33746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spAutoFit/>
          </a:bodyPr>
          <a:lstStyle>
            <a:lvl1pPr marL="285750" indent="-285750">
              <a:spcBef>
                <a:spcPts val="800"/>
              </a:spcBef>
              <a:buClr>
                <a:srgbClr val="000000"/>
              </a:buClr>
              <a:buSzPct val="100000"/>
              <a:buFont typeface="Times New Roman" panose="02020603050405020304" pitchFamily="18" charset="0"/>
              <a:defRPr sz="1600" b="1">
                <a:solidFill>
                  <a:srgbClr val="000000"/>
                </a:solidFill>
                <a:latin typeface="Franklin Gothic Book" panose="020B0503020102020204" pitchFamily="34" charset="0"/>
                <a:ea typeface="Microsoft YaHei" panose="020B0503020204020204" pitchFamily="34" charset="-122"/>
              </a:defRPr>
            </a:lvl1pPr>
            <a:lvl2pPr>
              <a:spcBef>
                <a:spcPts val="300"/>
              </a:spcBef>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2pPr>
            <a:lvl3pPr>
              <a:spcBef>
                <a:spcPts val="300"/>
              </a:spcBef>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3pPr>
            <a:lvl4pPr>
              <a:spcBef>
                <a:spcPts val="300"/>
              </a:spcBef>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4pPr>
            <a:lvl5pPr>
              <a:spcBef>
                <a:spcPts val="300"/>
              </a:spcBef>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5pPr>
            <a:lvl6pPr marL="2514600" indent="-228600" defTabSz="449263" eaLnBrk="0" fontAlgn="base" hangingPunct="0">
              <a:spcBef>
                <a:spcPts val="300"/>
              </a:spcBef>
              <a:spcAft>
                <a:spcPct val="0"/>
              </a:spcAft>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6pPr>
            <a:lvl7pPr marL="2971800" indent="-228600" defTabSz="449263" eaLnBrk="0" fontAlgn="base" hangingPunct="0">
              <a:spcBef>
                <a:spcPts val="300"/>
              </a:spcBef>
              <a:spcAft>
                <a:spcPct val="0"/>
              </a:spcAft>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7pPr>
            <a:lvl8pPr marL="3429000" indent="-228600" defTabSz="449263" eaLnBrk="0" fontAlgn="base" hangingPunct="0">
              <a:spcBef>
                <a:spcPts val="300"/>
              </a:spcBef>
              <a:spcAft>
                <a:spcPct val="0"/>
              </a:spcAft>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8pPr>
            <a:lvl9pPr marL="3886200" indent="-228600" defTabSz="449263" eaLnBrk="0" fontAlgn="base" hangingPunct="0">
              <a:spcBef>
                <a:spcPts val="300"/>
              </a:spcBef>
              <a:spcAft>
                <a:spcPct val="0"/>
              </a:spcAft>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9pPr>
          </a:lstStyle>
          <a:p>
            <a:pPr defTabSz="449251" fontAlgn="base">
              <a:spcBef>
                <a:spcPct val="0"/>
              </a:spcBef>
              <a:spcAft>
                <a:spcPct val="0"/>
              </a:spcAft>
              <a:buFont typeface="Arial" panose="020B0604020202020204" pitchFamily="34" charset="0"/>
              <a:buChar char="•"/>
            </a:pPr>
            <a:r>
              <a:rPr lang="en-GB" sz="2133" b="0">
                <a:solidFill>
                  <a:schemeClr val="accent4">
                    <a:lumMod val="75000"/>
                  </a:schemeClr>
                </a:solidFill>
                <a:latin typeface="Calibri" panose="020F0502020204030204" pitchFamily="34" charset="0"/>
                <a:cs typeface="Arial" panose="020B0604020202020204" pitchFamily="34" charset="0"/>
              </a:rPr>
              <a:t>Education</a:t>
            </a:r>
          </a:p>
          <a:p>
            <a:pPr defTabSz="449251" fontAlgn="base">
              <a:spcBef>
                <a:spcPct val="0"/>
              </a:spcBef>
              <a:spcAft>
                <a:spcPct val="0"/>
              </a:spcAft>
              <a:buFont typeface="Arial" panose="020B0604020202020204" pitchFamily="34" charset="0"/>
              <a:buChar char="•"/>
            </a:pPr>
            <a:r>
              <a:rPr lang="en-GB" sz="2133" b="0">
                <a:solidFill>
                  <a:schemeClr val="accent4">
                    <a:lumMod val="75000"/>
                  </a:schemeClr>
                </a:solidFill>
                <a:latin typeface="Calibri" panose="020F0502020204030204" pitchFamily="34" charset="0"/>
                <a:cs typeface="Arial" panose="020B0604020202020204" pitchFamily="34" charset="0"/>
              </a:rPr>
              <a:t>Professional experience</a:t>
            </a:r>
          </a:p>
          <a:p>
            <a:pPr defTabSz="449251" fontAlgn="base">
              <a:spcBef>
                <a:spcPct val="0"/>
              </a:spcBef>
              <a:spcAft>
                <a:spcPct val="0"/>
              </a:spcAft>
              <a:buFont typeface="Arial" panose="020B0604020202020204" pitchFamily="34" charset="0"/>
              <a:buChar char="•"/>
            </a:pPr>
            <a:r>
              <a:rPr lang="en-GB" sz="2133" b="0">
                <a:solidFill>
                  <a:schemeClr val="accent4">
                    <a:lumMod val="75000"/>
                  </a:schemeClr>
                </a:solidFill>
                <a:latin typeface="Calibri" panose="020F0502020204030204" pitchFamily="34" charset="0"/>
                <a:cs typeface="Arial" panose="020B0604020202020204" pitchFamily="34" charset="0"/>
              </a:rPr>
              <a:t>Specialisation</a:t>
            </a:r>
          </a:p>
          <a:p>
            <a:pPr defTabSz="449251" fontAlgn="base">
              <a:spcBef>
                <a:spcPct val="0"/>
              </a:spcBef>
              <a:spcAft>
                <a:spcPct val="0"/>
              </a:spcAft>
              <a:buFont typeface="Arial" panose="020B0604020202020204" pitchFamily="34" charset="0"/>
              <a:buChar char="•"/>
            </a:pPr>
            <a:r>
              <a:rPr lang="en-GB" sz="2133" b="0">
                <a:solidFill>
                  <a:schemeClr val="accent4">
                    <a:lumMod val="75000"/>
                  </a:schemeClr>
                </a:solidFill>
                <a:latin typeface="Calibri" panose="020F0502020204030204" pitchFamily="34" charset="0"/>
                <a:cs typeface="Arial" panose="020B0604020202020204" pitchFamily="34" charset="0"/>
              </a:rPr>
              <a:t>Knowledge of developmental pathologies</a:t>
            </a:r>
          </a:p>
          <a:p>
            <a:pPr defTabSz="449251" fontAlgn="base">
              <a:spcBef>
                <a:spcPct val="0"/>
              </a:spcBef>
              <a:spcAft>
                <a:spcPct val="0"/>
              </a:spcAft>
              <a:buFont typeface="Arial" panose="020B0604020202020204" pitchFamily="34" charset="0"/>
              <a:buChar char="•"/>
            </a:pPr>
            <a:r>
              <a:rPr lang="en-GB" sz="2133" b="0">
                <a:solidFill>
                  <a:schemeClr val="accent4">
                    <a:lumMod val="75000"/>
                  </a:schemeClr>
                </a:solidFill>
                <a:latin typeface="Calibri" panose="020F0502020204030204" pitchFamily="34" charset="0"/>
                <a:cs typeface="Arial" panose="020B0604020202020204" pitchFamily="34" charset="0"/>
              </a:rPr>
              <a:t>Knowledge of using assessment tools</a:t>
            </a:r>
          </a:p>
          <a:p>
            <a:pPr defTabSz="449251" fontAlgn="base">
              <a:spcBef>
                <a:spcPct val="0"/>
              </a:spcBef>
              <a:spcAft>
                <a:spcPct val="0"/>
              </a:spcAft>
              <a:buFont typeface="Arial" panose="020B0604020202020204" pitchFamily="34" charset="0"/>
              <a:buChar char="•"/>
            </a:pPr>
            <a:r>
              <a:rPr lang="en-GB" sz="2133" b="0">
                <a:solidFill>
                  <a:schemeClr val="accent4">
                    <a:lumMod val="75000"/>
                  </a:schemeClr>
                </a:solidFill>
                <a:latin typeface="Calibri" panose="020F0502020204030204" pitchFamily="34" charset="0"/>
                <a:cs typeface="Arial" panose="020B0604020202020204" pitchFamily="34" charset="0"/>
              </a:rPr>
              <a:t>Knowledge of evidenced-based and recommended practices</a:t>
            </a:r>
          </a:p>
        </p:txBody>
      </p:sp>
      <p:sp>
        <p:nvSpPr>
          <p:cNvPr id="16" name="CaixaDeTexto 12"/>
          <p:cNvSpPr txBox="1">
            <a:spLocks noChangeArrowheads="1"/>
          </p:cNvSpPr>
          <p:nvPr/>
        </p:nvSpPr>
        <p:spPr bwMode="auto">
          <a:xfrm>
            <a:off x="8391605" y="1397000"/>
            <a:ext cx="3620008" cy="3046411"/>
          </a:xfrm>
          <a:prstGeom prst="rect">
            <a:avLst/>
          </a:prstGeom>
          <a:noFill/>
          <a:ln w="9525">
            <a:solidFill>
              <a:srgbClr val="33CCCC"/>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spAutoFit/>
          </a:bodyPr>
          <a:lstStyle>
            <a:lvl1pPr marL="342900" indent="-342900">
              <a:spcBef>
                <a:spcPts val="800"/>
              </a:spcBef>
              <a:buClr>
                <a:srgbClr val="000000"/>
              </a:buClr>
              <a:buSzPct val="100000"/>
              <a:buFont typeface="Times New Roman" panose="02020603050405020304" pitchFamily="18" charset="0"/>
              <a:defRPr sz="1600" b="1">
                <a:solidFill>
                  <a:srgbClr val="000000"/>
                </a:solidFill>
                <a:latin typeface="Franklin Gothic Book" panose="020B0503020102020204" pitchFamily="34" charset="0"/>
                <a:ea typeface="Microsoft YaHei" panose="020B0503020204020204" pitchFamily="34" charset="-122"/>
              </a:defRPr>
            </a:lvl1pPr>
            <a:lvl2pPr>
              <a:spcBef>
                <a:spcPts val="300"/>
              </a:spcBef>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2pPr>
            <a:lvl3pPr>
              <a:spcBef>
                <a:spcPts val="300"/>
              </a:spcBef>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3pPr>
            <a:lvl4pPr>
              <a:spcBef>
                <a:spcPts val="300"/>
              </a:spcBef>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4pPr>
            <a:lvl5pPr>
              <a:spcBef>
                <a:spcPts val="300"/>
              </a:spcBef>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5pPr>
            <a:lvl6pPr marL="2514600" indent="-228600" defTabSz="449263" eaLnBrk="0" fontAlgn="base" hangingPunct="0">
              <a:spcBef>
                <a:spcPts val="300"/>
              </a:spcBef>
              <a:spcAft>
                <a:spcPct val="0"/>
              </a:spcAft>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6pPr>
            <a:lvl7pPr marL="2971800" indent="-228600" defTabSz="449263" eaLnBrk="0" fontAlgn="base" hangingPunct="0">
              <a:spcBef>
                <a:spcPts val="300"/>
              </a:spcBef>
              <a:spcAft>
                <a:spcPct val="0"/>
              </a:spcAft>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7pPr>
            <a:lvl8pPr marL="3429000" indent="-228600" defTabSz="449263" eaLnBrk="0" fontAlgn="base" hangingPunct="0">
              <a:spcBef>
                <a:spcPts val="300"/>
              </a:spcBef>
              <a:spcAft>
                <a:spcPct val="0"/>
              </a:spcAft>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8pPr>
            <a:lvl9pPr marL="3886200" indent="-228600" defTabSz="449263" eaLnBrk="0" fontAlgn="base" hangingPunct="0">
              <a:spcBef>
                <a:spcPts val="300"/>
              </a:spcBef>
              <a:spcAft>
                <a:spcPct val="0"/>
              </a:spcAft>
              <a:buClr>
                <a:srgbClr val="000000"/>
              </a:buClr>
              <a:buSzPct val="100000"/>
              <a:buFont typeface="Times New Roman" panose="02020603050405020304" pitchFamily="18" charset="0"/>
              <a:defRPr sz="1600">
                <a:solidFill>
                  <a:srgbClr val="000000"/>
                </a:solidFill>
                <a:latin typeface="Franklin Gothic Book" panose="020B0503020102020204" pitchFamily="34" charset="0"/>
                <a:ea typeface="Microsoft YaHei" panose="020B0503020204020204" pitchFamily="34" charset="-122"/>
              </a:defRPr>
            </a:lvl9pPr>
          </a:lstStyle>
          <a:p>
            <a:pPr defTabSz="449251" fontAlgn="base">
              <a:spcBef>
                <a:spcPct val="0"/>
              </a:spcBef>
              <a:spcAft>
                <a:spcPct val="0"/>
              </a:spcAft>
              <a:buFont typeface="Arial" panose="020B0604020202020204" pitchFamily="34" charset="0"/>
              <a:buChar char="•"/>
            </a:pPr>
            <a:r>
              <a:rPr lang="en-GB" sz="2133" b="0">
                <a:solidFill>
                  <a:srgbClr val="28A3A0"/>
                </a:solidFill>
                <a:latin typeface="Calibri" panose="020F0502020204030204" pitchFamily="34" charset="0"/>
                <a:cs typeface="Arial" panose="020B0604020202020204" pitchFamily="34" charset="0"/>
              </a:rPr>
              <a:t>Active listening</a:t>
            </a:r>
          </a:p>
          <a:p>
            <a:pPr defTabSz="449251" fontAlgn="base">
              <a:spcBef>
                <a:spcPct val="0"/>
              </a:spcBef>
              <a:spcAft>
                <a:spcPct val="0"/>
              </a:spcAft>
              <a:buFont typeface="Arial" panose="020B0604020202020204" pitchFamily="34" charset="0"/>
              <a:buChar char="•"/>
            </a:pPr>
            <a:r>
              <a:rPr lang="en-GB" sz="2133" b="0">
                <a:solidFill>
                  <a:srgbClr val="28A3A0"/>
                </a:solidFill>
                <a:latin typeface="Calibri" panose="020F0502020204030204" pitchFamily="34" charset="0"/>
                <a:cs typeface="Arial" panose="020B0604020202020204" pitchFamily="34" charset="0"/>
              </a:rPr>
              <a:t>Empathy</a:t>
            </a:r>
          </a:p>
          <a:p>
            <a:pPr defTabSz="449251" fontAlgn="base">
              <a:spcBef>
                <a:spcPct val="0"/>
              </a:spcBef>
              <a:spcAft>
                <a:spcPct val="0"/>
              </a:spcAft>
              <a:buFont typeface="Arial" panose="020B0604020202020204" pitchFamily="34" charset="0"/>
              <a:buChar char="•"/>
            </a:pPr>
            <a:r>
              <a:rPr lang="en-GB" sz="2133" b="0">
                <a:solidFill>
                  <a:srgbClr val="28A3A0"/>
                </a:solidFill>
                <a:latin typeface="Calibri" panose="020F0502020204030204" pitchFamily="34" charset="0"/>
                <a:cs typeface="Arial" panose="020B0604020202020204" pitchFamily="34" charset="0"/>
              </a:rPr>
              <a:t>Authenticity</a:t>
            </a:r>
          </a:p>
          <a:p>
            <a:pPr defTabSz="449251" fontAlgn="base">
              <a:spcBef>
                <a:spcPct val="0"/>
              </a:spcBef>
              <a:spcAft>
                <a:spcPct val="0"/>
              </a:spcAft>
              <a:buFont typeface="Arial" panose="020B0604020202020204" pitchFamily="34" charset="0"/>
              <a:buChar char="•"/>
            </a:pPr>
            <a:r>
              <a:rPr lang="en-GB" sz="2133" b="0">
                <a:solidFill>
                  <a:srgbClr val="28A3A0"/>
                </a:solidFill>
                <a:latin typeface="Calibri" panose="020F0502020204030204" pitchFamily="34" charset="0"/>
                <a:cs typeface="Arial" panose="020B0604020202020204" pitchFamily="34" charset="0"/>
              </a:rPr>
              <a:t>Reliability</a:t>
            </a:r>
          </a:p>
          <a:p>
            <a:pPr defTabSz="449251" fontAlgn="base">
              <a:spcBef>
                <a:spcPct val="0"/>
              </a:spcBef>
              <a:spcAft>
                <a:spcPct val="0"/>
              </a:spcAft>
              <a:buFont typeface="Arial" panose="020B0604020202020204" pitchFamily="34" charset="0"/>
              <a:buChar char="•"/>
            </a:pPr>
            <a:r>
              <a:rPr lang="en-GB" sz="2133" b="0">
                <a:solidFill>
                  <a:srgbClr val="28A3A0"/>
                </a:solidFill>
                <a:latin typeface="Calibri" panose="020F0502020204030204" pitchFamily="34" charset="0"/>
                <a:cs typeface="Arial" panose="020B0604020202020204" pitchFamily="34" charset="0"/>
              </a:rPr>
              <a:t>Honesty</a:t>
            </a:r>
          </a:p>
          <a:p>
            <a:pPr defTabSz="449251" fontAlgn="base">
              <a:spcBef>
                <a:spcPct val="0"/>
              </a:spcBef>
              <a:spcAft>
                <a:spcPct val="0"/>
              </a:spcAft>
              <a:buFont typeface="Arial" panose="020B0604020202020204" pitchFamily="34" charset="0"/>
              <a:buChar char="•"/>
            </a:pPr>
            <a:r>
              <a:rPr lang="en-GB" sz="2133" b="0">
                <a:solidFill>
                  <a:srgbClr val="28A3A0"/>
                </a:solidFill>
                <a:latin typeface="Calibri" panose="020F0502020204030204" pitchFamily="34" charset="0"/>
                <a:cs typeface="Arial" panose="020B0604020202020204" pitchFamily="34" charset="0"/>
              </a:rPr>
              <a:t>Understanding and Respect</a:t>
            </a:r>
          </a:p>
          <a:p>
            <a:pPr defTabSz="449251" fontAlgn="base">
              <a:spcBef>
                <a:spcPct val="0"/>
              </a:spcBef>
              <a:spcAft>
                <a:spcPct val="0"/>
              </a:spcAft>
              <a:buFont typeface="Arial" panose="020B0604020202020204" pitchFamily="34" charset="0"/>
              <a:buChar char="•"/>
            </a:pPr>
            <a:r>
              <a:rPr lang="en-GB" sz="2133" b="0">
                <a:solidFill>
                  <a:srgbClr val="28A3A0"/>
                </a:solidFill>
                <a:latin typeface="Calibri" panose="020F0502020204030204" pitchFamily="34" charset="0"/>
                <a:cs typeface="Arial" panose="020B0604020202020204" pitchFamily="34" charset="0"/>
              </a:rPr>
              <a:t>Sincere Interest</a:t>
            </a:r>
          </a:p>
          <a:p>
            <a:pPr defTabSz="449251" fontAlgn="base">
              <a:spcBef>
                <a:spcPct val="0"/>
              </a:spcBef>
              <a:spcAft>
                <a:spcPct val="0"/>
              </a:spcAft>
              <a:buFont typeface="Arial" panose="020B0604020202020204" pitchFamily="34" charset="0"/>
              <a:buChar char="•"/>
            </a:pPr>
            <a:r>
              <a:rPr lang="en-GB" sz="2133" b="0">
                <a:solidFill>
                  <a:srgbClr val="28A3A0"/>
                </a:solidFill>
                <a:latin typeface="Calibri" panose="020F0502020204030204" pitchFamily="34" charset="0"/>
                <a:cs typeface="Arial" panose="020B0604020202020204" pitchFamily="34" charset="0"/>
              </a:rPr>
              <a:t>Trust in its capabilities </a:t>
            </a:r>
          </a:p>
        </p:txBody>
      </p:sp>
      <p:sp>
        <p:nvSpPr>
          <p:cNvPr id="17" name="TextBox 16"/>
          <p:cNvSpPr txBox="1"/>
          <p:nvPr/>
        </p:nvSpPr>
        <p:spPr>
          <a:xfrm>
            <a:off x="304800" y="5394404"/>
            <a:ext cx="4734571" cy="1405256"/>
          </a:xfrm>
          <a:prstGeom prst="rect">
            <a:avLst/>
          </a:prstGeom>
          <a:noFill/>
          <a:ln>
            <a:solidFill>
              <a:schemeClr val="accent6">
                <a:lumMod val="75000"/>
              </a:schemeClr>
            </a:solidFill>
          </a:ln>
        </p:spPr>
        <p:txBody>
          <a:bodyPr wrap="square" rtlCol="0">
            <a:spAutoFit/>
          </a:bodyPr>
          <a:lstStyle/>
          <a:p>
            <a:pPr marL="380990" indent="-380990">
              <a:buFont typeface="Arial" panose="020B0604020202020204" pitchFamily="34" charset="0"/>
              <a:buChar char="•"/>
            </a:pPr>
            <a:r>
              <a:rPr lang="en-GB" sz="2133">
                <a:solidFill>
                  <a:schemeClr val="accent6">
                    <a:lumMod val="75000"/>
                  </a:schemeClr>
                </a:solidFill>
              </a:rPr>
              <a:t>Share information with the family</a:t>
            </a:r>
          </a:p>
          <a:p>
            <a:pPr marL="380990" indent="-380990">
              <a:buFont typeface="Arial" panose="020B0604020202020204" pitchFamily="34" charset="0"/>
              <a:buChar char="•"/>
            </a:pPr>
            <a:r>
              <a:rPr lang="en-GB" sz="2133">
                <a:solidFill>
                  <a:schemeClr val="accent6">
                    <a:lumMod val="75000"/>
                  </a:schemeClr>
                </a:solidFill>
              </a:rPr>
              <a:t>Encourage parents to make their own decisions</a:t>
            </a:r>
          </a:p>
        </p:txBody>
      </p:sp>
      <p:sp>
        <p:nvSpPr>
          <p:cNvPr id="18" name="TextBox 17"/>
          <p:cNvSpPr txBox="1"/>
          <p:nvPr/>
        </p:nvSpPr>
        <p:spPr>
          <a:xfrm>
            <a:off x="7707149" y="5191350"/>
            <a:ext cx="4799014" cy="1733488"/>
          </a:xfrm>
          <a:prstGeom prst="rect">
            <a:avLst/>
          </a:prstGeom>
          <a:noFill/>
          <a:ln>
            <a:solidFill>
              <a:schemeClr val="accent6">
                <a:lumMod val="75000"/>
              </a:schemeClr>
            </a:solidFill>
          </a:ln>
        </p:spPr>
        <p:txBody>
          <a:bodyPr wrap="square" rtlCol="0">
            <a:spAutoFit/>
          </a:bodyPr>
          <a:lstStyle/>
          <a:p>
            <a:pPr marL="380990" indent="-380990">
              <a:buFont typeface="Arial" panose="020B0604020202020204" pitchFamily="34" charset="0"/>
              <a:buChar char="•"/>
            </a:pPr>
            <a:r>
              <a:rPr lang="en-GB" sz="2133">
                <a:solidFill>
                  <a:schemeClr val="accent6">
                    <a:lumMod val="75000"/>
                  </a:schemeClr>
                </a:solidFill>
              </a:rPr>
              <a:t>Encourage families to use their knowledge and capabilities</a:t>
            </a:r>
          </a:p>
          <a:p>
            <a:pPr marL="380990" indent="-380990">
              <a:buFont typeface="Arial" panose="020B0604020202020204" pitchFamily="34" charset="0"/>
              <a:buChar char="•"/>
            </a:pPr>
            <a:r>
              <a:rPr lang="en-GB" sz="2133">
                <a:solidFill>
                  <a:schemeClr val="accent6">
                    <a:lumMod val="75000"/>
                  </a:schemeClr>
                </a:solidFill>
              </a:rPr>
              <a:t>Help the family to acquire new capabilities</a:t>
            </a:r>
          </a:p>
        </p:txBody>
      </p:sp>
      <p:sp>
        <p:nvSpPr>
          <p:cNvPr id="2" name="Slide Number Placeholder 1">
            <a:extLst>
              <a:ext uri="{FF2B5EF4-FFF2-40B4-BE49-F238E27FC236}">
                <a16:creationId xmlns:a16="http://schemas.microsoft.com/office/drawing/2014/main" id="{A2C17CE9-372D-2C4E-AEAA-4356AC5A2281}"/>
              </a:ext>
            </a:extLst>
          </p:cNvPr>
          <p:cNvSpPr>
            <a:spLocks noGrp="1"/>
          </p:cNvSpPr>
          <p:nvPr>
            <p:ph type="sldNum" sz="quarter" idx="12"/>
          </p:nvPr>
        </p:nvSpPr>
        <p:spPr/>
        <p:txBody>
          <a:bodyPr/>
          <a:lstStyle/>
          <a:p>
            <a:fld id="{26A003D0-92C7-48A9-9E81-4C2AD6C12F89}" type="slidenum">
              <a:rPr lang="en-BE" smtClean="0"/>
              <a:t>33</a:t>
            </a:fld>
            <a:endParaRPr lang="en-BE"/>
          </a:p>
        </p:txBody>
      </p:sp>
    </p:spTree>
    <p:extLst>
      <p:ext uri="{BB962C8B-B14F-4D97-AF65-F5344CB8AC3E}">
        <p14:creationId xmlns:p14="http://schemas.microsoft.com/office/powerpoint/2010/main" val="169228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84917" y="-464020"/>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graphicFrame>
        <p:nvGraphicFramePr>
          <p:cNvPr id="4" name="Diagram 3">
            <a:extLst>
              <a:ext uri="{FF2B5EF4-FFF2-40B4-BE49-F238E27FC236}">
                <a16:creationId xmlns:a16="http://schemas.microsoft.com/office/drawing/2014/main" id="{3A227843-0B4B-4E76-88E5-D3E13C939F16}"/>
              </a:ext>
            </a:extLst>
          </p:cNvPr>
          <p:cNvGraphicFramePr/>
          <p:nvPr>
            <p:extLst>
              <p:ext uri="{D42A27DB-BD31-4B8C-83A1-F6EECF244321}">
                <p14:modId xmlns:p14="http://schemas.microsoft.com/office/powerpoint/2010/main" val="4285235441"/>
              </p:ext>
            </p:extLst>
          </p:nvPr>
        </p:nvGraphicFramePr>
        <p:xfrm>
          <a:off x="1116281" y="95003"/>
          <a:ext cx="10521537" cy="574135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Τίτλος 1">
            <a:extLst>
              <a:ext uri="{FF2B5EF4-FFF2-40B4-BE49-F238E27FC236}">
                <a16:creationId xmlns:a16="http://schemas.microsoft.com/office/drawing/2014/main" id="{794E4C1F-B68A-4C8A-86A7-A01A4A04F0A3}"/>
              </a:ext>
            </a:extLst>
          </p:cNvPr>
          <p:cNvSpPr>
            <a:spLocks noGrp="1"/>
          </p:cNvSpPr>
          <p:nvPr>
            <p:ph type="title"/>
          </p:nvPr>
        </p:nvSpPr>
        <p:spPr>
          <a:xfrm>
            <a:off x="838200" y="117152"/>
            <a:ext cx="10515600" cy="1325563"/>
          </a:xfrm>
        </p:spPr>
        <p:txBody>
          <a:bodyPr>
            <a:normAutofit/>
          </a:bodyPr>
          <a:lstStyle/>
          <a:p>
            <a:r>
              <a:rPr lang="en-GB" dirty="0">
                <a:solidFill>
                  <a:srgbClr val="2E9CD6"/>
                </a:solidFill>
              </a:rPr>
              <a:t>Family-Centred Approach</a:t>
            </a:r>
          </a:p>
        </p:txBody>
      </p:sp>
      <p:graphicFrame>
        <p:nvGraphicFramePr>
          <p:cNvPr id="8" name="Θέση περιεχομένου 7">
            <a:extLst>
              <a:ext uri="{FF2B5EF4-FFF2-40B4-BE49-F238E27FC236}">
                <a16:creationId xmlns:a16="http://schemas.microsoft.com/office/drawing/2014/main" id="{D7EFE235-74B7-AA49-B607-352B3B328703}"/>
              </a:ext>
            </a:extLst>
          </p:cNvPr>
          <p:cNvGraphicFramePr>
            <a:graphicFrameLocks noGrp="1"/>
          </p:cNvGraphicFramePr>
          <p:nvPr>
            <p:ph idx="1"/>
            <p:extLst>
              <p:ext uri="{D42A27DB-BD31-4B8C-83A1-F6EECF244321}">
                <p14:modId xmlns:p14="http://schemas.microsoft.com/office/powerpoint/2010/main" val="3394146709"/>
              </p:ext>
            </p:extLst>
          </p:nvPr>
        </p:nvGraphicFramePr>
        <p:xfrm>
          <a:off x="810141" y="1432047"/>
          <a:ext cx="10265578" cy="5071311"/>
        </p:xfrm>
        <a:graphic>
          <a:graphicData uri="http://schemas.openxmlformats.org/drawingml/2006/table">
            <a:tbl>
              <a:tblPr firstRow="1" firstCol="1" bandRow="1">
                <a:tableStyleId>{5C22544A-7EE6-4342-B048-85BDC9FD1C3A}</a:tableStyleId>
              </a:tblPr>
              <a:tblGrid>
                <a:gridCol w="2131462">
                  <a:extLst>
                    <a:ext uri="{9D8B030D-6E8A-4147-A177-3AD203B41FA5}">
                      <a16:colId xmlns:a16="http://schemas.microsoft.com/office/drawing/2014/main" val="63026049"/>
                    </a:ext>
                  </a:extLst>
                </a:gridCol>
                <a:gridCol w="3844547">
                  <a:extLst>
                    <a:ext uri="{9D8B030D-6E8A-4147-A177-3AD203B41FA5}">
                      <a16:colId xmlns:a16="http://schemas.microsoft.com/office/drawing/2014/main" val="2597205420"/>
                    </a:ext>
                  </a:extLst>
                </a:gridCol>
                <a:gridCol w="4289569">
                  <a:extLst>
                    <a:ext uri="{9D8B030D-6E8A-4147-A177-3AD203B41FA5}">
                      <a16:colId xmlns:a16="http://schemas.microsoft.com/office/drawing/2014/main" val="3918115608"/>
                    </a:ext>
                  </a:extLst>
                </a:gridCol>
              </a:tblGrid>
              <a:tr h="342553">
                <a:tc>
                  <a:txBody>
                    <a:bodyPr/>
                    <a:lstStyle/>
                    <a:p>
                      <a:pPr algn="ctr">
                        <a:spcBef>
                          <a:spcPts val="200"/>
                        </a:spcBef>
                        <a:spcAft>
                          <a:spcPts val="200"/>
                        </a:spcAft>
                      </a:pPr>
                      <a:r>
                        <a:rPr lang="en-GB" sz="1800" dirty="0"/>
                        <a:t>Type of approach</a:t>
                      </a:r>
                    </a:p>
                  </a:txBody>
                  <a:tcPr marL="51802" marR="51802" marT="0" marB="0" anchor="ctr"/>
                </a:tc>
                <a:tc>
                  <a:txBody>
                    <a:bodyPr/>
                    <a:lstStyle/>
                    <a:p>
                      <a:pPr algn="ctr">
                        <a:spcBef>
                          <a:spcPts val="200"/>
                        </a:spcBef>
                        <a:spcAft>
                          <a:spcPts val="200"/>
                        </a:spcAft>
                      </a:pPr>
                      <a:r>
                        <a:rPr lang="en-GB" sz="1800" dirty="0"/>
                        <a:t>Typical assumptions about the family</a:t>
                      </a:r>
                    </a:p>
                  </a:txBody>
                  <a:tcPr marL="51802" marR="51802" marT="0" marB="0" anchor="ctr"/>
                </a:tc>
                <a:tc>
                  <a:txBody>
                    <a:bodyPr/>
                    <a:lstStyle/>
                    <a:p>
                      <a:pPr algn="ctr">
                        <a:spcBef>
                          <a:spcPts val="200"/>
                        </a:spcBef>
                        <a:spcAft>
                          <a:spcPts val="200"/>
                        </a:spcAft>
                      </a:pPr>
                      <a:r>
                        <a:rPr lang="en-GB" sz="1800" dirty="0"/>
                        <a:t>Typical assumptions about professionals and intervention</a:t>
                      </a:r>
                    </a:p>
                  </a:txBody>
                  <a:tcPr marL="51802" marR="51802" marT="0" marB="0" anchor="ctr"/>
                </a:tc>
                <a:extLst>
                  <a:ext uri="{0D108BD9-81ED-4DB2-BD59-A6C34878D82A}">
                    <a16:rowId xmlns:a16="http://schemas.microsoft.com/office/drawing/2014/main" val="4224389398"/>
                  </a:ext>
                </a:extLst>
              </a:tr>
              <a:tr h="1021705">
                <a:tc>
                  <a:txBody>
                    <a:bodyPr/>
                    <a:lstStyle/>
                    <a:p>
                      <a:pPr algn="ctr">
                        <a:spcBef>
                          <a:spcPts val="200"/>
                        </a:spcBef>
                        <a:spcAft>
                          <a:spcPts val="200"/>
                        </a:spcAft>
                      </a:pPr>
                      <a:r>
                        <a:rPr lang="en-GB" sz="1400"/>
                        <a:t>Family-centered</a:t>
                      </a:r>
                    </a:p>
                  </a:txBody>
                  <a:tcPr marL="51802" marR="51802" marT="0" marB="0" anchor="ctr"/>
                </a:tc>
                <a:tc>
                  <a:txBody>
                    <a:bodyPr/>
                    <a:lstStyle/>
                    <a:p>
                      <a:pPr algn="l">
                        <a:spcBef>
                          <a:spcPts val="200"/>
                        </a:spcBef>
                        <a:spcAft>
                          <a:spcPts val="200"/>
                        </a:spcAft>
                      </a:pPr>
                      <a:r>
                        <a:rPr lang="en-GB" sz="1400" dirty="0"/>
                        <a:t>Families are viewed as fully capable of making informed decisions and acting on their choices.</a:t>
                      </a:r>
                    </a:p>
                  </a:txBody>
                  <a:tcPr marL="51802" marR="51802" marT="0" marB="0" anchor="ctr"/>
                </a:tc>
                <a:tc>
                  <a:txBody>
                    <a:bodyPr/>
                    <a:lstStyle/>
                    <a:p>
                      <a:pPr algn="l">
                        <a:spcBef>
                          <a:spcPts val="200"/>
                        </a:spcBef>
                        <a:spcAft>
                          <a:spcPts val="200"/>
                        </a:spcAft>
                      </a:pPr>
                      <a:r>
                        <a:rPr lang="en-GB" sz="1400" dirty="0"/>
                        <a:t>The professional is viewed as the agent and tool of families. His role is to provide the necessary information to the family so that she can make informed decisions and create opportunities to strengthen their competencies. The intervention focuses on the promotion of competencies and the mobilization of resources and support to the family, in an individualized, flexible and responsive way. </a:t>
                      </a:r>
                    </a:p>
                  </a:txBody>
                  <a:tcPr marL="51802" marR="51802" marT="0" marB="0" anchor="ctr"/>
                </a:tc>
                <a:extLst>
                  <a:ext uri="{0D108BD9-81ED-4DB2-BD59-A6C34878D82A}">
                    <a16:rowId xmlns:a16="http://schemas.microsoft.com/office/drawing/2014/main" val="4043686338"/>
                  </a:ext>
                </a:extLst>
              </a:tr>
              <a:tr h="1108911">
                <a:tc>
                  <a:txBody>
                    <a:bodyPr/>
                    <a:lstStyle/>
                    <a:p>
                      <a:pPr algn="ctr">
                        <a:spcBef>
                          <a:spcPts val="200"/>
                        </a:spcBef>
                        <a:spcAft>
                          <a:spcPts val="200"/>
                        </a:spcAft>
                      </a:pPr>
                      <a:r>
                        <a:rPr lang="en-GB" sz="1400" dirty="0"/>
                        <a:t>Family-focused</a:t>
                      </a:r>
                    </a:p>
                  </a:txBody>
                  <a:tcPr marL="51802" marR="51802" marT="0" marB="0" anchor="ctr"/>
                </a:tc>
                <a:tc>
                  <a:txBody>
                    <a:bodyPr/>
                    <a:lstStyle/>
                    <a:p>
                      <a:pPr algn="l">
                        <a:spcBef>
                          <a:spcPts val="200"/>
                        </a:spcBef>
                        <a:spcAft>
                          <a:spcPts val="200"/>
                        </a:spcAft>
                      </a:pPr>
                      <a:r>
                        <a:rPr lang="en-GB" sz="1400" dirty="0"/>
                        <a:t>Families are seen as capable of making choices, but options are limited to the resources, support and services that the professional deems to be best</a:t>
                      </a:r>
                      <a:br>
                        <a:rPr lang="en-GB" sz="1400" dirty="0"/>
                      </a:br>
                      <a:r>
                        <a:rPr lang="en-GB" sz="1400" dirty="0"/>
                        <a:t>suited to the family needs; the family is seen as services consumer.</a:t>
                      </a:r>
                    </a:p>
                  </a:txBody>
                  <a:tcPr marL="51802" marR="51802" marT="0" marB="0" anchor="ctr"/>
                </a:tc>
                <a:tc>
                  <a:txBody>
                    <a:bodyPr/>
                    <a:lstStyle/>
                    <a:p>
                      <a:pPr algn="l">
                        <a:spcBef>
                          <a:spcPts val="200"/>
                        </a:spcBef>
                        <a:spcAft>
                          <a:spcPts val="200"/>
                        </a:spcAft>
                      </a:pPr>
                      <a:r>
                        <a:rPr lang="en-GB" sz="1400" dirty="0"/>
                        <a:t>The professional supports and advises the family on how interventions should be performed, monitoring how the family uses the services provided by the professional. </a:t>
                      </a:r>
                    </a:p>
                  </a:txBody>
                  <a:tcPr marL="51802" marR="51802" marT="0" marB="0" anchor="ctr"/>
                </a:tc>
                <a:extLst>
                  <a:ext uri="{0D108BD9-81ED-4DB2-BD59-A6C34878D82A}">
                    <a16:rowId xmlns:a16="http://schemas.microsoft.com/office/drawing/2014/main" val="43510276"/>
                  </a:ext>
                </a:extLst>
              </a:tr>
              <a:tr h="799289">
                <a:tc>
                  <a:txBody>
                    <a:bodyPr/>
                    <a:lstStyle/>
                    <a:p>
                      <a:pPr algn="ctr"/>
                      <a:br>
                        <a:rPr lang="en-GB" sz="1400"/>
                      </a:br>
                      <a:r>
                        <a:rPr lang="en-GB" sz="1400"/>
                        <a:t>Family-allied</a:t>
                      </a:r>
                    </a:p>
                  </a:txBody>
                  <a:tcPr marL="51802" marR="51802" marT="0" marB="0" anchor="ctr"/>
                </a:tc>
                <a:tc>
                  <a:txBody>
                    <a:bodyPr/>
                    <a:lstStyle/>
                    <a:p>
                      <a:pPr algn="l"/>
                      <a:r>
                        <a:rPr lang="en-GB" sz="1400"/>
                        <a:t>Families are seen as minimally  capable of effecting changes in their lives but are seen as the agent of professionals. </a:t>
                      </a:r>
                    </a:p>
                  </a:txBody>
                  <a:tcPr marL="51802" marR="51802" marT="0" marB="0" anchor="ctr"/>
                </a:tc>
                <a:tc>
                  <a:txBody>
                    <a:bodyPr/>
                    <a:lstStyle/>
                    <a:p>
                      <a:pPr algn="l"/>
                      <a:r>
                        <a:rPr lang="en-GB" sz="1400" dirty="0"/>
                        <a:t>The professional establishes the interactions deemed important and necessary for the family and the family is supposed to implement and develop the prescribed interventions. </a:t>
                      </a:r>
                    </a:p>
                  </a:txBody>
                  <a:tcPr marL="51802" marR="51802" marT="0" marB="0" anchor="ctr"/>
                </a:tc>
                <a:extLst>
                  <a:ext uri="{0D108BD9-81ED-4DB2-BD59-A6C34878D82A}">
                    <a16:rowId xmlns:a16="http://schemas.microsoft.com/office/drawing/2014/main" val="3246973366"/>
                  </a:ext>
                </a:extLst>
              </a:tr>
              <a:tr h="799289">
                <a:tc>
                  <a:txBody>
                    <a:bodyPr/>
                    <a:lstStyle/>
                    <a:p>
                      <a:pPr algn="ctr"/>
                      <a:r>
                        <a:rPr lang="en-GB" sz="1400"/>
                        <a:t>Professional-focused</a:t>
                      </a:r>
                    </a:p>
                  </a:txBody>
                  <a:tcPr marL="51802" marR="51802" marT="0" marB="0" anchor="ctr"/>
                </a:tc>
                <a:tc>
                  <a:txBody>
                    <a:bodyPr/>
                    <a:lstStyle/>
                    <a:p>
                      <a:pPr algn="l"/>
                      <a:r>
                        <a:rPr lang="en-GB" sz="1400" dirty="0"/>
                        <a:t>Families are seen as </a:t>
                      </a:r>
                      <a:r>
                        <a:rPr lang="en-GB" sz="1400" b="1" dirty="0"/>
                        <a:t>deficit</a:t>
                      </a:r>
                      <a:r>
                        <a:rPr lang="en-GB" sz="1400" dirty="0"/>
                        <a:t> or pathological. Families are </a:t>
                      </a:r>
                      <a:r>
                        <a:rPr lang="en-GB" sz="1400" b="1" dirty="0"/>
                        <a:t>passive </a:t>
                      </a:r>
                      <a:r>
                        <a:rPr lang="en-GB" sz="1400" dirty="0"/>
                        <a:t>participants in the process, and there is little or no consideration for their opinions and views. </a:t>
                      </a:r>
                    </a:p>
                  </a:txBody>
                  <a:tcPr marL="51802" marR="51802" marT="0" marB="0" anchor="ctr"/>
                </a:tc>
                <a:tc>
                  <a:txBody>
                    <a:bodyPr/>
                    <a:lstStyle/>
                    <a:p>
                      <a:pPr algn="l"/>
                      <a:r>
                        <a:rPr lang="en-GB" sz="1400" dirty="0"/>
                        <a:t>The professional is viewed as the </a:t>
                      </a:r>
                      <a:r>
                        <a:rPr lang="en-GB" sz="1400" b="1" dirty="0"/>
                        <a:t>expert</a:t>
                      </a:r>
                      <a:r>
                        <a:rPr lang="en-GB" sz="1400" dirty="0"/>
                        <a:t> who determines family needs and implements the interventions. A “paternalistic” model similar to the medical model. </a:t>
                      </a:r>
                    </a:p>
                  </a:txBody>
                  <a:tcPr marL="51802" marR="51802" marT="0" marB="0" anchor="ctr"/>
                </a:tc>
                <a:extLst>
                  <a:ext uri="{0D108BD9-81ED-4DB2-BD59-A6C34878D82A}">
                    <a16:rowId xmlns:a16="http://schemas.microsoft.com/office/drawing/2014/main" val="254978499"/>
                  </a:ext>
                </a:extLst>
              </a:tr>
            </a:tbl>
          </a:graphicData>
        </a:graphic>
      </p:graphicFrame>
      <p:sp>
        <p:nvSpPr>
          <p:cNvPr id="9" name="TextBox 8">
            <a:extLst>
              <a:ext uri="{FF2B5EF4-FFF2-40B4-BE49-F238E27FC236}">
                <a16:creationId xmlns:a16="http://schemas.microsoft.com/office/drawing/2014/main" id="{108AB64E-FEBD-2646-B9B9-B75A1D44B86A}"/>
              </a:ext>
            </a:extLst>
          </p:cNvPr>
          <p:cNvSpPr txBox="1"/>
          <p:nvPr/>
        </p:nvSpPr>
        <p:spPr>
          <a:xfrm rot="5400000">
            <a:off x="9459779" y="3694494"/>
            <a:ext cx="4404604" cy="369332"/>
          </a:xfrm>
          <a:prstGeom prst="rect">
            <a:avLst/>
          </a:prstGeom>
          <a:noFill/>
        </p:spPr>
        <p:txBody>
          <a:bodyPr wrap="none" rtlCol="0">
            <a:spAutoFit/>
          </a:bodyPr>
          <a:lstStyle/>
          <a:p>
            <a:r>
              <a:rPr lang="en-GB"/>
              <a:t>Source: Dunst, Johanson, trivette, Hamby/1991</a:t>
            </a:r>
          </a:p>
        </p:txBody>
      </p:sp>
      <p:sp>
        <p:nvSpPr>
          <p:cNvPr id="10" name="TextBox 9">
            <a:extLst>
              <a:ext uri="{FF2B5EF4-FFF2-40B4-BE49-F238E27FC236}">
                <a16:creationId xmlns:a16="http://schemas.microsoft.com/office/drawing/2014/main" id="{E996C59D-E31A-AA45-8DE6-377EA9585674}"/>
              </a:ext>
            </a:extLst>
          </p:cNvPr>
          <p:cNvSpPr txBox="1"/>
          <p:nvPr/>
        </p:nvSpPr>
        <p:spPr>
          <a:xfrm>
            <a:off x="3292299" y="964910"/>
            <a:ext cx="7506766" cy="646331"/>
          </a:xfrm>
          <a:prstGeom prst="rect">
            <a:avLst/>
          </a:prstGeom>
          <a:noFill/>
        </p:spPr>
        <p:txBody>
          <a:bodyPr wrap="square" rtlCol="0">
            <a:spAutoFit/>
          </a:bodyPr>
          <a:lstStyle/>
          <a:p>
            <a:r>
              <a:rPr lang="en-GB" b="1" i="1" dirty="0">
                <a:solidFill>
                  <a:schemeClr val="accent5">
                    <a:lumMod val="75000"/>
                  </a:schemeClr>
                </a:solidFill>
              </a:rPr>
              <a:t>It is not enough to work with the family to be family-</a:t>
            </a:r>
            <a:r>
              <a:rPr lang="en-GB" b="1" i="1" dirty="0" err="1">
                <a:solidFill>
                  <a:schemeClr val="accent5">
                    <a:lumMod val="75000"/>
                  </a:schemeClr>
                </a:solidFill>
              </a:rPr>
              <a:t>centered</a:t>
            </a:r>
            <a:br>
              <a:rPr lang="en-GB" b="1" i="1" dirty="0">
                <a:solidFill>
                  <a:schemeClr val="accent5">
                    <a:lumMod val="75000"/>
                  </a:schemeClr>
                </a:solidFill>
              </a:rPr>
            </a:br>
            <a:endParaRPr lang="en-GB" b="1" i="1" dirty="0">
              <a:solidFill>
                <a:schemeClr val="accent5">
                  <a:lumMod val="75000"/>
                </a:schemeClr>
              </a:solidFill>
            </a:endParaRPr>
          </a:p>
        </p:txBody>
      </p:sp>
      <p:sp>
        <p:nvSpPr>
          <p:cNvPr id="3" name="Slide Number Placeholder 2">
            <a:extLst>
              <a:ext uri="{FF2B5EF4-FFF2-40B4-BE49-F238E27FC236}">
                <a16:creationId xmlns:a16="http://schemas.microsoft.com/office/drawing/2014/main" id="{16064C22-31BA-0B48-81DD-6CF6CCE3F678}"/>
              </a:ext>
            </a:extLst>
          </p:cNvPr>
          <p:cNvSpPr>
            <a:spLocks noGrp="1"/>
          </p:cNvSpPr>
          <p:nvPr>
            <p:ph type="sldNum" sz="quarter" idx="12"/>
          </p:nvPr>
        </p:nvSpPr>
        <p:spPr/>
        <p:txBody>
          <a:bodyPr/>
          <a:lstStyle/>
          <a:p>
            <a:fld id="{26A003D0-92C7-48A9-9E81-4C2AD6C12F89}" type="slidenum">
              <a:rPr lang="en-BE" smtClean="0"/>
              <a:t>34</a:t>
            </a:fld>
            <a:endParaRPr lang="en-BE"/>
          </a:p>
        </p:txBody>
      </p:sp>
    </p:spTree>
    <p:extLst>
      <p:ext uri="{BB962C8B-B14F-4D97-AF65-F5344CB8AC3E}">
        <p14:creationId xmlns:p14="http://schemas.microsoft.com/office/powerpoint/2010/main" val="2707857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84917" y="-513174"/>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graphicFrame>
        <p:nvGraphicFramePr>
          <p:cNvPr id="4" name="Diagram 3">
            <a:extLst>
              <a:ext uri="{FF2B5EF4-FFF2-40B4-BE49-F238E27FC236}">
                <a16:creationId xmlns:a16="http://schemas.microsoft.com/office/drawing/2014/main" id="{3A227843-0B4B-4E76-88E5-D3E13C939F16}"/>
              </a:ext>
            </a:extLst>
          </p:cNvPr>
          <p:cNvGraphicFramePr/>
          <p:nvPr/>
        </p:nvGraphicFramePr>
        <p:xfrm>
          <a:off x="1116281" y="95003"/>
          <a:ext cx="10521537" cy="640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Θέση περιεχομένου 2">
            <a:extLst>
              <a:ext uri="{FF2B5EF4-FFF2-40B4-BE49-F238E27FC236}">
                <a16:creationId xmlns:a16="http://schemas.microsoft.com/office/drawing/2014/main" id="{BF219469-7B6A-47A2-8BAD-271CEFB94436}"/>
              </a:ext>
            </a:extLst>
          </p:cNvPr>
          <p:cNvSpPr>
            <a:spLocks noGrp="1"/>
          </p:cNvSpPr>
          <p:nvPr>
            <p:ph idx="1"/>
          </p:nvPr>
        </p:nvSpPr>
        <p:spPr/>
        <p:txBody>
          <a:bodyPr>
            <a:normAutofit fontScale="92500" lnSpcReduction="10000"/>
          </a:bodyPr>
          <a:lstStyle/>
          <a:p>
            <a:pPr marL="0" indent="0">
              <a:buNone/>
            </a:pPr>
            <a:r>
              <a:rPr lang="en-GB" dirty="0"/>
              <a:t>TEN PRINCIPLES IN THE FAMILY-CENTERED PRACTICE</a:t>
            </a:r>
          </a:p>
          <a:p>
            <a:pPr marL="514350" indent="-514350">
              <a:buFont typeface="+mj-lt"/>
              <a:buAutoNum type="arabicPeriod"/>
            </a:pPr>
            <a:r>
              <a:rPr lang="en-GB" dirty="0"/>
              <a:t>Families and family members are treated with dignity and respect at all times</a:t>
            </a:r>
          </a:p>
          <a:p>
            <a:pPr marL="514350" indent="-514350">
              <a:buFont typeface="+mj-lt"/>
              <a:buAutoNum type="arabicPeriod"/>
            </a:pPr>
            <a:r>
              <a:rPr lang="en-GB" dirty="0"/>
              <a:t>Professionals are sensitive and responsive to family cultural, ethnic and socio-economic diversity</a:t>
            </a:r>
          </a:p>
          <a:p>
            <a:pPr marL="514350" indent="-514350">
              <a:buFont typeface="+mj-lt"/>
              <a:buAutoNum type="arabicPeriod"/>
            </a:pPr>
            <a:r>
              <a:rPr lang="en-GB" dirty="0"/>
              <a:t>Family choice and decision-making occurs at all levels of family involvement in the intervention process</a:t>
            </a:r>
          </a:p>
          <a:p>
            <a:pPr marL="514350" indent="-514350">
              <a:buFont typeface="+mj-lt"/>
              <a:buAutoNum type="arabicPeriod"/>
            </a:pPr>
            <a:r>
              <a:rPr lang="en-GB" dirty="0"/>
              <a:t>Professionals share the information that the families need to make informed choices</a:t>
            </a:r>
          </a:p>
          <a:p>
            <a:pPr marL="514350" indent="-514350">
              <a:buFont typeface="+mj-lt"/>
              <a:buAutoNum type="arabicPeriod"/>
            </a:pPr>
            <a:r>
              <a:rPr lang="en-GB" dirty="0"/>
              <a:t>The focus of intervention practice is based on family-identified desires, priorities and needs</a:t>
            </a:r>
          </a:p>
        </p:txBody>
      </p:sp>
      <p:sp>
        <p:nvSpPr>
          <p:cNvPr id="10" name="Τίτλος 1">
            <a:extLst>
              <a:ext uri="{FF2B5EF4-FFF2-40B4-BE49-F238E27FC236}">
                <a16:creationId xmlns:a16="http://schemas.microsoft.com/office/drawing/2014/main" id="{8E49B359-00B3-A44A-BD62-C993A7915A3D}"/>
              </a:ext>
            </a:extLst>
          </p:cNvPr>
          <p:cNvSpPr txBox="1">
            <a:spLocks/>
          </p:cNvSpPr>
          <p:nvPr/>
        </p:nvSpPr>
        <p:spPr>
          <a:xfrm>
            <a:off x="838200" y="3496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2E9CD6"/>
                </a:solidFill>
              </a:rPr>
              <a:t>Family-Centred Approach Guidelines</a:t>
            </a:r>
          </a:p>
          <a:p>
            <a:r>
              <a:rPr lang="en-GB" dirty="0">
                <a:solidFill>
                  <a:srgbClr val="2E9CD6"/>
                </a:solidFill>
              </a:rPr>
              <a:t>Carl Dunst</a:t>
            </a:r>
          </a:p>
        </p:txBody>
      </p:sp>
      <p:sp>
        <p:nvSpPr>
          <p:cNvPr id="2" name="Slide Number Placeholder 1">
            <a:extLst>
              <a:ext uri="{FF2B5EF4-FFF2-40B4-BE49-F238E27FC236}">
                <a16:creationId xmlns:a16="http://schemas.microsoft.com/office/drawing/2014/main" id="{FCAEAD3A-0700-8F4B-AF40-2025BFE80C74}"/>
              </a:ext>
            </a:extLst>
          </p:cNvPr>
          <p:cNvSpPr>
            <a:spLocks noGrp="1"/>
          </p:cNvSpPr>
          <p:nvPr>
            <p:ph type="sldNum" sz="quarter" idx="12"/>
          </p:nvPr>
        </p:nvSpPr>
        <p:spPr/>
        <p:txBody>
          <a:bodyPr/>
          <a:lstStyle/>
          <a:p>
            <a:fld id="{26A003D0-92C7-48A9-9E81-4C2AD6C12F89}" type="slidenum">
              <a:rPr lang="en-BE" smtClean="0"/>
              <a:t>35</a:t>
            </a:fld>
            <a:endParaRPr lang="en-BE"/>
          </a:p>
        </p:txBody>
      </p:sp>
    </p:spTree>
    <p:extLst>
      <p:ext uri="{BB962C8B-B14F-4D97-AF65-F5344CB8AC3E}">
        <p14:creationId xmlns:p14="http://schemas.microsoft.com/office/powerpoint/2010/main" val="461040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47247" y="-324097"/>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graphicFrame>
        <p:nvGraphicFramePr>
          <p:cNvPr id="4" name="Diagram 3">
            <a:extLst>
              <a:ext uri="{FF2B5EF4-FFF2-40B4-BE49-F238E27FC236}">
                <a16:creationId xmlns:a16="http://schemas.microsoft.com/office/drawing/2014/main" id="{3A227843-0B4B-4E76-88E5-D3E13C939F16}"/>
              </a:ext>
            </a:extLst>
          </p:cNvPr>
          <p:cNvGraphicFramePr/>
          <p:nvPr/>
        </p:nvGraphicFramePr>
        <p:xfrm>
          <a:off x="1116281" y="95003"/>
          <a:ext cx="10521537" cy="640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Θέση περιεχομένου 2">
            <a:extLst>
              <a:ext uri="{FF2B5EF4-FFF2-40B4-BE49-F238E27FC236}">
                <a16:creationId xmlns:a16="http://schemas.microsoft.com/office/drawing/2014/main" id="{BF219469-7B6A-47A2-8BAD-271CEFB94436}"/>
              </a:ext>
            </a:extLst>
          </p:cNvPr>
          <p:cNvSpPr>
            <a:spLocks noGrp="1"/>
          </p:cNvSpPr>
          <p:nvPr>
            <p:ph idx="1"/>
          </p:nvPr>
        </p:nvSpPr>
        <p:spPr>
          <a:xfrm>
            <a:off x="838200" y="1970423"/>
            <a:ext cx="10515600" cy="4351338"/>
          </a:xfrm>
        </p:spPr>
        <p:txBody>
          <a:bodyPr>
            <a:normAutofit fontScale="92500" lnSpcReduction="20000"/>
          </a:bodyPr>
          <a:lstStyle/>
          <a:p>
            <a:pPr marL="0" indent="0">
              <a:buNone/>
            </a:pPr>
            <a:r>
              <a:rPr lang="en-GB" dirty="0"/>
              <a:t>TEN PRINCIPLES IN THE FAMILY-CENTERED PRACTICE</a:t>
            </a:r>
          </a:p>
          <a:p>
            <a:pPr marL="514350" indent="-514350">
              <a:buFont typeface="+mj-lt"/>
              <a:buAutoNum type="arabicPeriod" startAt="6"/>
            </a:pPr>
            <a:r>
              <a:rPr lang="en-GB" dirty="0"/>
              <a:t>Support, resources and services are provided in a sensitive, responsive and individualized manner</a:t>
            </a:r>
          </a:p>
          <a:p>
            <a:pPr marL="514350" indent="-514350">
              <a:buFont typeface="+mj-lt"/>
              <a:buAutoNum type="arabicPeriod" startAt="6"/>
            </a:pPr>
            <a:r>
              <a:rPr lang="en-GB" dirty="0"/>
              <a:t>A wide range of informal, community and formal supports and resources are used for achieving family identified outcomes</a:t>
            </a:r>
          </a:p>
          <a:p>
            <a:pPr marL="514350" indent="-514350">
              <a:buFont typeface="+mj-lt"/>
              <a:buAutoNum type="arabicPeriod" startAt="6"/>
            </a:pPr>
            <a:r>
              <a:rPr lang="en-GB" dirty="0"/>
              <a:t>Professionals build on strong points, the child’s skills and interests, as well as those of the parents and the family as the main paths to strengthen the family functions</a:t>
            </a:r>
          </a:p>
          <a:p>
            <a:pPr marL="514350" indent="-514350">
              <a:buFont typeface="+mj-lt"/>
              <a:buAutoNum type="arabicPeriod" startAt="6"/>
            </a:pPr>
            <a:r>
              <a:rPr lang="en-GB" dirty="0"/>
              <a:t>Professional-family relationships are characterized by partnerships and collaboration based on mutual trust, respect, and problem solving</a:t>
            </a:r>
          </a:p>
          <a:p>
            <a:pPr marL="514350" indent="-514350">
              <a:buFont typeface="+mj-lt"/>
              <a:buAutoNum type="arabicPeriod" startAt="6"/>
            </a:pPr>
            <a:r>
              <a:rPr lang="en-GB" dirty="0"/>
              <a:t>Professionals use help-giving practices which support and strengthen family functioning</a:t>
            </a:r>
          </a:p>
        </p:txBody>
      </p:sp>
      <p:sp>
        <p:nvSpPr>
          <p:cNvPr id="10" name="Τίτλος 1">
            <a:extLst>
              <a:ext uri="{FF2B5EF4-FFF2-40B4-BE49-F238E27FC236}">
                <a16:creationId xmlns:a16="http://schemas.microsoft.com/office/drawing/2014/main" id="{11457EF0-D1D4-EC4F-AA58-C709FD52E556}"/>
              </a:ext>
            </a:extLst>
          </p:cNvPr>
          <p:cNvSpPr txBox="1">
            <a:spLocks/>
          </p:cNvSpPr>
          <p:nvPr/>
        </p:nvSpPr>
        <p:spPr>
          <a:xfrm>
            <a:off x="779929" y="4708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2E9CD6"/>
                </a:solidFill>
              </a:rPr>
              <a:t>Family-Centred Approach Guidelines</a:t>
            </a:r>
          </a:p>
          <a:p>
            <a:r>
              <a:rPr lang="en-GB" dirty="0">
                <a:solidFill>
                  <a:srgbClr val="2E9CD6"/>
                </a:solidFill>
              </a:rPr>
              <a:t>Carl Dunst</a:t>
            </a:r>
          </a:p>
        </p:txBody>
      </p:sp>
      <p:sp>
        <p:nvSpPr>
          <p:cNvPr id="2" name="Slide Number Placeholder 1">
            <a:extLst>
              <a:ext uri="{FF2B5EF4-FFF2-40B4-BE49-F238E27FC236}">
                <a16:creationId xmlns:a16="http://schemas.microsoft.com/office/drawing/2014/main" id="{88D905D7-2210-2049-A0CE-F8245E6D1A90}"/>
              </a:ext>
            </a:extLst>
          </p:cNvPr>
          <p:cNvSpPr>
            <a:spLocks noGrp="1"/>
          </p:cNvSpPr>
          <p:nvPr>
            <p:ph type="sldNum" sz="quarter" idx="12"/>
          </p:nvPr>
        </p:nvSpPr>
        <p:spPr/>
        <p:txBody>
          <a:bodyPr/>
          <a:lstStyle/>
          <a:p>
            <a:fld id="{26A003D0-92C7-48A9-9E81-4C2AD6C12F89}" type="slidenum">
              <a:rPr lang="en-BE" smtClean="0"/>
              <a:t>36</a:t>
            </a:fld>
            <a:endParaRPr lang="en-BE"/>
          </a:p>
        </p:txBody>
      </p:sp>
    </p:spTree>
    <p:extLst>
      <p:ext uri="{BB962C8B-B14F-4D97-AF65-F5344CB8AC3E}">
        <p14:creationId xmlns:p14="http://schemas.microsoft.com/office/powerpoint/2010/main" val="3335387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5151876"/>
            <a:ext cx="2507083" cy="1772595"/>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graphicFrame>
        <p:nvGraphicFramePr>
          <p:cNvPr id="4" name="Diagram 3">
            <a:extLst>
              <a:ext uri="{FF2B5EF4-FFF2-40B4-BE49-F238E27FC236}">
                <a16:creationId xmlns:a16="http://schemas.microsoft.com/office/drawing/2014/main" id="{3A227843-0B4B-4E76-88E5-D3E13C939F16}"/>
              </a:ext>
            </a:extLst>
          </p:cNvPr>
          <p:cNvGraphicFramePr/>
          <p:nvPr/>
        </p:nvGraphicFramePr>
        <p:xfrm>
          <a:off x="1116281" y="95003"/>
          <a:ext cx="10521537" cy="640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Θέση περιεχομένου 2">
            <a:extLst>
              <a:ext uri="{FF2B5EF4-FFF2-40B4-BE49-F238E27FC236}">
                <a16:creationId xmlns:a16="http://schemas.microsoft.com/office/drawing/2014/main" id="{BF219469-7B6A-47A2-8BAD-271CEFB94436}"/>
              </a:ext>
            </a:extLst>
          </p:cNvPr>
          <p:cNvSpPr>
            <a:spLocks noGrp="1"/>
          </p:cNvSpPr>
          <p:nvPr>
            <p:ph idx="1"/>
          </p:nvPr>
        </p:nvSpPr>
        <p:spPr/>
        <p:txBody>
          <a:bodyPr>
            <a:normAutofit/>
          </a:bodyPr>
          <a:lstStyle/>
          <a:p>
            <a:pPr marL="0" indent="0">
              <a:buNone/>
            </a:pPr>
            <a:r>
              <a:rPr lang="en-GB" dirty="0"/>
              <a:t>Adopting a family-centred approach which places the family on the focus of the intervention entails a </a:t>
            </a:r>
          </a:p>
          <a:p>
            <a:pPr marL="0" indent="0">
              <a:buNone/>
            </a:pPr>
            <a:r>
              <a:rPr lang="en-GB" b="1" dirty="0"/>
              <a:t>FUNDAMENTAL CHANGE</a:t>
            </a:r>
          </a:p>
          <a:p>
            <a:pPr marL="0" indent="0">
              <a:buNone/>
            </a:pPr>
            <a:r>
              <a:rPr lang="en-GB" dirty="0">
                <a:solidFill>
                  <a:srgbClr val="2E9CD6"/>
                </a:solidFill>
              </a:rPr>
              <a:t>in the way we perceive of help-giving services for children with disability</a:t>
            </a:r>
          </a:p>
          <a:p>
            <a:pPr marL="0" indent="0">
              <a:buNone/>
            </a:pPr>
            <a:r>
              <a:rPr lang="en-GB" b="1" dirty="0"/>
              <a:t>CHANGE</a:t>
            </a:r>
          </a:p>
          <a:p>
            <a:pPr marL="0" indent="0">
              <a:buNone/>
            </a:pPr>
            <a:r>
              <a:rPr lang="en-GB" dirty="0">
                <a:solidFill>
                  <a:srgbClr val="FB7B77"/>
                </a:solidFill>
              </a:rPr>
              <a:t>in the way the professional perceives of their role but also in the beliefs for families </a:t>
            </a:r>
          </a:p>
        </p:txBody>
      </p:sp>
      <p:sp>
        <p:nvSpPr>
          <p:cNvPr id="11" name="Τίτλος 1">
            <a:extLst>
              <a:ext uri="{FF2B5EF4-FFF2-40B4-BE49-F238E27FC236}">
                <a16:creationId xmlns:a16="http://schemas.microsoft.com/office/drawing/2014/main" id="{A27A0D0F-92B6-A641-8A87-4FEBCD4CFF62}"/>
              </a:ext>
            </a:extLst>
          </p:cNvPr>
          <p:cNvSpPr txBox="1">
            <a:spLocks/>
          </p:cNvSpPr>
          <p:nvPr/>
        </p:nvSpPr>
        <p:spPr>
          <a:xfrm>
            <a:off x="838200" y="4498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2E9CD6"/>
                </a:solidFill>
              </a:rPr>
              <a:t>Family-Centred Approach Guidelines</a:t>
            </a:r>
          </a:p>
        </p:txBody>
      </p:sp>
      <p:sp>
        <p:nvSpPr>
          <p:cNvPr id="2" name="Slide Number Placeholder 1">
            <a:extLst>
              <a:ext uri="{FF2B5EF4-FFF2-40B4-BE49-F238E27FC236}">
                <a16:creationId xmlns:a16="http://schemas.microsoft.com/office/drawing/2014/main" id="{027A1B74-3D78-2441-AD17-F190B04B0DAE}"/>
              </a:ext>
            </a:extLst>
          </p:cNvPr>
          <p:cNvSpPr>
            <a:spLocks noGrp="1"/>
          </p:cNvSpPr>
          <p:nvPr>
            <p:ph type="sldNum" sz="quarter" idx="12"/>
          </p:nvPr>
        </p:nvSpPr>
        <p:spPr/>
        <p:txBody>
          <a:bodyPr/>
          <a:lstStyle/>
          <a:p>
            <a:fld id="{26A003D0-92C7-48A9-9E81-4C2AD6C12F89}" type="slidenum">
              <a:rPr lang="en-BE" smtClean="0"/>
              <a:t>37</a:t>
            </a:fld>
            <a:endParaRPr lang="en-BE"/>
          </a:p>
        </p:txBody>
      </p:sp>
    </p:spTree>
    <p:extLst>
      <p:ext uri="{BB962C8B-B14F-4D97-AF65-F5344CB8AC3E}">
        <p14:creationId xmlns:p14="http://schemas.microsoft.com/office/powerpoint/2010/main" val="1010415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67201" y="5172929"/>
            <a:ext cx="6666825" cy="502766"/>
          </a:xfrm>
          <a:prstGeom prst="rect">
            <a:avLst/>
          </a:prstGeom>
          <a:noFill/>
        </p:spPr>
        <p:txBody>
          <a:bodyPr wrap="none" rtlCol="0">
            <a:spAutoFit/>
          </a:bodyPr>
          <a:lstStyle/>
          <a:p>
            <a:r>
              <a:rPr lang="en-GB" sz="2667"/>
              <a:t>-- Dunst, Bruder &amp; Espe-Sherwindt, 2014, p. 43</a:t>
            </a:r>
          </a:p>
        </p:txBody>
      </p:sp>
      <p:pic>
        <p:nvPicPr>
          <p:cNvPr id="7" name="Image" descr="Image">
            <a:extLst>
              <a:ext uri="{FF2B5EF4-FFF2-40B4-BE49-F238E27FC236}">
                <a16:creationId xmlns:a16="http://schemas.microsoft.com/office/drawing/2014/main" id="{700CBAB2-AC9A-B94B-BBA9-8FC2F3A9F708}"/>
              </a:ext>
            </a:extLst>
          </p:cNvPr>
          <p:cNvPicPr>
            <a:picLocks noChangeAspect="1"/>
          </p:cNvPicPr>
          <p:nvPr/>
        </p:nvPicPr>
        <p:blipFill>
          <a:blip r:embed="rId3"/>
          <a:stretch>
            <a:fillRect/>
          </a:stretch>
        </p:blipFill>
        <p:spPr>
          <a:xfrm>
            <a:off x="1603630" y="1"/>
            <a:ext cx="1688669" cy="295501"/>
          </a:xfrm>
          <a:prstGeom prst="rect">
            <a:avLst/>
          </a:prstGeom>
          <a:ln w="12700">
            <a:miter lim="400000"/>
          </a:ln>
        </p:spPr>
      </p:pic>
      <p:pic>
        <p:nvPicPr>
          <p:cNvPr id="8" name="Picture 4" descr="Logo&#10;&#10;Description automatically generated">
            <a:extLst>
              <a:ext uri="{FF2B5EF4-FFF2-40B4-BE49-F238E27FC236}">
                <a16:creationId xmlns:a16="http://schemas.microsoft.com/office/drawing/2014/main" id="{C4394437-F016-FB49-A7F7-34DBF353A25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7795" y="5219603"/>
            <a:ext cx="2507083" cy="1772595"/>
          </a:xfrm>
          <a:prstGeom prst="rect">
            <a:avLst/>
          </a:prstGeom>
        </p:spPr>
      </p:pic>
      <p:pic>
        <p:nvPicPr>
          <p:cNvPr id="9" name="Image" descr="Image">
            <a:extLst>
              <a:ext uri="{FF2B5EF4-FFF2-40B4-BE49-F238E27FC236}">
                <a16:creationId xmlns:a16="http://schemas.microsoft.com/office/drawing/2014/main" id="{D18E7DF9-E766-4E4D-9C6A-5F40094898A9}"/>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mc:AlternateContent xmlns:mc="http://schemas.openxmlformats.org/markup-compatibility/2006" xmlns:we="http://schemas.microsoft.com/office/webextensions/webextension/2010/11" xmlns:pca="http://schemas.microsoft.com/office/powerpoint/2013/contentapp">
        <mc:Choice Requires="we pca">
          <p:graphicFrame>
            <p:nvGraphicFramePr>
              <p:cNvPr id="12" name="Θέση περιεχομένου 11" title="Web Video Player">
                <a:extLst>
                  <a:ext uri="{FF2B5EF4-FFF2-40B4-BE49-F238E27FC236}">
                    <a16:creationId xmlns:a16="http://schemas.microsoft.com/office/drawing/2014/main" id="{608C42A3-0772-5444-B4A4-9955061DA2B2}"/>
                  </a:ext>
                </a:extLst>
              </p:cNvPr>
              <p:cNvGraphicFramePr>
                <a:graphicFrameLocks noGrp="1"/>
              </p:cNvGraphicFramePr>
              <p:nvPr>
                <p:ph idx="1"/>
                <p:extLst>
                  <p:ext uri="{D42A27DB-BD31-4B8C-83A1-F6EECF244321}">
                    <p14:modId xmlns:p14="http://schemas.microsoft.com/office/powerpoint/2010/main" val="2287259391"/>
                  </p:ext>
                </p:extLst>
              </p:nvPr>
            </p:nvGraphicFramePr>
            <p:xfrm>
              <a:off x="1603629" y="1422399"/>
              <a:ext cx="9866203" cy="4151279"/>
            </p:xfrm>
            <a:graphic>
              <a:graphicData uri="http://schemas.microsoft.com/office/webextensions/webextension/2010/11">
                <we:webextensionref xmlns:we="http://schemas.microsoft.com/office/webextensions/webextension/2010/11" xmlns:r="http://schemas.openxmlformats.org/officeDocument/2006/relationships" r:id="rId6"/>
              </a:graphicData>
            </a:graphic>
          </p:graphicFrame>
        </mc:Choice>
        <mc:Fallback xmlns="">
          <p:pic>
            <p:nvPicPr>
              <p:cNvPr id="12" name="Θέση περιεχομένου 11" title="Web Video Player">
                <a:extLst>
                  <a:ext uri="{FF2B5EF4-FFF2-40B4-BE49-F238E27FC236}">
                    <a16:creationId xmlns:a16="http://schemas.microsoft.com/office/drawing/2014/main" id="{608C42A3-0772-5444-B4A4-9955061DA2B2}"/>
                  </a:ext>
                </a:extLst>
              </p:cNvPr>
              <p:cNvPicPr>
                <a:picLocks noGrp="1" noRot="1" noChangeAspect="1" noMove="1" noResize="1" noEditPoints="1" noAdjustHandles="1" noChangeArrowheads="1" noChangeShapeType="1"/>
              </p:cNvPicPr>
              <p:nvPr/>
            </p:nvPicPr>
            <p:blipFill>
              <a:blip r:embed="rId7"/>
              <a:stretch>
                <a:fillRect/>
              </a:stretch>
            </p:blipFill>
            <p:spPr>
              <a:xfrm>
                <a:off x="1603629" y="1422399"/>
                <a:ext cx="9866203" cy="4151279"/>
              </a:xfrm>
              <a:prstGeom prst="rect">
                <a:avLst/>
              </a:prstGeom>
            </p:spPr>
          </p:pic>
        </mc:Fallback>
      </mc:AlternateContent>
      <p:sp>
        <p:nvSpPr>
          <p:cNvPr id="10" name="Τίτλος 1">
            <a:extLst>
              <a:ext uri="{FF2B5EF4-FFF2-40B4-BE49-F238E27FC236}">
                <a16:creationId xmlns:a16="http://schemas.microsoft.com/office/drawing/2014/main" id="{26866CBF-4302-964C-8836-7BCCBCD72D41}"/>
              </a:ext>
            </a:extLst>
          </p:cNvPr>
          <p:cNvSpPr txBox="1">
            <a:spLocks/>
          </p:cNvSpPr>
          <p:nvPr/>
        </p:nvSpPr>
        <p:spPr>
          <a:xfrm>
            <a:off x="838200" y="19616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2E9CD6"/>
                </a:solidFill>
              </a:rPr>
              <a:t>Family-Centred are Successful</a:t>
            </a:r>
          </a:p>
        </p:txBody>
      </p:sp>
      <p:sp>
        <p:nvSpPr>
          <p:cNvPr id="2" name="Slide Number Placeholder 1">
            <a:extLst>
              <a:ext uri="{FF2B5EF4-FFF2-40B4-BE49-F238E27FC236}">
                <a16:creationId xmlns:a16="http://schemas.microsoft.com/office/drawing/2014/main" id="{F6D4D2E6-CE23-B34F-B9FF-12670141CA4B}"/>
              </a:ext>
            </a:extLst>
          </p:cNvPr>
          <p:cNvSpPr>
            <a:spLocks noGrp="1"/>
          </p:cNvSpPr>
          <p:nvPr>
            <p:ph type="sldNum" sz="quarter" idx="12"/>
          </p:nvPr>
        </p:nvSpPr>
        <p:spPr/>
        <p:txBody>
          <a:bodyPr/>
          <a:lstStyle/>
          <a:p>
            <a:fld id="{26A003D0-92C7-48A9-9E81-4C2AD6C12F89}" type="slidenum">
              <a:rPr lang="en-BE" smtClean="0"/>
              <a:t>38</a:t>
            </a:fld>
            <a:endParaRPr lang="en-BE"/>
          </a:p>
        </p:txBody>
      </p:sp>
    </p:spTree>
    <p:extLst>
      <p:ext uri="{BB962C8B-B14F-4D97-AF65-F5344CB8AC3E}">
        <p14:creationId xmlns:p14="http://schemas.microsoft.com/office/powerpoint/2010/main" val="2903307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2984" y="283243"/>
            <a:ext cx="9566031" cy="1143000"/>
          </a:xfrm>
        </p:spPr>
        <p:txBody>
          <a:bodyPr>
            <a:normAutofit/>
          </a:bodyPr>
          <a:lstStyle/>
          <a:p>
            <a:pPr algn="ctr"/>
            <a:r>
              <a:rPr lang="en-GB" sz="4800" dirty="0">
                <a:solidFill>
                  <a:srgbClr val="2E9CD6"/>
                </a:solidFill>
                <a:latin typeface="Avenir Book" panose="02000503020000020003" pitchFamily="2" charset="0"/>
                <a:cs typeface="Calibri" pitchFamily="34" charset="0"/>
              </a:rPr>
              <a:t>Child with Disability: </a:t>
            </a:r>
            <a:r>
              <a:rPr lang="en-GB" sz="4800" dirty="0">
                <a:solidFill>
                  <a:srgbClr val="FF0000"/>
                </a:solidFill>
                <a:latin typeface="Avenir Book" panose="02000503020000020003" pitchFamily="2" charset="0"/>
                <a:cs typeface="Calibri" pitchFamily="34" charset="0"/>
              </a:rPr>
              <a:t>The turning point</a:t>
            </a:r>
          </a:p>
        </p:txBody>
      </p:sp>
      <p:sp>
        <p:nvSpPr>
          <p:cNvPr id="4" name="TextBox 3"/>
          <p:cNvSpPr txBox="1"/>
          <p:nvPr/>
        </p:nvSpPr>
        <p:spPr>
          <a:xfrm>
            <a:off x="2184399" y="5986188"/>
            <a:ext cx="10058400" cy="420564"/>
          </a:xfrm>
          <a:prstGeom prst="rect">
            <a:avLst/>
          </a:prstGeom>
          <a:noFill/>
        </p:spPr>
        <p:txBody>
          <a:bodyPr wrap="square" rtlCol="0">
            <a:spAutoFit/>
          </a:bodyPr>
          <a:lstStyle/>
          <a:p>
            <a:r>
              <a:rPr lang="en-GB" sz="2133">
                <a:solidFill>
                  <a:srgbClr val="000000"/>
                </a:solidFill>
              </a:rPr>
              <a:t>-- Reuben Hill, </a:t>
            </a:r>
            <a:r>
              <a:rPr lang="en-GB" sz="2133" i="1">
                <a:solidFill>
                  <a:srgbClr val="000000"/>
                </a:solidFill>
              </a:rPr>
              <a:t>Families Under Stress</a:t>
            </a:r>
            <a:r>
              <a:rPr lang="en-GB" sz="2133">
                <a:solidFill>
                  <a:srgbClr val="000000"/>
                </a:solidFill>
              </a:rPr>
              <a:t>, cited in </a:t>
            </a:r>
            <a:r>
              <a:rPr lang="en-GB" sz="2133" i="1">
                <a:solidFill>
                  <a:srgbClr val="000000"/>
                </a:solidFill>
              </a:rPr>
              <a:t>On This Journey Together </a:t>
            </a:r>
          </a:p>
        </p:txBody>
      </p:sp>
      <p:sp>
        <p:nvSpPr>
          <p:cNvPr id="5" name="Line Callout 1 13">
            <a:extLst>
              <a:ext uri="{FF2B5EF4-FFF2-40B4-BE49-F238E27FC236}">
                <a16:creationId xmlns:a16="http://schemas.microsoft.com/office/drawing/2014/main" id="{FD3088CB-8801-1041-8861-9D6BBA82BE0D}"/>
              </a:ext>
            </a:extLst>
          </p:cNvPr>
          <p:cNvSpPr/>
          <p:nvPr/>
        </p:nvSpPr>
        <p:spPr>
          <a:xfrm>
            <a:off x="1957752" y="1801863"/>
            <a:ext cx="2438400" cy="1676400"/>
          </a:xfrm>
          <a:prstGeom prst="borderCallout1">
            <a:avLst>
              <a:gd name="adj1" fmla="val 125124"/>
              <a:gd name="adj2" fmla="val 112275"/>
              <a:gd name="adj3" fmla="val 100379"/>
              <a:gd name="adj4" fmla="val 101774"/>
            </a:avLst>
          </a:prstGeom>
          <a:solidFill>
            <a:srgbClr val="2E9CD6"/>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alibri" pitchFamily="34" charset="0"/>
                <a:cs typeface="Calibri" pitchFamily="34" charset="0"/>
              </a:rPr>
              <a:t>Faced with disability:</a:t>
            </a:r>
          </a:p>
          <a:p>
            <a:pPr algn="ctr"/>
            <a:r>
              <a:rPr lang="en-GB" sz="2400" dirty="0">
                <a:solidFill>
                  <a:schemeClr val="bg1"/>
                </a:solidFill>
                <a:latin typeface="Calibri" pitchFamily="34" charset="0"/>
                <a:cs typeface="Calibri" pitchFamily="34" charset="0"/>
              </a:rPr>
              <a:t>The News</a:t>
            </a:r>
          </a:p>
        </p:txBody>
      </p:sp>
      <p:cxnSp>
        <p:nvCxnSpPr>
          <p:cNvPr id="6" name="Straight Connector 5">
            <a:extLst>
              <a:ext uri="{FF2B5EF4-FFF2-40B4-BE49-F238E27FC236}">
                <a16:creationId xmlns:a16="http://schemas.microsoft.com/office/drawing/2014/main" id="{7644F76D-5B56-7E48-BEA2-B248B84D55D1}"/>
              </a:ext>
            </a:extLst>
          </p:cNvPr>
          <p:cNvCxnSpPr/>
          <p:nvPr/>
        </p:nvCxnSpPr>
        <p:spPr>
          <a:xfrm>
            <a:off x="1957754" y="4087863"/>
            <a:ext cx="2532184" cy="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77E66EB2-1382-0C4C-8AC7-25EF46BBA2D5}"/>
              </a:ext>
            </a:extLst>
          </p:cNvPr>
          <p:cNvSpPr/>
          <p:nvPr/>
        </p:nvSpPr>
        <p:spPr>
          <a:xfrm>
            <a:off x="4396156" y="3859263"/>
            <a:ext cx="656492" cy="457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cxnSp>
        <p:nvCxnSpPr>
          <p:cNvPr id="8" name="Straight Connector 8">
            <a:extLst>
              <a:ext uri="{FF2B5EF4-FFF2-40B4-BE49-F238E27FC236}">
                <a16:creationId xmlns:a16="http://schemas.microsoft.com/office/drawing/2014/main" id="{19C015F7-FD11-9243-ACAD-FABB4AE6BFA2}"/>
              </a:ext>
            </a:extLst>
          </p:cNvPr>
          <p:cNvCxnSpPr>
            <a:stCxn id="7" idx="5"/>
          </p:cNvCxnSpPr>
          <p:nvPr/>
        </p:nvCxnSpPr>
        <p:spPr>
          <a:xfrm>
            <a:off x="4956508" y="4249511"/>
            <a:ext cx="1127772" cy="1590955"/>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0">
            <a:extLst>
              <a:ext uri="{FF2B5EF4-FFF2-40B4-BE49-F238E27FC236}">
                <a16:creationId xmlns:a16="http://schemas.microsoft.com/office/drawing/2014/main" id="{20EDDD2F-C4A6-694A-A39C-4167C58DA2E8}"/>
              </a:ext>
            </a:extLst>
          </p:cNvPr>
          <p:cNvCxnSpPr/>
          <p:nvPr/>
        </p:nvCxnSpPr>
        <p:spPr>
          <a:xfrm flipV="1">
            <a:off x="6084278" y="2792463"/>
            <a:ext cx="1875692" cy="304800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2">
            <a:extLst>
              <a:ext uri="{FF2B5EF4-FFF2-40B4-BE49-F238E27FC236}">
                <a16:creationId xmlns:a16="http://schemas.microsoft.com/office/drawing/2014/main" id="{881F1DE0-3294-2647-B188-FBA14FD22D6A}"/>
              </a:ext>
            </a:extLst>
          </p:cNvPr>
          <p:cNvCxnSpPr/>
          <p:nvPr/>
        </p:nvCxnSpPr>
        <p:spPr>
          <a:xfrm>
            <a:off x="7940564" y="2792463"/>
            <a:ext cx="2813539" cy="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BF51D73-A409-444A-94B8-42E03C1FF43B}"/>
              </a:ext>
            </a:extLst>
          </p:cNvPr>
          <p:cNvSpPr txBox="1"/>
          <p:nvPr/>
        </p:nvSpPr>
        <p:spPr>
          <a:xfrm>
            <a:off x="1633550" y="4849866"/>
            <a:ext cx="3603522" cy="1323632"/>
          </a:xfrm>
          <a:prstGeom prst="rect">
            <a:avLst/>
          </a:prstGeom>
          <a:noFill/>
        </p:spPr>
        <p:txBody>
          <a:bodyPr wrap="square" rtlCol="0">
            <a:spAutoFit/>
          </a:bodyPr>
          <a:lstStyle/>
          <a:p>
            <a:pPr algn="ctr"/>
            <a:r>
              <a:rPr lang="en-GB" sz="2667" dirty="0">
                <a:solidFill>
                  <a:srgbClr val="000000"/>
                </a:solidFill>
              </a:rPr>
              <a:t>Disorganisation period</a:t>
            </a:r>
          </a:p>
          <a:p>
            <a:pPr algn="ctr"/>
            <a:r>
              <a:rPr lang="en-GB" sz="2667" dirty="0">
                <a:solidFill>
                  <a:srgbClr val="000000"/>
                </a:solidFill>
              </a:rPr>
              <a:t>Imbalance</a:t>
            </a:r>
          </a:p>
        </p:txBody>
      </p:sp>
      <p:sp>
        <p:nvSpPr>
          <p:cNvPr id="12" name="TextBox 11">
            <a:extLst>
              <a:ext uri="{FF2B5EF4-FFF2-40B4-BE49-F238E27FC236}">
                <a16:creationId xmlns:a16="http://schemas.microsoft.com/office/drawing/2014/main" id="{C04C7D54-6A36-9540-B568-76911A55EE29}"/>
              </a:ext>
            </a:extLst>
          </p:cNvPr>
          <p:cNvSpPr txBox="1"/>
          <p:nvPr/>
        </p:nvSpPr>
        <p:spPr>
          <a:xfrm>
            <a:off x="6740768" y="4697466"/>
            <a:ext cx="3751384" cy="1323632"/>
          </a:xfrm>
          <a:prstGeom prst="rect">
            <a:avLst/>
          </a:prstGeom>
          <a:noFill/>
        </p:spPr>
        <p:txBody>
          <a:bodyPr wrap="square" rtlCol="0">
            <a:spAutoFit/>
          </a:bodyPr>
          <a:lstStyle/>
          <a:p>
            <a:pPr algn="ctr"/>
            <a:r>
              <a:rPr lang="en-GB" sz="2667" dirty="0">
                <a:solidFill>
                  <a:srgbClr val="000000"/>
                </a:solidFill>
              </a:rPr>
              <a:t>Reorganisation Level</a:t>
            </a:r>
          </a:p>
          <a:p>
            <a:pPr algn="ctr"/>
            <a:r>
              <a:rPr lang="en-GB" sz="2667" dirty="0">
                <a:solidFill>
                  <a:srgbClr val="FF0000"/>
                </a:solidFill>
              </a:rPr>
              <a:t>RISK</a:t>
            </a:r>
          </a:p>
        </p:txBody>
      </p:sp>
      <p:sp>
        <p:nvSpPr>
          <p:cNvPr id="13" name="TextBox 12">
            <a:extLst>
              <a:ext uri="{FF2B5EF4-FFF2-40B4-BE49-F238E27FC236}">
                <a16:creationId xmlns:a16="http://schemas.microsoft.com/office/drawing/2014/main" id="{DD26D7CC-4A12-4C49-B994-5392909DDDCE}"/>
              </a:ext>
            </a:extLst>
          </p:cNvPr>
          <p:cNvSpPr txBox="1"/>
          <p:nvPr/>
        </p:nvSpPr>
        <p:spPr>
          <a:xfrm>
            <a:off x="7565425" y="1321617"/>
            <a:ext cx="3563816" cy="913199"/>
          </a:xfrm>
          <a:prstGeom prst="rect">
            <a:avLst/>
          </a:prstGeom>
          <a:noFill/>
        </p:spPr>
        <p:txBody>
          <a:bodyPr wrap="square" rtlCol="0">
            <a:spAutoFit/>
          </a:bodyPr>
          <a:lstStyle/>
          <a:p>
            <a:pPr algn="ctr"/>
            <a:r>
              <a:rPr lang="en-GB" sz="2667" dirty="0">
                <a:solidFill>
                  <a:srgbClr val="000000"/>
                </a:solidFill>
              </a:rPr>
              <a:t>Reorganisation Level</a:t>
            </a:r>
          </a:p>
        </p:txBody>
      </p:sp>
      <p:sp>
        <p:nvSpPr>
          <p:cNvPr id="14" name="TextBox 13">
            <a:extLst>
              <a:ext uri="{FF2B5EF4-FFF2-40B4-BE49-F238E27FC236}">
                <a16:creationId xmlns:a16="http://schemas.microsoft.com/office/drawing/2014/main" id="{44B7547F-CF2A-E64D-8AFB-E13A58E76133}"/>
              </a:ext>
            </a:extLst>
          </p:cNvPr>
          <p:cNvSpPr txBox="1"/>
          <p:nvPr/>
        </p:nvSpPr>
        <p:spPr>
          <a:xfrm>
            <a:off x="8252929" y="2192867"/>
            <a:ext cx="1439818" cy="502766"/>
          </a:xfrm>
          <a:prstGeom prst="rect">
            <a:avLst/>
          </a:prstGeom>
          <a:noFill/>
        </p:spPr>
        <p:txBody>
          <a:bodyPr wrap="none" rtlCol="0">
            <a:spAutoFit/>
          </a:bodyPr>
          <a:lstStyle/>
          <a:p>
            <a:r>
              <a:rPr lang="en-GB" sz="2667" dirty="0">
                <a:solidFill>
                  <a:srgbClr val="00B050"/>
                </a:solidFill>
              </a:rPr>
              <a:t>OPPORTUNITY</a:t>
            </a:r>
          </a:p>
        </p:txBody>
      </p:sp>
      <p:cxnSp>
        <p:nvCxnSpPr>
          <p:cNvPr id="15" name="Straight Connector 19">
            <a:extLst>
              <a:ext uri="{FF2B5EF4-FFF2-40B4-BE49-F238E27FC236}">
                <a16:creationId xmlns:a16="http://schemas.microsoft.com/office/drawing/2014/main" id="{8879EA12-7E06-3F4A-B12B-FF0162E8BC79}"/>
              </a:ext>
            </a:extLst>
          </p:cNvPr>
          <p:cNvCxnSpPr/>
          <p:nvPr/>
        </p:nvCxnSpPr>
        <p:spPr>
          <a:xfrm>
            <a:off x="6834554" y="4697463"/>
            <a:ext cx="3376247"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5" descr="C:\Users\MEE2884\AppData\Local\Microsoft\Windows\Temporary Internet Files\Content.IE5\9GBVMIJQ\dinamicas_de_grupo[1].jpg">
            <a:extLst>
              <a:ext uri="{FF2B5EF4-FFF2-40B4-BE49-F238E27FC236}">
                <a16:creationId xmlns:a16="http://schemas.microsoft.com/office/drawing/2014/main" id="{0AAEB961-890D-9D4D-BDCE-D92E519283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01" r="13040"/>
          <a:stretch/>
        </p:blipFill>
        <p:spPr bwMode="auto">
          <a:xfrm>
            <a:off x="8324634" y="2877780"/>
            <a:ext cx="1886167" cy="17497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E37E1DD-6C37-1B4C-9D91-975646C717A6}"/>
              </a:ext>
            </a:extLst>
          </p:cNvPr>
          <p:cNvSpPr txBox="1"/>
          <p:nvPr/>
        </p:nvSpPr>
        <p:spPr>
          <a:xfrm>
            <a:off x="10140462" y="3478263"/>
            <a:ext cx="1079142" cy="666786"/>
          </a:xfrm>
          <a:prstGeom prst="rect">
            <a:avLst/>
          </a:prstGeom>
          <a:noFill/>
        </p:spPr>
        <p:txBody>
          <a:bodyPr wrap="none" rtlCol="0">
            <a:spAutoFit/>
          </a:bodyPr>
          <a:lstStyle/>
          <a:p>
            <a:r>
              <a:rPr lang="en-GB" sz="3733"/>
              <a:t>ECI</a:t>
            </a:r>
          </a:p>
        </p:txBody>
      </p:sp>
      <p:pic>
        <p:nvPicPr>
          <p:cNvPr id="18" name="Picture 4" descr="Logo&#10;&#10;Description automatically generated">
            <a:extLst>
              <a:ext uri="{FF2B5EF4-FFF2-40B4-BE49-F238E27FC236}">
                <a16:creationId xmlns:a16="http://schemas.microsoft.com/office/drawing/2014/main" id="{31F1BE9A-C080-704F-91CA-1E2EEE5DB6B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7795" y="5219603"/>
            <a:ext cx="2507083" cy="1772595"/>
          </a:xfrm>
          <a:prstGeom prst="rect">
            <a:avLst/>
          </a:prstGeom>
        </p:spPr>
      </p:pic>
      <p:pic>
        <p:nvPicPr>
          <p:cNvPr id="19" name="Image" descr="Image">
            <a:extLst>
              <a:ext uri="{FF2B5EF4-FFF2-40B4-BE49-F238E27FC236}">
                <a16:creationId xmlns:a16="http://schemas.microsoft.com/office/drawing/2014/main" id="{9CA890E7-76E6-D64C-BF1E-CD6B683322D9}"/>
              </a:ext>
            </a:extLst>
          </p:cNvPr>
          <p:cNvPicPr>
            <a:picLocks noChangeAspect="1"/>
          </p:cNvPicPr>
          <p:nvPr/>
        </p:nvPicPr>
        <p:blipFill>
          <a:blip r:embed="rId5"/>
          <a:stretch>
            <a:fillRect/>
          </a:stretch>
        </p:blipFill>
        <p:spPr>
          <a:xfrm>
            <a:off x="1603630" y="1"/>
            <a:ext cx="1688669" cy="295501"/>
          </a:xfrm>
          <a:prstGeom prst="rect">
            <a:avLst/>
          </a:prstGeom>
          <a:ln w="12700">
            <a:miter lim="400000"/>
          </a:ln>
        </p:spPr>
      </p:pic>
      <p:pic>
        <p:nvPicPr>
          <p:cNvPr id="20" name="Image" descr="Image">
            <a:extLst>
              <a:ext uri="{FF2B5EF4-FFF2-40B4-BE49-F238E27FC236}">
                <a16:creationId xmlns:a16="http://schemas.microsoft.com/office/drawing/2014/main" id="{CEA78D42-6663-1347-8629-9421ADECAB1F}"/>
              </a:ext>
            </a:extLst>
          </p:cNvPr>
          <p:cNvPicPr>
            <a:picLocks noChangeAspect="1"/>
          </p:cNvPicPr>
          <p:nvPr/>
        </p:nvPicPr>
        <p:blipFill>
          <a:blip r:embed="rId6"/>
          <a:stretch>
            <a:fillRect/>
          </a:stretch>
        </p:blipFill>
        <p:spPr>
          <a:xfrm>
            <a:off x="9684917" y="6262913"/>
            <a:ext cx="2507083" cy="595087"/>
          </a:xfrm>
          <a:prstGeom prst="rect">
            <a:avLst/>
          </a:prstGeom>
          <a:ln w="12700">
            <a:miter lim="400000"/>
          </a:ln>
        </p:spPr>
      </p:pic>
      <p:sp>
        <p:nvSpPr>
          <p:cNvPr id="3" name="Slide Number Placeholder 2">
            <a:extLst>
              <a:ext uri="{FF2B5EF4-FFF2-40B4-BE49-F238E27FC236}">
                <a16:creationId xmlns:a16="http://schemas.microsoft.com/office/drawing/2014/main" id="{EF815A45-65F5-234E-A1E9-C7B7424BB658}"/>
              </a:ext>
            </a:extLst>
          </p:cNvPr>
          <p:cNvSpPr>
            <a:spLocks noGrp="1"/>
          </p:cNvSpPr>
          <p:nvPr>
            <p:ph type="sldNum" sz="quarter" idx="12"/>
          </p:nvPr>
        </p:nvSpPr>
        <p:spPr/>
        <p:txBody>
          <a:bodyPr/>
          <a:lstStyle/>
          <a:p>
            <a:fld id="{26A003D0-92C7-48A9-9E81-4C2AD6C12F89}" type="slidenum">
              <a:rPr lang="en-BE" smtClean="0"/>
              <a:t>39</a:t>
            </a:fld>
            <a:endParaRPr lang="en-BE"/>
          </a:p>
        </p:txBody>
      </p:sp>
    </p:spTree>
    <p:extLst>
      <p:ext uri="{BB962C8B-B14F-4D97-AF65-F5344CB8AC3E}">
        <p14:creationId xmlns:p14="http://schemas.microsoft.com/office/powerpoint/2010/main" val="426847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par>
                          <p:cTn id="21" fill="hold">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par>
                          <p:cTn id="34" fill="hold">
                            <p:stCondLst>
                              <p:cond delay="1000"/>
                            </p:stCondLst>
                            <p:childTnLst>
                              <p:par>
                                <p:cTn id="35" presetID="47"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par>
                          <p:cTn id="50" fill="hold">
                            <p:stCondLst>
                              <p:cond delay="500"/>
                            </p:stCondLst>
                            <p:childTnLst>
                              <p:par>
                                <p:cTn id="51" presetID="47" presetClass="entr" presetSubtype="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Εικόνα 62">
            <a:extLst>
              <a:ext uri="{FF2B5EF4-FFF2-40B4-BE49-F238E27FC236}">
                <a16:creationId xmlns:a16="http://schemas.microsoft.com/office/drawing/2014/main" id="{6F7DFD57-B185-4E45-A9D8-51A9B87B2281}"/>
              </a:ext>
            </a:extLst>
          </p:cNvPr>
          <p:cNvPicPr>
            <a:picLocks noChangeAspect="1"/>
          </p:cNvPicPr>
          <p:nvPr/>
        </p:nvPicPr>
        <p:blipFill>
          <a:blip r:embed="rId3"/>
          <a:stretch>
            <a:fillRect/>
          </a:stretch>
        </p:blipFill>
        <p:spPr>
          <a:xfrm>
            <a:off x="5038165" y="1232167"/>
            <a:ext cx="6985104" cy="4947782"/>
          </a:xfrm>
          <a:prstGeom prst="rect">
            <a:avLst/>
          </a:prstGeom>
        </p:spPr>
      </p:pic>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5118368"/>
            <a:ext cx="2856944" cy="2019959"/>
          </a:xfrm>
          <a:prstGeom prst="rect">
            <a:avLst/>
          </a:prstGeom>
        </p:spPr>
      </p:pic>
      <p:sp>
        <p:nvSpPr>
          <p:cNvPr id="8" name="Rectangle 7">
            <a:extLst>
              <a:ext uri="{FF2B5EF4-FFF2-40B4-BE49-F238E27FC236}">
                <a16:creationId xmlns:a16="http://schemas.microsoft.com/office/drawing/2014/main" id="{715A9D01-5540-408A-BEE6-D9E75FFA9D4B}"/>
              </a:ext>
            </a:extLst>
          </p:cNvPr>
          <p:cNvSpPr/>
          <p:nvPr/>
        </p:nvSpPr>
        <p:spPr>
          <a:xfrm>
            <a:off x="464312" y="1007586"/>
            <a:ext cx="4297344" cy="1464091"/>
          </a:xfrm>
          <a:prstGeom prst="rect">
            <a:avLst/>
          </a:prstGeom>
          <a:solidFill>
            <a:srgbClr val="2E9C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latin typeface="+mj-lt"/>
                <a:ea typeface="Adobe Fan Heiti Std B" panose="020B0700000000000000" pitchFamily="34" charset="-128"/>
                <a:cs typeface="Arial" panose="020B0604020202020204" pitchFamily="34" charset="0"/>
              </a:rPr>
              <a:t>Neuroplasticity - the appropriate timing</a:t>
            </a:r>
          </a:p>
        </p:txBody>
      </p:sp>
      <p:pic>
        <p:nvPicPr>
          <p:cNvPr id="6" name="Image" descr="Image">
            <a:extLst>
              <a:ext uri="{FF2B5EF4-FFF2-40B4-BE49-F238E27FC236}">
                <a16:creationId xmlns:a16="http://schemas.microsoft.com/office/drawing/2014/main" id="{EC6421A0-4B43-4641-8369-C5EEFF2F1B05}"/>
              </a:ext>
            </a:extLst>
          </p:cNvPr>
          <p:cNvPicPr>
            <a:picLocks noChangeAspect="1"/>
          </p:cNvPicPr>
          <p:nvPr/>
        </p:nvPicPr>
        <p:blipFill>
          <a:blip r:embed="rId5"/>
          <a:stretch>
            <a:fillRect/>
          </a:stretch>
        </p:blipFill>
        <p:spPr>
          <a:xfrm>
            <a:off x="1603630" y="0"/>
            <a:ext cx="1688669" cy="295501"/>
          </a:xfrm>
          <a:prstGeom prst="rect">
            <a:avLst/>
          </a:prstGeom>
          <a:ln w="12700">
            <a:miter lim="400000"/>
          </a:ln>
        </p:spPr>
      </p:pic>
      <p:pic>
        <p:nvPicPr>
          <p:cNvPr id="7" name="Image" descr="Image">
            <a:extLst>
              <a:ext uri="{FF2B5EF4-FFF2-40B4-BE49-F238E27FC236}">
                <a16:creationId xmlns:a16="http://schemas.microsoft.com/office/drawing/2014/main" id="{66F6054E-3277-4468-A641-B4DB182762DC}"/>
              </a:ext>
            </a:extLst>
          </p:cNvPr>
          <p:cNvPicPr>
            <a:picLocks noChangeAspect="1"/>
          </p:cNvPicPr>
          <p:nvPr/>
        </p:nvPicPr>
        <p:blipFill>
          <a:blip r:embed="rId6"/>
          <a:stretch>
            <a:fillRect/>
          </a:stretch>
        </p:blipFill>
        <p:spPr>
          <a:xfrm>
            <a:off x="9684917" y="6262913"/>
            <a:ext cx="2507083" cy="595087"/>
          </a:xfrm>
          <a:prstGeom prst="rect">
            <a:avLst/>
          </a:prstGeom>
          <a:ln w="12700">
            <a:miter lim="400000"/>
          </a:ln>
        </p:spPr>
      </p:pic>
      <p:sp>
        <p:nvSpPr>
          <p:cNvPr id="2" name="Ορθογώνιο 1">
            <a:extLst>
              <a:ext uri="{FF2B5EF4-FFF2-40B4-BE49-F238E27FC236}">
                <a16:creationId xmlns:a16="http://schemas.microsoft.com/office/drawing/2014/main" id="{2E4BA3C3-CF93-D64E-A85D-A8AB79A7515D}"/>
              </a:ext>
            </a:extLst>
          </p:cNvPr>
          <p:cNvSpPr/>
          <p:nvPr/>
        </p:nvSpPr>
        <p:spPr>
          <a:xfrm>
            <a:off x="464312" y="2617683"/>
            <a:ext cx="4297344" cy="2500685"/>
          </a:xfrm>
          <a:prstGeom prst="rect">
            <a:avLst/>
          </a:prstGeom>
        </p:spPr>
        <p:txBody>
          <a:bodyPr wrap="square">
            <a:spAutoFit/>
          </a:bodyPr>
          <a:lstStyle/>
          <a:p>
            <a:pPr algn="ctr">
              <a:spcBef>
                <a:spcPts val="1500"/>
              </a:spcBef>
              <a:buSzPct val="100000"/>
              <a:defRPr sz="3600" b="0" spc="72">
                <a:latin typeface="Avenir Next"/>
                <a:ea typeface="Avenir Next"/>
                <a:cs typeface="Avenir Next"/>
                <a:sym typeface="Avenir Next"/>
              </a:defRPr>
            </a:pPr>
            <a:r>
              <a:rPr lang="en-GB" sz="2400" dirty="0">
                <a:latin typeface="Calibri" panose="020F0502020204030204" pitchFamily="34" charset="0"/>
                <a:cs typeface="Calibri" panose="020F0502020204030204" pitchFamily="34" charset="0"/>
              </a:rPr>
              <a:t>This ability varies over time and it is known that </a:t>
            </a:r>
            <a:r>
              <a:rPr lang="en-GB" sz="2400" b="1" dirty="0">
                <a:solidFill>
                  <a:srgbClr val="DD4D96"/>
                </a:solidFill>
                <a:latin typeface="Calibri" panose="020F0502020204030204" pitchFamily="34" charset="0"/>
                <a:cs typeface="Calibri" panose="020F0502020204030204" pitchFamily="34" charset="0"/>
              </a:rPr>
              <a:t>the younger the child the greater the ability </a:t>
            </a:r>
            <a:r>
              <a:rPr lang="en-GB" sz="2400" dirty="0">
                <a:latin typeface="Calibri" panose="020F0502020204030204" pitchFamily="34" charset="0"/>
                <a:cs typeface="Calibri" panose="020F0502020204030204" pitchFamily="34" charset="0"/>
              </a:rPr>
              <a:t>of the nervous system to change.</a:t>
            </a:r>
          </a:p>
          <a:p>
            <a:pPr algn="r">
              <a:spcBef>
                <a:spcPts val="1500"/>
              </a:spcBef>
              <a:buSzPct val="100000"/>
              <a:defRPr sz="3600" b="0" spc="72">
                <a:latin typeface="Avenir Next"/>
                <a:ea typeface="Avenir Next"/>
                <a:cs typeface="Avenir Next"/>
                <a:sym typeface="Avenir Next"/>
              </a:defRPr>
            </a:pPr>
            <a:r>
              <a:rPr lang="en-GB" sz="2000" dirty="0" err="1">
                <a:latin typeface="Calibri" panose="020F0502020204030204" pitchFamily="34" charset="0"/>
                <a:cs typeface="Calibri" panose="020F0502020204030204" pitchFamily="34" charset="0"/>
              </a:rPr>
              <a:t>Νelson</a:t>
            </a:r>
            <a:r>
              <a:rPr lang="en-GB" sz="2000" dirty="0">
                <a:latin typeface="Calibri" panose="020F0502020204030204" pitchFamily="34" charset="0"/>
                <a:cs typeface="Calibri" panose="020F0502020204030204" pitchFamily="34" charset="0"/>
              </a:rPr>
              <a:t>, 2000</a:t>
            </a:r>
          </a:p>
        </p:txBody>
      </p:sp>
      <p:sp>
        <p:nvSpPr>
          <p:cNvPr id="3" name="Slide Number Placeholder 2">
            <a:extLst>
              <a:ext uri="{FF2B5EF4-FFF2-40B4-BE49-F238E27FC236}">
                <a16:creationId xmlns:a16="http://schemas.microsoft.com/office/drawing/2014/main" id="{9D641104-9013-B944-9FE2-5BC33A0AB547}"/>
              </a:ext>
            </a:extLst>
          </p:cNvPr>
          <p:cNvSpPr>
            <a:spLocks noGrp="1"/>
          </p:cNvSpPr>
          <p:nvPr>
            <p:ph type="sldNum" sz="quarter" idx="12"/>
          </p:nvPr>
        </p:nvSpPr>
        <p:spPr/>
        <p:txBody>
          <a:bodyPr/>
          <a:lstStyle/>
          <a:p>
            <a:fld id="{26A003D0-92C7-48A9-9E81-4C2AD6C12F89}" type="slidenum">
              <a:rPr lang="en-BE" smtClean="0"/>
              <a:t>4</a:t>
            </a:fld>
            <a:endParaRPr lang="en-BE"/>
          </a:p>
        </p:txBody>
      </p:sp>
    </p:spTree>
    <p:extLst>
      <p:ext uri="{BB962C8B-B14F-4D97-AF65-F5344CB8AC3E}">
        <p14:creationId xmlns:p14="http://schemas.microsoft.com/office/powerpoint/2010/main" val="3415730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4" y="758707"/>
            <a:ext cx="10311100" cy="1143000"/>
          </a:xfrm>
        </p:spPr>
        <p:txBody>
          <a:bodyPr>
            <a:normAutofit fontScale="90000"/>
          </a:bodyPr>
          <a:lstStyle/>
          <a:p>
            <a:pPr algn="ctr"/>
            <a:r>
              <a:rPr lang="en-GB" sz="4800" dirty="0">
                <a:solidFill>
                  <a:srgbClr val="2E9CD6"/>
                </a:solidFill>
                <a:cs typeface="Calibri" pitchFamily="34" charset="0"/>
              </a:rPr>
              <a:t>Family-Centred Approach for Children with Disability: </a:t>
            </a:r>
            <a:r>
              <a:rPr lang="en-GB" sz="4800" dirty="0">
                <a:solidFill>
                  <a:srgbClr val="FF0000"/>
                </a:solidFill>
                <a:cs typeface="Calibri" pitchFamily="34" charset="0"/>
              </a:rPr>
              <a:t>The Challenges</a:t>
            </a:r>
          </a:p>
        </p:txBody>
      </p:sp>
      <p:sp>
        <p:nvSpPr>
          <p:cNvPr id="3" name="TextBox 2">
            <a:extLst>
              <a:ext uri="{FF2B5EF4-FFF2-40B4-BE49-F238E27FC236}">
                <a16:creationId xmlns:a16="http://schemas.microsoft.com/office/drawing/2014/main" id="{764C23FB-2785-C54B-83A6-7A07A99E5CCF}"/>
              </a:ext>
            </a:extLst>
          </p:cNvPr>
          <p:cNvSpPr txBox="1"/>
          <p:nvPr/>
        </p:nvSpPr>
        <p:spPr>
          <a:xfrm>
            <a:off x="880534" y="2278717"/>
            <a:ext cx="10074337" cy="2677656"/>
          </a:xfrm>
          <a:prstGeom prst="rect">
            <a:avLst/>
          </a:prstGeom>
          <a:noFill/>
        </p:spPr>
        <p:txBody>
          <a:bodyPr wrap="square" rtlCol="0">
            <a:spAutoFit/>
          </a:bodyPr>
          <a:lstStyle/>
          <a:p>
            <a:pPr marL="285750" indent="-285750">
              <a:buFont typeface="Arial" panose="020B0604020202020204" pitchFamily="34" charset="0"/>
              <a:buChar char="•"/>
            </a:pPr>
            <a:r>
              <a:rPr lang="en-GB" sz="2400" dirty="0"/>
              <a:t>Determine what strategies and experiences will be effective for the specific child and family</a:t>
            </a:r>
          </a:p>
          <a:p>
            <a:pPr marL="285750" indent="-285750">
              <a:buFont typeface="Arial" panose="020B0604020202020204" pitchFamily="34" charset="0"/>
              <a:buChar char="•"/>
            </a:pPr>
            <a:r>
              <a:rPr lang="en-GB" sz="2400" dirty="0"/>
              <a:t>ESPECIALLY FOR CHILDREN WITH DISABILITY who have the same relational needs but need to develop special techniques, adaptations and contexts to establish relations</a:t>
            </a:r>
          </a:p>
          <a:p>
            <a:pPr marL="285750" indent="-285750">
              <a:buFont typeface="Arial" panose="020B0604020202020204" pitchFamily="34" charset="0"/>
              <a:buChar char="•"/>
            </a:pPr>
            <a:r>
              <a:rPr lang="en-GB" sz="2400" dirty="0"/>
              <a:t>Identify and bring to the fore the disability-related stress factors, the need for knowledge of the child’s special health condition and for additional resources</a:t>
            </a:r>
          </a:p>
        </p:txBody>
      </p:sp>
      <p:pic>
        <p:nvPicPr>
          <p:cNvPr id="4" name="Picture 4" descr="Logo&#10;&#10;Description automatically generated">
            <a:extLst>
              <a:ext uri="{FF2B5EF4-FFF2-40B4-BE49-F238E27FC236}">
                <a16:creationId xmlns:a16="http://schemas.microsoft.com/office/drawing/2014/main" id="{CDDD6F77-B2F7-314A-B1C0-9B13818792C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7795" y="5219603"/>
            <a:ext cx="2507083" cy="1772595"/>
          </a:xfrm>
          <a:prstGeom prst="rect">
            <a:avLst/>
          </a:prstGeom>
        </p:spPr>
      </p:pic>
      <p:pic>
        <p:nvPicPr>
          <p:cNvPr id="5" name="Image" descr="Image">
            <a:extLst>
              <a:ext uri="{FF2B5EF4-FFF2-40B4-BE49-F238E27FC236}">
                <a16:creationId xmlns:a16="http://schemas.microsoft.com/office/drawing/2014/main" id="{3FB6815D-7572-6642-A2EC-E8ED740BCEB5}"/>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6" name="Image" descr="Image">
            <a:extLst>
              <a:ext uri="{FF2B5EF4-FFF2-40B4-BE49-F238E27FC236}">
                <a16:creationId xmlns:a16="http://schemas.microsoft.com/office/drawing/2014/main" id="{80B5A360-8528-3544-9828-5E052EC14E08}"/>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sp>
        <p:nvSpPr>
          <p:cNvPr id="7" name="Slide Number Placeholder 6">
            <a:extLst>
              <a:ext uri="{FF2B5EF4-FFF2-40B4-BE49-F238E27FC236}">
                <a16:creationId xmlns:a16="http://schemas.microsoft.com/office/drawing/2014/main" id="{C04C2FA7-629D-E449-9FD3-B250F87924B0}"/>
              </a:ext>
            </a:extLst>
          </p:cNvPr>
          <p:cNvSpPr>
            <a:spLocks noGrp="1"/>
          </p:cNvSpPr>
          <p:nvPr>
            <p:ph type="sldNum" sz="quarter" idx="12"/>
          </p:nvPr>
        </p:nvSpPr>
        <p:spPr/>
        <p:txBody>
          <a:bodyPr/>
          <a:lstStyle/>
          <a:p>
            <a:fld id="{26A003D0-92C7-48A9-9E81-4C2AD6C12F89}" type="slidenum">
              <a:rPr lang="en-BE" smtClean="0"/>
              <a:t>40</a:t>
            </a:fld>
            <a:endParaRPr lang="en-BE"/>
          </a:p>
        </p:txBody>
      </p:sp>
    </p:spTree>
    <p:extLst>
      <p:ext uri="{BB962C8B-B14F-4D97-AF65-F5344CB8AC3E}">
        <p14:creationId xmlns:p14="http://schemas.microsoft.com/office/powerpoint/2010/main" val="532656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είμενο, επιχειρηματική κάρτα&#10;&#10;Περιγραφή που δημιουργήθηκε αυτόματα">
            <a:extLst>
              <a:ext uri="{FF2B5EF4-FFF2-40B4-BE49-F238E27FC236}">
                <a16:creationId xmlns:a16="http://schemas.microsoft.com/office/drawing/2014/main" id="{B8A22DC6-CA19-9040-B231-0E305C5732AD}"/>
              </a:ext>
            </a:extLst>
          </p:cNvPr>
          <p:cNvPicPr>
            <a:picLocks noChangeAspect="1"/>
          </p:cNvPicPr>
          <p:nvPr/>
        </p:nvPicPr>
        <p:blipFill rotWithShape="1">
          <a:blip r:embed="rId3">
            <a:extLst>
              <a:ext uri="{28A0092B-C50C-407E-A947-70E740481C1C}">
                <a14:useLocalDpi xmlns:a14="http://schemas.microsoft.com/office/drawing/2010/main" val="0"/>
              </a:ext>
            </a:extLst>
          </a:blip>
          <a:srcRect l="17885" t="9744" r="18365" b="11282"/>
          <a:stretch/>
        </p:blipFill>
        <p:spPr>
          <a:xfrm>
            <a:off x="1310304" y="2375167"/>
            <a:ext cx="4297232" cy="2994452"/>
          </a:xfrm>
          <a:prstGeom prst="rect">
            <a:avLst/>
          </a:prstGeom>
        </p:spPr>
      </p:pic>
      <p:sp>
        <p:nvSpPr>
          <p:cNvPr id="4" name="TextBox 3">
            <a:extLst>
              <a:ext uri="{FF2B5EF4-FFF2-40B4-BE49-F238E27FC236}">
                <a16:creationId xmlns:a16="http://schemas.microsoft.com/office/drawing/2014/main" id="{C02E7464-86F8-F34C-9A0D-7A960591BDB1}"/>
              </a:ext>
            </a:extLst>
          </p:cNvPr>
          <p:cNvSpPr txBox="1"/>
          <p:nvPr/>
        </p:nvSpPr>
        <p:spPr>
          <a:xfrm>
            <a:off x="6584465" y="2691963"/>
            <a:ext cx="4607169" cy="2677656"/>
          </a:xfrm>
          <a:prstGeom prst="rect">
            <a:avLst/>
          </a:prstGeom>
          <a:noFill/>
        </p:spPr>
        <p:txBody>
          <a:bodyPr wrap="square" rtlCol="0">
            <a:spAutoFit/>
          </a:bodyPr>
          <a:lstStyle/>
          <a:p>
            <a:pPr marL="342900" indent="-342900">
              <a:buFont typeface="Arial" panose="020B0604020202020204" pitchFamily="34" charset="0"/>
              <a:buChar char="•"/>
            </a:pPr>
            <a:r>
              <a:rPr lang="en-GB" sz="2400" dirty="0"/>
              <a:t>Technical knowledge and skills</a:t>
            </a:r>
          </a:p>
          <a:p>
            <a:pPr marL="342900" indent="-342900">
              <a:buFont typeface="Arial" panose="020B0604020202020204" pitchFamily="34" charset="0"/>
              <a:buChar char="•"/>
            </a:pPr>
            <a:r>
              <a:rPr lang="en-GB" sz="2400" dirty="0"/>
              <a:t>Their personality qualities</a:t>
            </a:r>
          </a:p>
          <a:p>
            <a:pPr marL="342900" indent="-342900">
              <a:buFont typeface="Arial" panose="020B0604020202020204" pitchFamily="34" charset="0"/>
              <a:buChar char="•"/>
            </a:pPr>
            <a:r>
              <a:rPr lang="en-GB" sz="2400" dirty="0"/>
              <a:t>Special techniques to support the family</a:t>
            </a:r>
          </a:p>
          <a:p>
            <a:pPr marL="342900" indent="-342900">
              <a:buFont typeface="Arial" panose="020B0604020202020204" pitchFamily="34" charset="0"/>
              <a:buChar char="•"/>
            </a:pPr>
            <a:r>
              <a:rPr lang="en-GB" sz="2400" dirty="0"/>
              <a:t>Collaboration and teamwork capability</a:t>
            </a:r>
          </a:p>
          <a:p>
            <a:pPr marL="342900" indent="-342900">
              <a:buFont typeface="Arial" panose="020B0604020202020204" pitchFamily="34" charset="0"/>
              <a:buChar char="•"/>
            </a:pPr>
            <a:r>
              <a:rPr lang="en-GB" sz="2400" dirty="0"/>
              <a:t>Available resources</a:t>
            </a:r>
          </a:p>
        </p:txBody>
      </p:sp>
      <p:sp>
        <p:nvSpPr>
          <p:cNvPr id="7" name="Title 1">
            <a:extLst>
              <a:ext uri="{FF2B5EF4-FFF2-40B4-BE49-F238E27FC236}">
                <a16:creationId xmlns:a16="http://schemas.microsoft.com/office/drawing/2014/main" id="{544891C4-6E62-594D-975D-517FB14100BD}"/>
              </a:ext>
            </a:extLst>
          </p:cNvPr>
          <p:cNvSpPr txBox="1">
            <a:spLocks/>
          </p:cNvSpPr>
          <p:nvPr/>
        </p:nvSpPr>
        <p:spPr>
          <a:xfrm>
            <a:off x="880534" y="758707"/>
            <a:ext cx="10311100" cy="11430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dirty="0">
                <a:solidFill>
                  <a:srgbClr val="2E9CD6"/>
                </a:solidFill>
                <a:cs typeface="Calibri" pitchFamily="34" charset="0"/>
              </a:rPr>
              <a:t>Family-Centred Approach for Children with Disability: </a:t>
            </a:r>
            <a:r>
              <a:rPr lang="en-GB" sz="4800" dirty="0">
                <a:solidFill>
                  <a:srgbClr val="FF0000"/>
                </a:solidFill>
                <a:cs typeface="Calibri" pitchFamily="34" charset="0"/>
              </a:rPr>
              <a:t>The Challenges</a:t>
            </a:r>
          </a:p>
        </p:txBody>
      </p:sp>
      <p:pic>
        <p:nvPicPr>
          <p:cNvPr id="8" name="Image" descr="Image">
            <a:extLst>
              <a:ext uri="{FF2B5EF4-FFF2-40B4-BE49-F238E27FC236}">
                <a16:creationId xmlns:a16="http://schemas.microsoft.com/office/drawing/2014/main" id="{81B6242A-31C1-854F-89AC-77EF0047A9C8}"/>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9" name="Image" descr="Image">
            <a:extLst>
              <a:ext uri="{FF2B5EF4-FFF2-40B4-BE49-F238E27FC236}">
                <a16:creationId xmlns:a16="http://schemas.microsoft.com/office/drawing/2014/main" id="{45E05375-E800-ED45-85FE-309CFB993C22}"/>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pic>
        <p:nvPicPr>
          <p:cNvPr id="10" name="Picture 4" descr="Logo&#10;&#10;Description automatically generated">
            <a:extLst>
              <a:ext uri="{FF2B5EF4-FFF2-40B4-BE49-F238E27FC236}">
                <a16:creationId xmlns:a16="http://schemas.microsoft.com/office/drawing/2014/main" id="{88429E07-BC8B-BF41-9485-FCC7A69BC80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7795" y="5219603"/>
            <a:ext cx="2507083" cy="1772595"/>
          </a:xfrm>
          <a:prstGeom prst="rect">
            <a:avLst/>
          </a:prstGeom>
        </p:spPr>
      </p:pic>
      <p:sp>
        <p:nvSpPr>
          <p:cNvPr id="2" name="Slide Number Placeholder 1">
            <a:extLst>
              <a:ext uri="{FF2B5EF4-FFF2-40B4-BE49-F238E27FC236}">
                <a16:creationId xmlns:a16="http://schemas.microsoft.com/office/drawing/2014/main" id="{17F26249-B41A-CE47-9403-B4E3FBCBD01D}"/>
              </a:ext>
            </a:extLst>
          </p:cNvPr>
          <p:cNvSpPr>
            <a:spLocks noGrp="1"/>
          </p:cNvSpPr>
          <p:nvPr>
            <p:ph type="sldNum" sz="quarter" idx="12"/>
          </p:nvPr>
        </p:nvSpPr>
        <p:spPr/>
        <p:txBody>
          <a:bodyPr/>
          <a:lstStyle/>
          <a:p>
            <a:fld id="{26A003D0-92C7-48A9-9E81-4C2AD6C12F89}" type="slidenum">
              <a:rPr lang="en-BE" smtClean="0"/>
              <a:t>41</a:t>
            </a:fld>
            <a:endParaRPr lang="en-BE"/>
          </a:p>
        </p:txBody>
      </p:sp>
    </p:spTree>
    <p:extLst>
      <p:ext uri="{BB962C8B-B14F-4D97-AF65-F5344CB8AC3E}">
        <p14:creationId xmlns:p14="http://schemas.microsoft.com/office/powerpoint/2010/main" val="3546837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graphicFrame>
        <p:nvGraphicFramePr>
          <p:cNvPr id="4" name="Diagram 3">
            <a:extLst>
              <a:ext uri="{FF2B5EF4-FFF2-40B4-BE49-F238E27FC236}">
                <a16:creationId xmlns:a16="http://schemas.microsoft.com/office/drawing/2014/main" id="{3A227843-0B4B-4E76-88E5-D3E13C939F16}"/>
              </a:ext>
            </a:extLst>
          </p:cNvPr>
          <p:cNvGraphicFramePr/>
          <p:nvPr/>
        </p:nvGraphicFramePr>
        <p:xfrm>
          <a:off x="1116281" y="95003"/>
          <a:ext cx="10521537" cy="640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8" name="Title 1">
            <a:extLst>
              <a:ext uri="{FF2B5EF4-FFF2-40B4-BE49-F238E27FC236}">
                <a16:creationId xmlns:a16="http://schemas.microsoft.com/office/drawing/2014/main" id="{D63A1F58-3C15-4B44-A385-CDDA0A8216FD}"/>
              </a:ext>
            </a:extLst>
          </p:cNvPr>
          <p:cNvSpPr>
            <a:spLocks noGrp="1"/>
          </p:cNvSpPr>
          <p:nvPr>
            <p:ph type="title"/>
          </p:nvPr>
        </p:nvSpPr>
        <p:spPr>
          <a:xfrm>
            <a:off x="838200" y="365125"/>
            <a:ext cx="10515600" cy="1325563"/>
          </a:xfrm>
        </p:spPr>
        <p:txBody>
          <a:bodyPr>
            <a:normAutofit/>
          </a:bodyPr>
          <a:lstStyle/>
          <a:p>
            <a:r>
              <a:rPr lang="en-GB" sz="3733" b="1" dirty="0">
                <a:solidFill>
                  <a:srgbClr val="2E9CD6"/>
                </a:solidFill>
              </a:rPr>
              <a:t>Early Childhood Intervention = RELATIONSHIPS</a:t>
            </a:r>
          </a:p>
        </p:txBody>
      </p:sp>
      <p:pic>
        <p:nvPicPr>
          <p:cNvPr id="22" name="Θέση περιεχομένου 21">
            <a:extLst>
              <a:ext uri="{FF2B5EF4-FFF2-40B4-BE49-F238E27FC236}">
                <a16:creationId xmlns:a16="http://schemas.microsoft.com/office/drawing/2014/main" id="{6B5A2435-B01A-ED4E-84F1-07621AFAABC7}"/>
              </a:ext>
            </a:extLst>
          </p:cNvPr>
          <p:cNvPicPr>
            <a:picLocks noGrp="1" noChangeAspect="1"/>
          </p:cNvPicPr>
          <p:nvPr>
            <p:ph idx="1"/>
          </p:nvPr>
        </p:nvPicPr>
        <p:blipFill>
          <a:blip r:embed="rId11">
            <a:extLst>
              <a:ext uri="{28A0092B-C50C-407E-A947-70E740481C1C}">
                <a14:useLocalDpi xmlns:a14="http://schemas.microsoft.com/office/drawing/2010/main" val="0"/>
              </a:ext>
            </a:extLst>
          </a:blip>
          <a:stretch>
            <a:fillRect/>
          </a:stretch>
        </p:blipFill>
        <p:spPr>
          <a:xfrm>
            <a:off x="2825781" y="1443978"/>
            <a:ext cx="7114086" cy="4732985"/>
          </a:xfrm>
        </p:spPr>
      </p:pic>
      <p:sp>
        <p:nvSpPr>
          <p:cNvPr id="2" name="Slide Number Placeholder 1">
            <a:extLst>
              <a:ext uri="{FF2B5EF4-FFF2-40B4-BE49-F238E27FC236}">
                <a16:creationId xmlns:a16="http://schemas.microsoft.com/office/drawing/2014/main" id="{5C27E2D4-677B-0F41-891E-BFC45B759674}"/>
              </a:ext>
            </a:extLst>
          </p:cNvPr>
          <p:cNvSpPr>
            <a:spLocks noGrp="1"/>
          </p:cNvSpPr>
          <p:nvPr>
            <p:ph type="sldNum" sz="quarter" idx="12"/>
          </p:nvPr>
        </p:nvSpPr>
        <p:spPr/>
        <p:txBody>
          <a:bodyPr/>
          <a:lstStyle/>
          <a:p>
            <a:fld id="{26A003D0-92C7-48A9-9E81-4C2AD6C12F89}" type="slidenum">
              <a:rPr lang="en-BE" smtClean="0"/>
              <a:t>42</a:t>
            </a:fld>
            <a:endParaRPr lang="en-BE"/>
          </a:p>
        </p:txBody>
      </p:sp>
    </p:spTree>
    <p:extLst>
      <p:ext uri="{BB962C8B-B14F-4D97-AF65-F5344CB8AC3E}">
        <p14:creationId xmlns:p14="http://schemas.microsoft.com/office/powerpoint/2010/main" val="2394061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graphicFrame>
        <p:nvGraphicFramePr>
          <p:cNvPr id="4" name="Diagram 3">
            <a:extLst>
              <a:ext uri="{FF2B5EF4-FFF2-40B4-BE49-F238E27FC236}">
                <a16:creationId xmlns:a16="http://schemas.microsoft.com/office/drawing/2014/main" id="{3A227843-0B4B-4E76-88E5-D3E13C939F16}"/>
              </a:ext>
            </a:extLst>
          </p:cNvPr>
          <p:cNvGraphicFramePr/>
          <p:nvPr/>
        </p:nvGraphicFramePr>
        <p:xfrm>
          <a:off x="1116281" y="95003"/>
          <a:ext cx="10521537" cy="640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TextBox 12">
            <a:extLst>
              <a:ext uri="{FF2B5EF4-FFF2-40B4-BE49-F238E27FC236}">
                <a16:creationId xmlns:a16="http://schemas.microsoft.com/office/drawing/2014/main" id="{348EC268-FA18-C945-9A7B-C0CF4CE0CF53}"/>
              </a:ext>
            </a:extLst>
          </p:cNvPr>
          <p:cNvSpPr txBox="1"/>
          <p:nvPr/>
        </p:nvSpPr>
        <p:spPr>
          <a:xfrm>
            <a:off x="6568087" y="6157914"/>
            <a:ext cx="3526447" cy="461665"/>
          </a:xfrm>
          <a:prstGeom prst="rect">
            <a:avLst/>
          </a:prstGeom>
          <a:noFill/>
        </p:spPr>
        <p:txBody>
          <a:bodyPr wrap="square" lIns="91440" tIns="45720" rIns="91440" bIns="45720" rtlCol="0">
            <a:spAutoFit/>
          </a:bodyPr>
          <a:lstStyle/>
          <a:p>
            <a:r>
              <a:rPr lang="en-GB" sz="2400"/>
              <a:t>-- Raver &amp; Childress, 2015</a:t>
            </a:r>
          </a:p>
        </p:txBody>
      </p:sp>
      <p:graphicFrame>
        <p:nvGraphicFramePr>
          <p:cNvPr id="15" name="Content Placeholder 2">
            <a:extLst>
              <a:ext uri="{FF2B5EF4-FFF2-40B4-BE49-F238E27FC236}">
                <a16:creationId xmlns:a16="http://schemas.microsoft.com/office/drawing/2014/main" id="{EE05FA9F-A01F-564A-8E43-6377EE2E539A}"/>
              </a:ext>
            </a:extLst>
          </p:cNvPr>
          <p:cNvGraphicFramePr>
            <a:graphicFrameLocks noGrp="1"/>
          </p:cNvGraphicFramePr>
          <p:nvPr>
            <p:ph idx="1"/>
          </p:nvPr>
        </p:nvGraphicFramePr>
        <p:xfrm>
          <a:off x="4744173" y="1445352"/>
          <a:ext cx="7089693" cy="457774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6" name="Picture 2">
            <a:extLst>
              <a:ext uri="{FF2B5EF4-FFF2-40B4-BE49-F238E27FC236}">
                <a16:creationId xmlns:a16="http://schemas.microsoft.com/office/drawing/2014/main" id="{4A649C4C-207E-E245-A61C-92B775F16DC3}"/>
              </a:ext>
            </a:extLst>
          </p:cNvPr>
          <p:cNvPicPr>
            <a:picLocks noChangeAspect="1" noChangeArrowheads="1"/>
          </p:cNvPicPr>
          <p:nvPr/>
        </p:nvPicPr>
        <p:blipFill>
          <a:blip r:embed="rId16">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435130" y="1445353"/>
            <a:ext cx="2683705" cy="3638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itle 1">
            <a:extLst>
              <a:ext uri="{FF2B5EF4-FFF2-40B4-BE49-F238E27FC236}">
                <a16:creationId xmlns:a16="http://schemas.microsoft.com/office/drawing/2014/main" id="{D63A1F58-3C15-4B44-A385-CDDA0A8216FD}"/>
              </a:ext>
            </a:extLst>
          </p:cNvPr>
          <p:cNvSpPr>
            <a:spLocks noGrp="1"/>
          </p:cNvSpPr>
          <p:nvPr>
            <p:ph type="title"/>
          </p:nvPr>
        </p:nvSpPr>
        <p:spPr>
          <a:xfrm>
            <a:off x="838200" y="365125"/>
            <a:ext cx="10515600" cy="1325563"/>
          </a:xfrm>
        </p:spPr>
        <p:txBody>
          <a:bodyPr>
            <a:normAutofit/>
          </a:bodyPr>
          <a:lstStyle/>
          <a:p>
            <a:r>
              <a:rPr lang="en-GB" sz="3733" b="1" dirty="0">
                <a:solidFill>
                  <a:srgbClr val="2E9CD6"/>
                </a:solidFill>
              </a:rPr>
              <a:t>Early Childhood Intervention = RELATIONSHIPS</a:t>
            </a:r>
          </a:p>
        </p:txBody>
      </p:sp>
      <p:sp>
        <p:nvSpPr>
          <p:cNvPr id="2" name="Slide Number Placeholder 1">
            <a:extLst>
              <a:ext uri="{FF2B5EF4-FFF2-40B4-BE49-F238E27FC236}">
                <a16:creationId xmlns:a16="http://schemas.microsoft.com/office/drawing/2014/main" id="{1B7FD513-350C-6F46-970B-9B4CD70DE9E1}"/>
              </a:ext>
            </a:extLst>
          </p:cNvPr>
          <p:cNvSpPr>
            <a:spLocks noGrp="1"/>
          </p:cNvSpPr>
          <p:nvPr>
            <p:ph type="sldNum" sz="quarter" idx="12"/>
          </p:nvPr>
        </p:nvSpPr>
        <p:spPr/>
        <p:txBody>
          <a:bodyPr/>
          <a:lstStyle/>
          <a:p>
            <a:fld id="{26A003D0-92C7-48A9-9E81-4C2AD6C12F89}" type="slidenum">
              <a:rPr lang="en-BE" smtClean="0"/>
              <a:t>43</a:t>
            </a:fld>
            <a:endParaRPr lang="en-BE"/>
          </a:p>
        </p:txBody>
      </p:sp>
    </p:spTree>
    <p:extLst>
      <p:ext uri="{BB962C8B-B14F-4D97-AF65-F5344CB8AC3E}">
        <p14:creationId xmlns:p14="http://schemas.microsoft.com/office/powerpoint/2010/main" val="2601879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852211"/>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graphicFrame>
        <p:nvGraphicFramePr>
          <p:cNvPr id="4" name="Diagram 3">
            <a:extLst>
              <a:ext uri="{FF2B5EF4-FFF2-40B4-BE49-F238E27FC236}">
                <a16:creationId xmlns:a16="http://schemas.microsoft.com/office/drawing/2014/main" id="{3A227843-0B4B-4E76-88E5-D3E13C939F16}"/>
              </a:ext>
            </a:extLst>
          </p:cNvPr>
          <p:cNvGraphicFramePr/>
          <p:nvPr>
            <p:extLst>
              <p:ext uri="{D42A27DB-BD31-4B8C-83A1-F6EECF244321}">
                <p14:modId xmlns:p14="http://schemas.microsoft.com/office/powerpoint/2010/main" val="1749623449"/>
              </p:ext>
            </p:extLst>
          </p:nvPr>
        </p:nvGraphicFramePr>
        <p:xfrm>
          <a:off x="1010162" y="-227207"/>
          <a:ext cx="10521537" cy="640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Content Placeholder 2">
            <a:extLst>
              <a:ext uri="{FF2B5EF4-FFF2-40B4-BE49-F238E27FC236}">
                <a16:creationId xmlns:a16="http://schemas.microsoft.com/office/drawing/2014/main" id="{5563B3DF-7A35-F740-B759-8ECF2FC92CB3}"/>
              </a:ext>
            </a:extLst>
          </p:cNvPr>
          <p:cNvSpPr>
            <a:spLocks noGrp="1"/>
          </p:cNvSpPr>
          <p:nvPr>
            <p:ph idx="1"/>
          </p:nvPr>
        </p:nvSpPr>
        <p:spPr>
          <a:xfrm>
            <a:off x="203200" y="1692657"/>
            <a:ext cx="7917477" cy="1453500"/>
          </a:xfrm>
        </p:spPr>
        <p:txBody>
          <a:bodyPr>
            <a:normAutofit/>
          </a:bodyPr>
          <a:lstStyle/>
          <a:p>
            <a:endParaRPr lang="en-US" sz="3200" dirty="0"/>
          </a:p>
          <a:p>
            <a:endParaRPr lang="en-US" sz="3200" dirty="0"/>
          </a:p>
          <a:p>
            <a:endParaRPr lang="en-US" sz="3200" dirty="0"/>
          </a:p>
          <a:p>
            <a:endParaRPr lang="en-US" sz="3200" dirty="0"/>
          </a:p>
        </p:txBody>
      </p:sp>
      <p:sp>
        <p:nvSpPr>
          <p:cNvPr id="13" name="TextBox 12">
            <a:extLst>
              <a:ext uri="{FF2B5EF4-FFF2-40B4-BE49-F238E27FC236}">
                <a16:creationId xmlns:a16="http://schemas.microsoft.com/office/drawing/2014/main" id="{348EC268-FA18-C945-9A7B-C0CF4CE0CF53}"/>
              </a:ext>
            </a:extLst>
          </p:cNvPr>
          <p:cNvSpPr txBox="1"/>
          <p:nvPr/>
        </p:nvSpPr>
        <p:spPr>
          <a:xfrm>
            <a:off x="6568087" y="6157914"/>
            <a:ext cx="3526447" cy="461665"/>
          </a:xfrm>
          <a:prstGeom prst="rect">
            <a:avLst/>
          </a:prstGeom>
          <a:noFill/>
        </p:spPr>
        <p:txBody>
          <a:bodyPr wrap="square" lIns="91440" tIns="45720" rIns="91440" bIns="45720" rtlCol="0">
            <a:spAutoFit/>
          </a:bodyPr>
          <a:lstStyle/>
          <a:p>
            <a:r>
              <a:rPr lang="en-GB" sz="2400"/>
              <a:t>-- Raver &amp; Childress, 2015</a:t>
            </a:r>
          </a:p>
        </p:txBody>
      </p:sp>
      <p:sp>
        <p:nvSpPr>
          <p:cNvPr id="14" name="Content Placeholder 2">
            <a:extLst>
              <a:ext uri="{FF2B5EF4-FFF2-40B4-BE49-F238E27FC236}">
                <a16:creationId xmlns:a16="http://schemas.microsoft.com/office/drawing/2014/main" id="{D6852157-295D-FC49-B8E9-A18646150717}"/>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267" dirty="0"/>
              <a:t>Relations with the Family: </a:t>
            </a:r>
          </a:p>
          <a:p>
            <a:pPr marL="0" indent="0" algn="ctr">
              <a:buFont typeface="Arial" panose="020B0604020202020204" pitchFamily="34" charset="0"/>
              <a:buNone/>
            </a:pPr>
            <a:endParaRPr lang="en-US" sz="4267" dirty="0"/>
          </a:p>
          <a:p>
            <a:pPr marL="0" indent="0" algn="ctr">
              <a:buFont typeface="Arial" panose="020B0604020202020204" pitchFamily="34" charset="0"/>
              <a:buNone/>
            </a:pPr>
            <a:r>
              <a:rPr lang="en-GB" sz="4267" dirty="0">
                <a:solidFill>
                  <a:srgbClr val="2E9CD6"/>
                </a:solidFill>
              </a:rPr>
              <a:t>Family-centred Framework</a:t>
            </a:r>
          </a:p>
        </p:txBody>
      </p:sp>
      <p:sp>
        <p:nvSpPr>
          <p:cNvPr id="15" name="Content Placeholder 5">
            <a:extLst>
              <a:ext uri="{FF2B5EF4-FFF2-40B4-BE49-F238E27FC236}">
                <a16:creationId xmlns:a16="http://schemas.microsoft.com/office/drawing/2014/main" id="{49F004E2-A398-F745-B401-927B72497B6C}"/>
              </a:ext>
            </a:extLst>
          </p:cNvPr>
          <p:cNvSpPr txBox="1">
            <a:spLocks/>
          </p:cNvSpPr>
          <p:nvPr/>
        </p:nvSpPr>
        <p:spPr>
          <a:xfrm>
            <a:off x="6172200" y="1825625"/>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267" dirty="0"/>
              <a:t>Relations among professionals:</a:t>
            </a:r>
          </a:p>
          <a:p>
            <a:pPr marL="0" indent="0" algn="ctr">
              <a:buFont typeface="Arial" panose="020B0604020202020204" pitchFamily="34" charset="0"/>
              <a:buNone/>
            </a:pPr>
            <a:endParaRPr lang="en-US" sz="4267" dirty="0"/>
          </a:p>
          <a:p>
            <a:pPr marL="0" indent="0" algn="ctr">
              <a:buFont typeface="Arial" panose="020B0604020202020204" pitchFamily="34" charset="0"/>
              <a:buNone/>
            </a:pPr>
            <a:r>
              <a:rPr lang="en-GB" sz="4267" dirty="0">
                <a:solidFill>
                  <a:srgbClr val="2E9CD6"/>
                </a:solidFill>
              </a:rPr>
              <a:t> Working together as a Team</a:t>
            </a:r>
          </a:p>
        </p:txBody>
      </p:sp>
      <p:sp>
        <p:nvSpPr>
          <p:cNvPr id="16" name="Κάτω βέλος 15">
            <a:extLst>
              <a:ext uri="{FF2B5EF4-FFF2-40B4-BE49-F238E27FC236}">
                <a16:creationId xmlns:a16="http://schemas.microsoft.com/office/drawing/2014/main" id="{46D14798-C690-F64F-B882-008E5292872C}"/>
              </a:ext>
            </a:extLst>
          </p:cNvPr>
          <p:cNvSpPr/>
          <p:nvPr/>
        </p:nvSpPr>
        <p:spPr>
          <a:xfrm>
            <a:off x="3292299" y="3099661"/>
            <a:ext cx="349803" cy="650929"/>
          </a:xfrm>
          <a:prstGeom prst="downArrow">
            <a:avLst/>
          </a:prstGeom>
          <a:solidFill>
            <a:srgbClr val="27A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Κάτω βέλος 16">
            <a:extLst>
              <a:ext uri="{FF2B5EF4-FFF2-40B4-BE49-F238E27FC236}">
                <a16:creationId xmlns:a16="http://schemas.microsoft.com/office/drawing/2014/main" id="{D3D7605B-29A1-8B45-B061-6681635C767F}"/>
              </a:ext>
            </a:extLst>
          </p:cNvPr>
          <p:cNvSpPr/>
          <p:nvPr/>
        </p:nvSpPr>
        <p:spPr>
          <a:xfrm>
            <a:off x="8763000" y="3177153"/>
            <a:ext cx="349803" cy="650929"/>
          </a:xfrm>
          <a:prstGeom prst="downArrow">
            <a:avLst/>
          </a:prstGeom>
          <a:solidFill>
            <a:srgbClr val="27A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Slide Number Placeholder 1">
            <a:extLst>
              <a:ext uri="{FF2B5EF4-FFF2-40B4-BE49-F238E27FC236}">
                <a16:creationId xmlns:a16="http://schemas.microsoft.com/office/drawing/2014/main" id="{4BB7F94D-E6B6-D943-B168-D39EAF700CC3}"/>
              </a:ext>
            </a:extLst>
          </p:cNvPr>
          <p:cNvSpPr>
            <a:spLocks noGrp="1"/>
          </p:cNvSpPr>
          <p:nvPr>
            <p:ph type="sldNum" sz="quarter" idx="12"/>
          </p:nvPr>
        </p:nvSpPr>
        <p:spPr/>
        <p:txBody>
          <a:bodyPr/>
          <a:lstStyle/>
          <a:p>
            <a:fld id="{26A003D0-92C7-48A9-9E81-4C2AD6C12F89}" type="slidenum">
              <a:rPr lang="en-BE" smtClean="0"/>
              <a:t>44</a:t>
            </a:fld>
            <a:endParaRPr lang="en-BE"/>
          </a:p>
        </p:txBody>
      </p:sp>
    </p:spTree>
    <p:extLst>
      <p:ext uri="{BB962C8B-B14F-4D97-AF65-F5344CB8AC3E}">
        <p14:creationId xmlns:p14="http://schemas.microsoft.com/office/powerpoint/2010/main" val="2502105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0"/>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0"/>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graphicFrame>
        <p:nvGraphicFramePr>
          <p:cNvPr id="4" name="Diagram 3">
            <a:extLst>
              <a:ext uri="{FF2B5EF4-FFF2-40B4-BE49-F238E27FC236}">
                <a16:creationId xmlns:a16="http://schemas.microsoft.com/office/drawing/2014/main" id="{3A227843-0B4B-4E76-88E5-D3E13C939F16}"/>
              </a:ext>
            </a:extLst>
          </p:cNvPr>
          <p:cNvGraphicFramePr/>
          <p:nvPr>
            <p:extLst>
              <p:ext uri="{D42A27DB-BD31-4B8C-83A1-F6EECF244321}">
                <p14:modId xmlns:p14="http://schemas.microsoft.com/office/powerpoint/2010/main" val="3453125162"/>
              </p:ext>
            </p:extLst>
          </p:nvPr>
        </p:nvGraphicFramePr>
        <p:xfrm>
          <a:off x="1116281" y="95002"/>
          <a:ext cx="10521537" cy="640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Τίτλος 1">
            <a:extLst>
              <a:ext uri="{FF2B5EF4-FFF2-40B4-BE49-F238E27FC236}">
                <a16:creationId xmlns:a16="http://schemas.microsoft.com/office/drawing/2014/main" id="{794E4C1F-B68A-4C8A-86A7-A01A4A04F0A3}"/>
              </a:ext>
            </a:extLst>
          </p:cNvPr>
          <p:cNvSpPr>
            <a:spLocks noGrp="1"/>
          </p:cNvSpPr>
          <p:nvPr>
            <p:ph type="title"/>
          </p:nvPr>
        </p:nvSpPr>
        <p:spPr>
          <a:xfrm>
            <a:off x="838200" y="365124"/>
            <a:ext cx="10515600" cy="1325563"/>
          </a:xfrm>
        </p:spPr>
        <p:txBody>
          <a:bodyPr/>
          <a:lstStyle/>
          <a:p>
            <a:pPr lvl="0"/>
            <a:r>
              <a:rPr lang="en-GB" b="1" dirty="0">
                <a:solidFill>
                  <a:srgbClr val="2E9CD6"/>
                </a:solidFill>
              </a:rPr>
              <a:t>Family-Centred Approach</a:t>
            </a:r>
          </a:p>
        </p:txBody>
      </p:sp>
      <p:sp>
        <p:nvSpPr>
          <p:cNvPr id="8" name="Title 3">
            <a:extLst>
              <a:ext uri="{FF2B5EF4-FFF2-40B4-BE49-F238E27FC236}">
                <a16:creationId xmlns:a16="http://schemas.microsoft.com/office/drawing/2014/main" id="{6D7BB03F-A8E2-BC4B-9E72-42B653EB13A9}"/>
              </a:ext>
            </a:extLst>
          </p:cNvPr>
          <p:cNvSpPr txBox="1">
            <a:spLocks/>
          </p:cNvSpPr>
          <p:nvPr/>
        </p:nvSpPr>
        <p:spPr>
          <a:xfrm>
            <a:off x="875855" y="1423848"/>
            <a:ext cx="10363200" cy="1470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Working as a TEAM</a:t>
            </a:r>
          </a:p>
        </p:txBody>
      </p:sp>
      <p:pic>
        <p:nvPicPr>
          <p:cNvPr id="9" name="Picture 2" descr="C:\Users\MEE2884\AppData\Local\Microsoft\Windows\Temporary Internet Files\Content.IE5\0VSELGPT\puzzel_samenwerken[1].jpg">
            <a:extLst>
              <a:ext uri="{FF2B5EF4-FFF2-40B4-BE49-F238E27FC236}">
                <a16:creationId xmlns:a16="http://schemas.microsoft.com/office/drawing/2014/main" id="{E14111C2-D04D-D546-AF84-7D78E39C157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50626" y="2893873"/>
            <a:ext cx="3225800" cy="3225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816D321-6360-9640-BBB2-AB633B390261}"/>
              </a:ext>
            </a:extLst>
          </p:cNvPr>
          <p:cNvSpPr>
            <a:spLocks noGrp="1"/>
          </p:cNvSpPr>
          <p:nvPr>
            <p:ph type="sldNum" sz="quarter" idx="12"/>
          </p:nvPr>
        </p:nvSpPr>
        <p:spPr/>
        <p:txBody>
          <a:bodyPr/>
          <a:lstStyle/>
          <a:p>
            <a:fld id="{26A003D0-92C7-48A9-9E81-4C2AD6C12F89}" type="slidenum">
              <a:rPr lang="en-BE" smtClean="0"/>
              <a:t>45</a:t>
            </a:fld>
            <a:endParaRPr lang="en-BE"/>
          </a:p>
        </p:txBody>
      </p:sp>
    </p:spTree>
    <p:extLst>
      <p:ext uri="{BB962C8B-B14F-4D97-AF65-F5344CB8AC3E}">
        <p14:creationId xmlns:p14="http://schemas.microsoft.com/office/powerpoint/2010/main" val="1696916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640080"/>
            <a:ext cx="4818888" cy="1481328"/>
          </a:xfrm>
        </p:spPr>
        <p:txBody>
          <a:bodyPr vert="horz" lIns="91440" tIns="45720" rIns="91440" bIns="45720" rtlCol="0" anchor="b">
            <a:normAutofit/>
          </a:bodyPr>
          <a:lstStyle/>
          <a:p>
            <a:r>
              <a:rPr lang="en-GB" sz="5400" b="1" dirty="0">
                <a:solidFill>
                  <a:srgbClr val="2E9CD6"/>
                </a:solidFill>
                <a:latin typeface="+mj-lt"/>
                <a:ea typeface="+mj-ea"/>
                <a:cs typeface="+mj-cs"/>
              </a:rPr>
              <a:t>What is a TEAM?</a:t>
            </a:r>
          </a:p>
        </p:txBody>
      </p:sp>
      <p:sp>
        <p:nvSpPr>
          <p:cNvPr id="2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30936" y="2660904"/>
            <a:ext cx="4818888" cy="3547872"/>
          </a:xfrm>
          <a:prstGeom prst="rect">
            <a:avLst/>
          </a:prstGeom>
        </p:spPr>
        <p:txBody>
          <a:bodyPr vert="horz" lIns="91440" tIns="45720" rIns="91440" bIns="45720" rtlCol="0" anchor="t">
            <a:normAutofit/>
          </a:bodyPr>
          <a:lstStyle/>
          <a:p>
            <a:pPr>
              <a:lnSpc>
                <a:spcPct val="90000"/>
              </a:lnSpc>
              <a:spcAft>
                <a:spcPts val="600"/>
              </a:spcAft>
            </a:pPr>
            <a:r>
              <a:rPr lang="en-GB" sz="2400" dirty="0"/>
              <a:t>Placing people together in a room does  not make them a Team!</a:t>
            </a:r>
          </a:p>
        </p:txBody>
      </p:sp>
      <p:pic>
        <p:nvPicPr>
          <p:cNvPr id="7" name="Picture 6" descr="Εικόνα που περιέχει εσωτερικό, πίνακας, έπιπλα, τραπέζι τραπεζαρίας&#10;&#10;Περιγραφή που δημιουργήθηκε αυτόματα"/>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pic>
        <p:nvPicPr>
          <p:cNvPr id="16" name="Picture 4" descr="Logo&#10;&#10;Description automatically generated">
            <a:extLst>
              <a:ext uri="{FF2B5EF4-FFF2-40B4-BE49-F238E27FC236}">
                <a16:creationId xmlns:a16="http://schemas.microsoft.com/office/drawing/2014/main" id="{9B4D721F-4D5B-7140-93E5-0F33EA1343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pic>
        <p:nvPicPr>
          <p:cNvPr id="23" name="Image" descr="Image">
            <a:extLst>
              <a:ext uri="{FF2B5EF4-FFF2-40B4-BE49-F238E27FC236}">
                <a16:creationId xmlns:a16="http://schemas.microsoft.com/office/drawing/2014/main" id="{26351273-6101-1645-BC5C-169740A71F7E}"/>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26" name="Image" descr="Image">
            <a:extLst>
              <a:ext uri="{FF2B5EF4-FFF2-40B4-BE49-F238E27FC236}">
                <a16:creationId xmlns:a16="http://schemas.microsoft.com/office/drawing/2014/main" id="{44A3B564-E9B7-8440-83B4-10A6FB5731E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sp>
        <p:nvSpPr>
          <p:cNvPr id="3" name="Slide Number Placeholder 2">
            <a:extLst>
              <a:ext uri="{FF2B5EF4-FFF2-40B4-BE49-F238E27FC236}">
                <a16:creationId xmlns:a16="http://schemas.microsoft.com/office/drawing/2014/main" id="{C562E25D-496B-0549-9FC5-3C2369F87468}"/>
              </a:ext>
            </a:extLst>
          </p:cNvPr>
          <p:cNvSpPr>
            <a:spLocks noGrp="1"/>
          </p:cNvSpPr>
          <p:nvPr>
            <p:ph type="sldNum" sz="quarter" idx="12"/>
          </p:nvPr>
        </p:nvSpPr>
        <p:spPr/>
        <p:txBody>
          <a:bodyPr/>
          <a:lstStyle/>
          <a:p>
            <a:fld id="{26A003D0-92C7-48A9-9E81-4C2AD6C12F89}" type="slidenum">
              <a:rPr lang="en-BE" smtClean="0"/>
              <a:t>46</a:t>
            </a:fld>
            <a:endParaRPr lang="en-BE"/>
          </a:p>
        </p:txBody>
      </p:sp>
    </p:spTree>
    <p:extLst>
      <p:ext uri="{BB962C8B-B14F-4D97-AF65-F5344CB8AC3E}">
        <p14:creationId xmlns:p14="http://schemas.microsoft.com/office/powerpoint/2010/main" val="4278612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531018" y="841373"/>
            <a:ext cx="11129963" cy="4114800"/>
          </a:xfrm>
        </p:spPr>
        <p:txBody>
          <a:bodyPr>
            <a:noAutofit/>
          </a:bodyPr>
          <a:lstStyle/>
          <a:p>
            <a:pPr marL="57149" indent="0" algn="just">
              <a:lnSpc>
                <a:spcPct val="150000"/>
              </a:lnSpc>
              <a:buNone/>
            </a:pPr>
            <a:r>
              <a:rPr lang="en-GB" sz="2400" dirty="0"/>
              <a:t>Training Programs and services for children who are at risk of or have developmental delay or disability always involve by default several adults. </a:t>
            </a:r>
          </a:p>
          <a:p>
            <a:pPr marL="57149" indent="0" algn="just">
              <a:lnSpc>
                <a:spcPct val="150000"/>
              </a:lnSpc>
              <a:buNone/>
            </a:pPr>
            <a:r>
              <a:rPr lang="en-GB" sz="2400" dirty="0"/>
              <a:t>The quality of relationships and interactions among these adults impacts the success rate of these programs and services. </a:t>
            </a:r>
          </a:p>
          <a:p>
            <a:pPr marL="57149" indent="0" algn="just">
              <a:lnSpc>
                <a:spcPct val="150000"/>
              </a:lnSpc>
              <a:buNone/>
            </a:pPr>
            <a:r>
              <a:rPr lang="en-GB" sz="2400" dirty="0"/>
              <a:t>Team collaboration should be such as to promote and maintain a collaborative and ongoing relationship between these adults so as to achieve the appropriate outcomes for children</a:t>
            </a:r>
          </a:p>
        </p:txBody>
      </p:sp>
      <p:sp>
        <p:nvSpPr>
          <p:cNvPr id="2" name="TextBox 1"/>
          <p:cNvSpPr txBox="1"/>
          <p:nvPr/>
        </p:nvSpPr>
        <p:spPr>
          <a:xfrm>
            <a:off x="3292299" y="5724239"/>
            <a:ext cx="8581324" cy="584775"/>
          </a:xfrm>
          <a:prstGeom prst="rect">
            <a:avLst/>
          </a:prstGeom>
          <a:noFill/>
        </p:spPr>
        <p:txBody>
          <a:bodyPr wrap="none" lIns="91440" tIns="45720" rIns="91440" bIns="45720" rtlCol="0">
            <a:spAutoFit/>
          </a:bodyPr>
          <a:lstStyle/>
          <a:p>
            <a:r>
              <a:rPr lang="en-GB" sz="1600">
                <a:solidFill>
                  <a:prstClr val="black"/>
                </a:solidFill>
              </a:rPr>
              <a:t>Division for Early Childhood. (2014). DEC recommended practices in early intervention/early </a:t>
            </a:r>
          </a:p>
          <a:p>
            <a:r>
              <a:rPr lang="en-GB" sz="1600">
                <a:solidFill>
                  <a:prstClr val="black"/>
                </a:solidFill>
              </a:rPr>
              <a:t>childhood special education 2014. Retrieved from </a:t>
            </a:r>
            <a:r>
              <a:rPr lang="en-GB" sz="1600">
                <a:solidFill>
                  <a:prstClr val="black"/>
                </a:solidFill>
                <a:hlinkClick r:id="rId3"/>
              </a:rPr>
              <a:t>http://www.dec-sped.org/recommendedpractices</a:t>
            </a:r>
            <a:r>
              <a:rPr lang="en-GB" sz="1600">
                <a:solidFill>
                  <a:prstClr val="black"/>
                </a:solidFill>
              </a:rPr>
              <a:t> </a:t>
            </a:r>
          </a:p>
        </p:txBody>
      </p:sp>
      <p:pic>
        <p:nvPicPr>
          <p:cNvPr id="7" name="Picture 4" descr="Logo&#10;&#10;Description automatically generated">
            <a:extLst>
              <a:ext uri="{FF2B5EF4-FFF2-40B4-BE49-F238E27FC236}">
                <a16:creationId xmlns:a16="http://schemas.microsoft.com/office/drawing/2014/main" id="{268EBD5F-3CDF-0943-8564-83ADE8274E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0133" y="5299034"/>
            <a:ext cx="2856944" cy="2019959"/>
          </a:xfrm>
          <a:prstGeom prst="rect">
            <a:avLst/>
          </a:prstGeom>
        </p:spPr>
      </p:pic>
      <p:pic>
        <p:nvPicPr>
          <p:cNvPr id="8" name="Image" descr="Image">
            <a:extLst>
              <a:ext uri="{FF2B5EF4-FFF2-40B4-BE49-F238E27FC236}">
                <a16:creationId xmlns:a16="http://schemas.microsoft.com/office/drawing/2014/main" id="{B5608140-8B0D-4145-A338-DFD3057A39A3}"/>
              </a:ext>
            </a:extLst>
          </p:cNvPr>
          <p:cNvPicPr>
            <a:picLocks noChangeAspect="1"/>
          </p:cNvPicPr>
          <p:nvPr/>
        </p:nvPicPr>
        <p:blipFill>
          <a:blip r:embed="rId5"/>
          <a:stretch>
            <a:fillRect/>
          </a:stretch>
        </p:blipFill>
        <p:spPr>
          <a:xfrm>
            <a:off x="1603630" y="1"/>
            <a:ext cx="1688669" cy="295501"/>
          </a:xfrm>
          <a:prstGeom prst="rect">
            <a:avLst/>
          </a:prstGeom>
          <a:ln w="12700">
            <a:miter lim="400000"/>
          </a:ln>
        </p:spPr>
      </p:pic>
      <p:pic>
        <p:nvPicPr>
          <p:cNvPr id="9" name="Image" descr="Image">
            <a:extLst>
              <a:ext uri="{FF2B5EF4-FFF2-40B4-BE49-F238E27FC236}">
                <a16:creationId xmlns:a16="http://schemas.microsoft.com/office/drawing/2014/main" id="{6CC3B1E5-5750-CC42-B93B-5C123C464D2F}"/>
              </a:ext>
            </a:extLst>
          </p:cNvPr>
          <p:cNvPicPr>
            <a:picLocks noChangeAspect="1"/>
          </p:cNvPicPr>
          <p:nvPr/>
        </p:nvPicPr>
        <p:blipFill>
          <a:blip r:embed="rId6"/>
          <a:stretch>
            <a:fillRect/>
          </a:stretch>
        </p:blipFill>
        <p:spPr>
          <a:xfrm>
            <a:off x="9684917" y="6262913"/>
            <a:ext cx="2507083" cy="595087"/>
          </a:xfrm>
          <a:prstGeom prst="rect">
            <a:avLst/>
          </a:prstGeom>
          <a:ln w="12700">
            <a:miter lim="400000"/>
          </a:ln>
        </p:spPr>
      </p:pic>
      <p:sp>
        <p:nvSpPr>
          <p:cNvPr id="3" name="Slide Number Placeholder 2">
            <a:extLst>
              <a:ext uri="{FF2B5EF4-FFF2-40B4-BE49-F238E27FC236}">
                <a16:creationId xmlns:a16="http://schemas.microsoft.com/office/drawing/2014/main" id="{B44F2F9F-FE3B-0745-8B92-13D4FE6EFC9B}"/>
              </a:ext>
            </a:extLst>
          </p:cNvPr>
          <p:cNvSpPr>
            <a:spLocks noGrp="1"/>
          </p:cNvSpPr>
          <p:nvPr>
            <p:ph type="sldNum" sz="quarter" idx="12"/>
          </p:nvPr>
        </p:nvSpPr>
        <p:spPr/>
        <p:txBody>
          <a:bodyPr/>
          <a:lstStyle/>
          <a:p>
            <a:fld id="{26A003D0-92C7-48A9-9E81-4C2AD6C12F89}" type="slidenum">
              <a:rPr lang="en-BE" smtClean="0"/>
              <a:t>47</a:t>
            </a:fld>
            <a:endParaRPr lang="en-BE"/>
          </a:p>
        </p:txBody>
      </p:sp>
    </p:spTree>
    <p:extLst>
      <p:ext uri="{BB962C8B-B14F-4D97-AF65-F5344CB8AC3E}">
        <p14:creationId xmlns:p14="http://schemas.microsoft.com/office/powerpoint/2010/main" val="26676687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8085"/>
            <a:ext cx="10972800" cy="1143000"/>
          </a:xfrm>
        </p:spPr>
        <p:txBody>
          <a:bodyPr>
            <a:normAutofit/>
          </a:bodyPr>
          <a:lstStyle/>
          <a:p>
            <a:r>
              <a:rPr lang="en-GB" sz="3733" b="1" dirty="0">
                <a:solidFill>
                  <a:srgbClr val="2E9CD6"/>
                </a:solidFill>
              </a:rPr>
              <a:t>Key Terms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48137" y="841218"/>
            <a:ext cx="6022256" cy="6016782"/>
          </a:xfrm>
        </p:spPr>
      </p:pic>
      <p:grpSp>
        <p:nvGrpSpPr>
          <p:cNvPr id="14" name="Group 13"/>
          <p:cNvGrpSpPr/>
          <p:nvPr/>
        </p:nvGrpSpPr>
        <p:grpSpPr>
          <a:xfrm>
            <a:off x="3451266" y="1466646"/>
            <a:ext cx="5325674" cy="5025771"/>
            <a:chOff x="3451265" y="1197912"/>
            <a:chExt cx="5325674" cy="5025770"/>
          </a:xfrm>
        </p:grpSpPr>
        <p:sp>
          <p:nvSpPr>
            <p:cNvPr id="6" name="TextBox 5"/>
            <p:cNvSpPr txBox="1"/>
            <p:nvPr/>
          </p:nvSpPr>
          <p:spPr>
            <a:xfrm rot="18041280">
              <a:off x="5801047" y="2153920"/>
              <a:ext cx="1824923" cy="400110"/>
            </a:xfrm>
            <a:prstGeom prst="rect">
              <a:avLst/>
            </a:prstGeom>
            <a:noFill/>
          </p:spPr>
          <p:txBody>
            <a:bodyPr wrap="none" rtlCol="0">
              <a:spAutoFit/>
            </a:bodyPr>
            <a:lstStyle/>
            <a:p>
              <a:r>
                <a:rPr lang="en-GB" sz="2000">
                  <a:solidFill>
                    <a:schemeClr val="bg1"/>
                  </a:solidFill>
                </a:rPr>
                <a:t>Interdependence</a:t>
              </a:r>
            </a:p>
          </p:txBody>
        </p:sp>
        <p:sp>
          <p:nvSpPr>
            <p:cNvPr id="8" name="TextBox 7"/>
            <p:cNvSpPr txBox="1"/>
            <p:nvPr/>
          </p:nvSpPr>
          <p:spPr>
            <a:xfrm rot="1319696">
              <a:off x="6838921" y="4095980"/>
              <a:ext cx="1642053" cy="400110"/>
            </a:xfrm>
            <a:prstGeom prst="rect">
              <a:avLst/>
            </a:prstGeom>
            <a:noFill/>
          </p:spPr>
          <p:txBody>
            <a:bodyPr wrap="none" rtlCol="0">
              <a:spAutoFit/>
            </a:bodyPr>
            <a:lstStyle/>
            <a:p>
              <a:pPr algn="ctr"/>
              <a:r>
                <a:rPr lang="en-GB" sz="2000" dirty="0"/>
                <a:t>Shared goal</a:t>
              </a:r>
            </a:p>
          </p:txBody>
        </p:sp>
        <p:sp>
          <p:nvSpPr>
            <p:cNvPr id="9" name="TextBox 8"/>
            <p:cNvSpPr txBox="1"/>
            <p:nvPr/>
          </p:nvSpPr>
          <p:spPr>
            <a:xfrm rot="3791072">
              <a:off x="5864079" y="5018224"/>
              <a:ext cx="2010807" cy="400110"/>
            </a:xfrm>
            <a:prstGeom prst="rect">
              <a:avLst/>
            </a:prstGeom>
            <a:noFill/>
          </p:spPr>
          <p:txBody>
            <a:bodyPr wrap="none" rtlCol="0">
              <a:spAutoFit/>
            </a:bodyPr>
            <a:lstStyle/>
            <a:p>
              <a:r>
                <a:rPr lang="en-GB" sz="2000" dirty="0">
                  <a:solidFill>
                    <a:schemeClr val="bg1"/>
                  </a:solidFill>
                </a:rPr>
                <a:t>Common Goals</a:t>
              </a:r>
            </a:p>
          </p:txBody>
        </p:sp>
        <p:sp>
          <p:nvSpPr>
            <p:cNvPr id="10" name="TextBox 9"/>
            <p:cNvSpPr txBox="1"/>
            <p:nvPr/>
          </p:nvSpPr>
          <p:spPr>
            <a:xfrm rot="18048611">
              <a:off x="4520744" y="4793866"/>
              <a:ext cx="1939826" cy="400110"/>
            </a:xfrm>
            <a:prstGeom prst="rect">
              <a:avLst/>
            </a:prstGeom>
            <a:noFill/>
          </p:spPr>
          <p:txBody>
            <a:bodyPr wrap="none" rtlCol="0">
              <a:spAutoFit/>
            </a:bodyPr>
            <a:lstStyle/>
            <a:p>
              <a:r>
                <a:rPr lang="en-GB" sz="2000">
                  <a:solidFill>
                    <a:schemeClr val="bg1"/>
                  </a:solidFill>
                </a:rPr>
                <a:t>Clear Roles</a:t>
              </a:r>
            </a:p>
          </p:txBody>
        </p:sp>
        <p:sp>
          <p:nvSpPr>
            <p:cNvPr id="11" name="TextBox 10"/>
            <p:cNvSpPr txBox="1"/>
            <p:nvPr/>
          </p:nvSpPr>
          <p:spPr>
            <a:xfrm rot="20198590">
              <a:off x="3451265" y="3990212"/>
              <a:ext cx="2094035" cy="400110"/>
            </a:xfrm>
            <a:prstGeom prst="rect">
              <a:avLst/>
            </a:prstGeom>
            <a:noFill/>
          </p:spPr>
          <p:txBody>
            <a:bodyPr wrap="none" rtlCol="0">
              <a:spAutoFit/>
            </a:bodyPr>
            <a:lstStyle/>
            <a:p>
              <a:pPr algn="ctr"/>
              <a:r>
                <a:rPr lang="en-GB" sz="2000" dirty="0">
                  <a:solidFill>
                    <a:schemeClr val="bg1"/>
                  </a:solidFill>
                </a:rPr>
                <a:t>Shared prospects</a:t>
              </a:r>
            </a:p>
          </p:txBody>
        </p:sp>
        <p:sp>
          <p:nvSpPr>
            <p:cNvPr id="12" name="TextBox 11"/>
            <p:cNvSpPr txBox="1"/>
            <p:nvPr/>
          </p:nvSpPr>
          <p:spPr>
            <a:xfrm rot="3553472">
              <a:off x="4280167" y="2283562"/>
              <a:ext cx="2571409" cy="400110"/>
            </a:xfrm>
            <a:prstGeom prst="rect">
              <a:avLst/>
            </a:prstGeom>
            <a:noFill/>
          </p:spPr>
          <p:txBody>
            <a:bodyPr wrap="none" rtlCol="0">
              <a:spAutoFit/>
            </a:bodyPr>
            <a:lstStyle/>
            <a:p>
              <a:r>
                <a:rPr lang="en-GB" sz="2000">
                  <a:solidFill>
                    <a:schemeClr val="bg1"/>
                  </a:solidFill>
                </a:rPr>
                <a:t>Direct interaction</a:t>
              </a:r>
            </a:p>
          </p:txBody>
        </p:sp>
        <p:sp>
          <p:nvSpPr>
            <p:cNvPr id="13" name="TextBox 12"/>
            <p:cNvSpPr txBox="1"/>
            <p:nvPr/>
          </p:nvSpPr>
          <p:spPr>
            <a:xfrm rot="1344631">
              <a:off x="3759694" y="2807282"/>
              <a:ext cx="1710340" cy="400110"/>
            </a:xfrm>
            <a:prstGeom prst="rect">
              <a:avLst/>
            </a:prstGeom>
            <a:noFill/>
          </p:spPr>
          <p:txBody>
            <a:bodyPr wrap="none" rtlCol="0">
              <a:spAutoFit/>
            </a:bodyPr>
            <a:lstStyle/>
            <a:p>
              <a:r>
                <a:rPr lang="en-GB" sz="2000">
                  <a:solidFill>
                    <a:schemeClr val="bg1"/>
                  </a:solidFill>
                </a:rPr>
                <a:t>Accountability</a:t>
              </a:r>
            </a:p>
          </p:txBody>
        </p:sp>
        <p:sp>
          <p:nvSpPr>
            <p:cNvPr id="7" name="TextBox 6"/>
            <p:cNvSpPr txBox="1"/>
            <p:nvPr/>
          </p:nvSpPr>
          <p:spPr>
            <a:xfrm rot="19910665">
              <a:off x="6639944" y="2594647"/>
              <a:ext cx="2136995" cy="707886"/>
            </a:xfrm>
            <a:prstGeom prst="rect">
              <a:avLst/>
            </a:prstGeom>
            <a:noFill/>
          </p:spPr>
          <p:txBody>
            <a:bodyPr wrap="none" rtlCol="0">
              <a:spAutoFit/>
            </a:bodyPr>
            <a:lstStyle/>
            <a:p>
              <a:pPr algn="ctr"/>
              <a:r>
                <a:rPr lang="en-GB" sz="2000" dirty="0"/>
                <a:t>Complementary </a:t>
              </a:r>
            </a:p>
            <a:p>
              <a:pPr algn="ctr"/>
              <a:r>
                <a:rPr lang="en-GB" sz="2000" dirty="0"/>
                <a:t>skills</a:t>
              </a:r>
            </a:p>
          </p:txBody>
        </p:sp>
      </p:grpSp>
      <p:sp>
        <p:nvSpPr>
          <p:cNvPr id="15" name="TextBox 14"/>
          <p:cNvSpPr txBox="1"/>
          <p:nvPr/>
        </p:nvSpPr>
        <p:spPr>
          <a:xfrm>
            <a:off x="5356570" y="3669550"/>
            <a:ext cx="1512914" cy="830997"/>
          </a:xfrm>
          <a:prstGeom prst="rect">
            <a:avLst/>
          </a:prstGeom>
          <a:solidFill>
            <a:schemeClr val="bg1"/>
          </a:solidFill>
          <a:ln>
            <a:solidFill>
              <a:schemeClr val="tx1"/>
            </a:solidFill>
          </a:ln>
        </p:spPr>
        <p:txBody>
          <a:bodyPr wrap="none" lIns="91440" tIns="45720" rIns="91440" bIns="45720" rtlCol="0">
            <a:spAutoFit/>
          </a:bodyPr>
          <a:lstStyle/>
          <a:p>
            <a:pPr algn="ctr"/>
            <a:r>
              <a:rPr lang="en-GB" sz="2400"/>
              <a:t> Mutual </a:t>
            </a:r>
          </a:p>
          <a:p>
            <a:pPr algn="ctr"/>
            <a:r>
              <a:rPr lang="en-GB" sz="2400"/>
              <a:t>commitment</a:t>
            </a:r>
          </a:p>
        </p:txBody>
      </p:sp>
      <p:pic>
        <p:nvPicPr>
          <p:cNvPr id="16" name="Picture 4" descr="Logo&#10;&#10;Description automatically generated">
            <a:extLst>
              <a:ext uri="{FF2B5EF4-FFF2-40B4-BE49-F238E27FC236}">
                <a16:creationId xmlns:a16="http://schemas.microsoft.com/office/drawing/2014/main" id="{5E941D58-F2CA-444E-B40C-57A91A8537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pic>
        <p:nvPicPr>
          <p:cNvPr id="17" name="Image" descr="Image">
            <a:extLst>
              <a:ext uri="{FF2B5EF4-FFF2-40B4-BE49-F238E27FC236}">
                <a16:creationId xmlns:a16="http://schemas.microsoft.com/office/drawing/2014/main" id="{4C57E05D-B448-B442-A215-499ACC8D7BD4}"/>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18" name="Image" descr="Image">
            <a:extLst>
              <a:ext uri="{FF2B5EF4-FFF2-40B4-BE49-F238E27FC236}">
                <a16:creationId xmlns:a16="http://schemas.microsoft.com/office/drawing/2014/main" id="{AB885105-1A39-134D-9D43-252507DC12F2}"/>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sp>
        <p:nvSpPr>
          <p:cNvPr id="3" name="Slide Number Placeholder 2">
            <a:extLst>
              <a:ext uri="{FF2B5EF4-FFF2-40B4-BE49-F238E27FC236}">
                <a16:creationId xmlns:a16="http://schemas.microsoft.com/office/drawing/2014/main" id="{E27897EB-5831-5C4B-A051-6284F63F6C62}"/>
              </a:ext>
            </a:extLst>
          </p:cNvPr>
          <p:cNvSpPr>
            <a:spLocks noGrp="1"/>
          </p:cNvSpPr>
          <p:nvPr>
            <p:ph type="sldNum" sz="quarter" idx="12"/>
          </p:nvPr>
        </p:nvSpPr>
        <p:spPr/>
        <p:txBody>
          <a:bodyPr/>
          <a:lstStyle/>
          <a:p>
            <a:fld id="{26A003D0-92C7-48A9-9E81-4C2AD6C12F89}" type="slidenum">
              <a:rPr lang="en-BE" smtClean="0"/>
              <a:t>48</a:t>
            </a:fld>
            <a:endParaRPr lang="en-BE"/>
          </a:p>
        </p:txBody>
      </p:sp>
    </p:spTree>
    <p:extLst>
      <p:ext uri="{BB962C8B-B14F-4D97-AF65-F5344CB8AC3E}">
        <p14:creationId xmlns:p14="http://schemas.microsoft.com/office/powerpoint/2010/main" val="1599120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267" b="1" dirty="0">
                <a:solidFill>
                  <a:srgbClr val="2E9CD6"/>
                </a:solidFill>
              </a:rPr>
              <a:t>Remember!!</a:t>
            </a:r>
          </a:p>
        </p:txBody>
      </p:sp>
      <p:sp>
        <p:nvSpPr>
          <p:cNvPr id="3" name="Content Placeholder 2"/>
          <p:cNvSpPr>
            <a:spLocks noGrp="1"/>
          </p:cNvSpPr>
          <p:nvPr>
            <p:ph idx="1"/>
          </p:nvPr>
        </p:nvSpPr>
        <p:spPr>
          <a:xfrm>
            <a:off x="609600" y="1966912"/>
            <a:ext cx="10972800" cy="4525963"/>
          </a:xfrm>
        </p:spPr>
        <p:txBody>
          <a:bodyPr>
            <a:noAutofit/>
          </a:bodyPr>
          <a:lstStyle/>
          <a:p>
            <a:r>
              <a:rPr lang="en-GB" sz="2667" dirty="0"/>
              <a:t>The Family is a member of the TEAM</a:t>
            </a:r>
          </a:p>
          <a:p>
            <a:r>
              <a:rPr lang="en-GB" sz="2667" dirty="0"/>
              <a:t>Every family has:</a:t>
            </a:r>
          </a:p>
          <a:p>
            <a:pPr lvl="1"/>
            <a:r>
              <a:rPr lang="en-GB" dirty="0"/>
              <a:t>unique knowledge/perspective</a:t>
            </a:r>
          </a:p>
          <a:p>
            <a:pPr lvl="1"/>
            <a:r>
              <a:rPr lang="en-GB" dirty="0"/>
              <a:t>skills that are complementary to those of </a:t>
            </a:r>
          </a:p>
          <a:p>
            <a:pPr marL="457200" lvl="1" indent="0">
              <a:buNone/>
            </a:pPr>
            <a:r>
              <a:rPr lang="en-GB" dirty="0"/>
              <a:t>the professional</a:t>
            </a:r>
          </a:p>
          <a:p>
            <a:pPr lvl="1"/>
            <a:r>
              <a:rPr lang="en-GB" dirty="0"/>
              <a:t>the role of the child's parent who ultimately</a:t>
            </a:r>
          </a:p>
          <a:p>
            <a:pPr marL="457200" lvl="1" indent="0">
              <a:buNone/>
            </a:pPr>
            <a:r>
              <a:rPr lang="en-GB" dirty="0"/>
              <a:t>takes the decisions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01" y="1600200"/>
            <a:ext cx="4415503" cy="3386139"/>
          </a:xfrm>
          <a:prstGeom prst="rect">
            <a:avLst/>
          </a:prstGeom>
          <a:ln>
            <a:noFill/>
          </a:ln>
          <a:effectLst>
            <a:softEdge rad="112500"/>
          </a:effectLst>
        </p:spPr>
      </p:pic>
      <p:pic>
        <p:nvPicPr>
          <p:cNvPr id="6" name="Picture 4" descr="Logo&#10;&#10;Description automatically generated">
            <a:extLst>
              <a:ext uri="{FF2B5EF4-FFF2-40B4-BE49-F238E27FC236}">
                <a16:creationId xmlns:a16="http://schemas.microsoft.com/office/drawing/2014/main" id="{56330FB3-EFB3-CD41-9D16-C0D06701421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703" y="4986339"/>
            <a:ext cx="2856944" cy="2019959"/>
          </a:xfrm>
          <a:prstGeom prst="rect">
            <a:avLst/>
          </a:prstGeom>
        </p:spPr>
      </p:pic>
      <p:pic>
        <p:nvPicPr>
          <p:cNvPr id="7" name="Image" descr="Image">
            <a:extLst>
              <a:ext uri="{FF2B5EF4-FFF2-40B4-BE49-F238E27FC236}">
                <a16:creationId xmlns:a16="http://schemas.microsoft.com/office/drawing/2014/main" id="{BF24C479-D3C4-A84C-8816-0B8C73646F7F}"/>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8" name="Image" descr="Image">
            <a:extLst>
              <a:ext uri="{FF2B5EF4-FFF2-40B4-BE49-F238E27FC236}">
                <a16:creationId xmlns:a16="http://schemas.microsoft.com/office/drawing/2014/main" id="{DC4AECCD-681E-0F4A-8552-65DFF9FC78C1}"/>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sp>
        <p:nvSpPr>
          <p:cNvPr id="5" name="Slide Number Placeholder 4">
            <a:extLst>
              <a:ext uri="{FF2B5EF4-FFF2-40B4-BE49-F238E27FC236}">
                <a16:creationId xmlns:a16="http://schemas.microsoft.com/office/drawing/2014/main" id="{685145D3-424C-1948-BE60-D8BADEA47DC9}"/>
              </a:ext>
            </a:extLst>
          </p:cNvPr>
          <p:cNvSpPr>
            <a:spLocks noGrp="1"/>
          </p:cNvSpPr>
          <p:nvPr>
            <p:ph type="sldNum" sz="quarter" idx="12"/>
          </p:nvPr>
        </p:nvSpPr>
        <p:spPr/>
        <p:txBody>
          <a:bodyPr/>
          <a:lstStyle/>
          <a:p>
            <a:fld id="{26A003D0-92C7-48A9-9E81-4C2AD6C12F89}" type="slidenum">
              <a:rPr lang="en-BE" smtClean="0"/>
              <a:t>49</a:t>
            </a:fld>
            <a:endParaRPr lang="en-BE"/>
          </a:p>
        </p:txBody>
      </p:sp>
    </p:spTree>
    <p:extLst>
      <p:ext uri="{BB962C8B-B14F-4D97-AF65-F5344CB8AC3E}">
        <p14:creationId xmlns:p14="http://schemas.microsoft.com/office/powerpoint/2010/main" val="2312204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sp>
        <p:nvSpPr>
          <p:cNvPr id="8" name="Rectangle 7">
            <a:extLst>
              <a:ext uri="{FF2B5EF4-FFF2-40B4-BE49-F238E27FC236}">
                <a16:creationId xmlns:a16="http://schemas.microsoft.com/office/drawing/2014/main" id="{715A9D01-5540-408A-BEE6-D9E75FFA9D4B}"/>
              </a:ext>
            </a:extLst>
          </p:cNvPr>
          <p:cNvSpPr/>
          <p:nvPr/>
        </p:nvSpPr>
        <p:spPr>
          <a:xfrm>
            <a:off x="3441455" y="368438"/>
            <a:ext cx="6243462" cy="1464091"/>
          </a:xfrm>
          <a:prstGeom prst="rect">
            <a:avLst/>
          </a:prstGeom>
          <a:solidFill>
            <a:srgbClr val="DD4D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mj-lt"/>
                <a:ea typeface="Adobe Fan Heiti Std B" panose="020B0700000000000000" pitchFamily="34" charset="-128"/>
                <a:cs typeface="Arial" panose="020B0604020202020204" pitchFamily="34" charset="0"/>
              </a:rPr>
              <a:t>Neuroplasticity</a:t>
            </a:r>
          </a:p>
          <a:p>
            <a:pPr algn="ctr"/>
            <a:r>
              <a:rPr lang="en-GB" sz="3600" b="1" dirty="0">
                <a:latin typeface="+mj-lt"/>
                <a:ea typeface="Adobe Fan Heiti Std B" panose="020B0700000000000000" pitchFamily="34" charset="-128"/>
                <a:cs typeface="Arial" panose="020B0604020202020204" pitchFamily="34" charset="0"/>
              </a:rPr>
              <a:t>&amp; Early Childhood Intervention</a:t>
            </a:r>
          </a:p>
        </p:txBody>
      </p:sp>
      <p:pic>
        <p:nvPicPr>
          <p:cNvPr id="6" name="Image" descr="Image">
            <a:extLst>
              <a:ext uri="{FF2B5EF4-FFF2-40B4-BE49-F238E27FC236}">
                <a16:creationId xmlns:a16="http://schemas.microsoft.com/office/drawing/2014/main" id="{EC6421A0-4B43-4641-8369-C5EEFF2F1B05}"/>
              </a:ext>
            </a:extLst>
          </p:cNvPr>
          <p:cNvPicPr>
            <a:picLocks noChangeAspect="1"/>
          </p:cNvPicPr>
          <p:nvPr/>
        </p:nvPicPr>
        <p:blipFill>
          <a:blip r:embed="rId4"/>
          <a:stretch>
            <a:fillRect/>
          </a:stretch>
        </p:blipFill>
        <p:spPr>
          <a:xfrm>
            <a:off x="1603630" y="0"/>
            <a:ext cx="1688669" cy="295501"/>
          </a:xfrm>
          <a:prstGeom prst="rect">
            <a:avLst/>
          </a:prstGeom>
          <a:ln w="12700">
            <a:miter lim="400000"/>
          </a:ln>
        </p:spPr>
      </p:pic>
      <p:pic>
        <p:nvPicPr>
          <p:cNvPr id="4" name="Εικόνα 3">
            <a:extLst>
              <a:ext uri="{FF2B5EF4-FFF2-40B4-BE49-F238E27FC236}">
                <a16:creationId xmlns:a16="http://schemas.microsoft.com/office/drawing/2014/main" id="{53955766-7371-D94E-9FCE-D28D0629EAC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colorTemperature colorTemp="59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441455" y="2673490"/>
            <a:ext cx="5062690" cy="2801252"/>
          </a:xfrm>
          <a:prstGeom prst="upArrowCallout">
            <a:avLst/>
          </a:prstGeom>
        </p:spPr>
      </p:pic>
      <p:pic>
        <p:nvPicPr>
          <p:cNvPr id="7" name="Image" descr="Image">
            <a:extLst>
              <a:ext uri="{FF2B5EF4-FFF2-40B4-BE49-F238E27FC236}">
                <a16:creationId xmlns:a16="http://schemas.microsoft.com/office/drawing/2014/main" id="{66F6054E-3277-4468-A641-B4DB182762DC}"/>
              </a:ext>
            </a:extLst>
          </p:cNvPr>
          <p:cNvPicPr>
            <a:picLocks noChangeAspect="1"/>
          </p:cNvPicPr>
          <p:nvPr/>
        </p:nvPicPr>
        <p:blipFill>
          <a:blip r:embed="rId7"/>
          <a:stretch>
            <a:fillRect/>
          </a:stretch>
        </p:blipFill>
        <p:spPr>
          <a:xfrm>
            <a:off x="9684917" y="6262913"/>
            <a:ext cx="2507083" cy="595087"/>
          </a:xfrm>
          <a:prstGeom prst="rect">
            <a:avLst/>
          </a:prstGeom>
          <a:ln w="12700">
            <a:miter lim="400000"/>
          </a:ln>
        </p:spPr>
      </p:pic>
      <p:sp>
        <p:nvSpPr>
          <p:cNvPr id="2" name="Ορθογώνιο 1">
            <a:extLst>
              <a:ext uri="{FF2B5EF4-FFF2-40B4-BE49-F238E27FC236}">
                <a16:creationId xmlns:a16="http://schemas.microsoft.com/office/drawing/2014/main" id="{2E4BA3C3-CF93-D64E-A85D-A8AB79A7515D}"/>
              </a:ext>
            </a:extLst>
          </p:cNvPr>
          <p:cNvSpPr/>
          <p:nvPr/>
        </p:nvSpPr>
        <p:spPr>
          <a:xfrm>
            <a:off x="384874" y="1865491"/>
            <a:ext cx="11422251" cy="769441"/>
          </a:xfrm>
          <a:prstGeom prst="rect">
            <a:avLst/>
          </a:prstGeom>
        </p:spPr>
        <p:txBody>
          <a:bodyPr wrap="square">
            <a:spAutoFit/>
          </a:bodyPr>
          <a:lstStyle/>
          <a:p>
            <a:pPr algn="ctr">
              <a:lnSpc>
                <a:spcPct val="150000"/>
              </a:lnSpc>
              <a:spcBef>
                <a:spcPts val="1500"/>
              </a:spcBef>
              <a:buSzPct val="100000"/>
              <a:defRPr sz="3600" b="0" spc="72">
                <a:latin typeface="Avenir Next"/>
                <a:ea typeface="Avenir Next"/>
                <a:cs typeface="Avenir Next"/>
                <a:sym typeface="Avenir Next"/>
              </a:defRPr>
            </a:pPr>
            <a:r>
              <a:rPr lang="en-GB" sz="3200" dirty="0">
                <a:latin typeface="Calibri" panose="020F0502020204030204" pitchFamily="34" charset="0"/>
                <a:cs typeface="Calibri" panose="020F0502020204030204" pitchFamily="34" charset="0"/>
              </a:rPr>
              <a:t>The </a:t>
            </a:r>
            <a:r>
              <a:rPr lang="en-GB" sz="3200" b="1" dirty="0">
                <a:solidFill>
                  <a:schemeClr val="tx1">
                    <a:lumMod val="50000"/>
                    <a:lumOff val="50000"/>
                  </a:schemeClr>
                </a:solidFill>
                <a:latin typeface="Calibri" panose="020F0502020204030204" pitchFamily="34" charset="0"/>
                <a:cs typeface="Calibri" panose="020F0502020204030204" pitchFamily="34" charset="0"/>
              </a:rPr>
              <a:t>basis</a:t>
            </a:r>
            <a:r>
              <a:rPr lang="en-GB" sz="3200" dirty="0">
                <a:latin typeface="Calibri" panose="020F0502020204030204" pitchFamily="34" charset="0"/>
                <a:cs typeface="Calibri" panose="020F0502020204030204" pitchFamily="34" charset="0"/>
              </a:rPr>
              <a:t> of the </a:t>
            </a:r>
            <a:r>
              <a:rPr lang="en-GB" sz="3200" b="1" dirty="0">
                <a:solidFill>
                  <a:srgbClr val="00B0F0"/>
                </a:solidFill>
                <a:latin typeface="Calibri" panose="020F0502020204030204" pitchFamily="34" charset="0"/>
                <a:cs typeface="Calibri" panose="020F0502020204030204" pitchFamily="34" charset="0"/>
              </a:rPr>
              <a:t>Early Childhood Intervention concept</a:t>
            </a:r>
          </a:p>
        </p:txBody>
      </p:sp>
      <p:sp>
        <p:nvSpPr>
          <p:cNvPr id="9" name="Ορθογώνιο 8">
            <a:extLst>
              <a:ext uri="{FF2B5EF4-FFF2-40B4-BE49-F238E27FC236}">
                <a16:creationId xmlns:a16="http://schemas.microsoft.com/office/drawing/2014/main" id="{C6AD548B-C4D4-1742-A7E2-EE2F8AE9DCDD}"/>
              </a:ext>
            </a:extLst>
          </p:cNvPr>
          <p:cNvSpPr/>
          <p:nvPr/>
        </p:nvSpPr>
        <p:spPr>
          <a:xfrm>
            <a:off x="3441455" y="5569983"/>
            <a:ext cx="5225601" cy="584775"/>
          </a:xfrm>
          <a:prstGeom prst="rect">
            <a:avLst/>
          </a:prstGeom>
        </p:spPr>
        <p:txBody>
          <a:bodyPr wrap="square">
            <a:spAutoFit/>
          </a:bodyPr>
          <a:lstStyle/>
          <a:p>
            <a:pPr algn="ctr"/>
            <a:r>
              <a:rPr lang="en-GB" sz="3200" b="1" dirty="0">
                <a:solidFill>
                  <a:srgbClr val="00B0F0"/>
                </a:solidFill>
              </a:rPr>
              <a:t>Neuroplasticity</a:t>
            </a:r>
            <a:r>
              <a:rPr lang="en-GB" sz="3200" dirty="0"/>
              <a:t> </a:t>
            </a:r>
          </a:p>
        </p:txBody>
      </p:sp>
      <p:sp>
        <p:nvSpPr>
          <p:cNvPr id="3" name="Slide Number Placeholder 2">
            <a:extLst>
              <a:ext uri="{FF2B5EF4-FFF2-40B4-BE49-F238E27FC236}">
                <a16:creationId xmlns:a16="http://schemas.microsoft.com/office/drawing/2014/main" id="{A97CAF31-8FD2-2D4B-9DFE-702852C47EB7}"/>
              </a:ext>
            </a:extLst>
          </p:cNvPr>
          <p:cNvSpPr>
            <a:spLocks noGrp="1"/>
          </p:cNvSpPr>
          <p:nvPr>
            <p:ph type="sldNum" sz="quarter" idx="12"/>
          </p:nvPr>
        </p:nvSpPr>
        <p:spPr/>
        <p:txBody>
          <a:bodyPr/>
          <a:lstStyle/>
          <a:p>
            <a:fld id="{26A003D0-92C7-48A9-9E81-4C2AD6C12F89}" type="slidenum">
              <a:rPr lang="en-BE" smtClean="0"/>
              <a:t>5</a:t>
            </a:fld>
            <a:endParaRPr lang="en-BE"/>
          </a:p>
        </p:txBody>
      </p:sp>
    </p:spTree>
    <p:extLst>
      <p:ext uri="{BB962C8B-B14F-4D97-AF65-F5344CB8AC3E}">
        <p14:creationId xmlns:p14="http://schemas.microsoft.com/office/powerpoint/2010/main" val="16713244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rgbClr val="2E9CD6"/>
                </a:solidFill>
              </a:rPr>
              <a:t>3 ECI Teamwork Models</a:t>
            </a:r>
          </a:p>
        </p:txBody>
      </p:sp>
      <p:sp>
        <p:nvSpPr>
          <p:cNvPr id="3" name="Content Placeholder 2"/>
          <p:cNvSpPr>
            <a:spLocks noGrp="1"/>
          </p:cNvSpPr>
          <p:nvPr>
            <p:ph idx="1"/>
          </p:nvPr>
        </p:nvSpPr>
        <p:spPr>
          <a:xfrm>
            <a:off x="838200" y="1675987"/>
            <a:ext cx="10515600" cy="4351338"/>
          </a:xfrm>
        </p:spPr>
        <p:txBody>
          <a:bodyPr>
            <a:normAutofit lnSpcReduction="10000"/>
          </a:bodyPr>
          <a:lstStyle/>
          <a:p>
            <a:pPr marL="0" indent="0">
              <a:buNone/>
            </a:pPr>
            <a:r>
              <a:rPr lang="en-GB" dirty="0"/>
              <a:t>Most programs use one of these teamwork options:</a:t>
            </a:r>
          </a:p>
          <a:p>
            <a:r>
              <a:rPr lang="en-GB" dirty="0">
                <a:solidFill>
                  <a:schemeClr val="accent6">
                    <a:lumMod val="75000"/>
                  </a:schemeClr>
                </a:solidFill>
              </a:rPr>
              <a:t>Multidisciplinary</a:t>
            </a:r>
          </a:p>
          <a:p>
            <a:pPr lvl="1"/>
            <a:r>
              <a:rPr lang="en-GB" dirty="0"/>
              <a:t>Professionals from different specialties work independently with few opportunities for cooperation and communication</a:t>
            </a:r>
          </a:p>
          <a:p>
            <a:r>
              <a:rPr lang="en-GB" dirty="0">
                <a:solidFill>
                  <a:schemeClr val="accent6">
                    <a:lumMod val="75000"/>
                  </a:schemeClr>
                </a:solidFill>
              </a:rPr>
              <a:t>Interdisciplinary</a:t>
            </a:r>
          </a:p>
          <a:p>
            <a:pPr lvl="1"/>
            <a:r>
              <a:rPr lang="en-GB" dirty="0"/>
              <a:t>Professionals from different specialties  actually perform assessments separately, share information,  can plan together, but provide the intervention on the basis of their own specialty</a:t>
            </a:r>
          </a:p>
          <a:p>
            <a:pPr lvl="1"/>
            <a:r>
              <a:rPr lang="en-GB" dirty="0">
                <a:solidFill>
                  <a:schemeClr val="accent6">
                    <a:lumMod val="75000"/>
                  </a:schemeClr>
                </a:solidFill>
              </a:rPr>
              <a:t>Transdisciplinary</a:t>
            </a:r>
          </a:p>
          <a:p>
            <a:pPr lvl="1"/>
            <a:r>
              <a:rPr lang="en-GB" dirty="0"/>
              <a:t>Professionals make every effort to work continuously together rather than in isolation. </a:t>
            </a:r>
          </a:p>
          <a:p>
            <a:pPr lvl="1"/>
            <a:endParaRPr lang="en-US" dirty="0"/>
          </a:p>
        </p:txBody>
      </p:sp>
      <p:sp>
        <p:nvSpPr>
          <p:cNvPr id="4" name="TextBox 3"/>
          <p:cNvSpPr txBox="1"/>
          <p:nvPr/>
        </p:nvSpPr>
        <p:spPr>
          <a:xfrm>
            <a:off x="6108701" y="5961708"/>
            <a:ext cx="3391313" cy="461665"/>
          </a:xfrm>
          <a:prstGeom prst="rect">
            <a:avLst/>
          </a:prstGeom>
          <a:noFill/>
        </p:spPr>
        <p:txBody>
          <a:bodyPr wrap="none" lIns="91440" tIns="45720" rIns="91440" bIns="45720" rtlCol="0">
            <a:spAutoFit/>
          </a:bodyPr>
          <a:lstStyle/>
          <a:p>
            <a:r>
              <a:rPr lang="en-GB" sz="2400"/>
              <a:t>-- Raver &amp; Childress, 2015</a:t>
            </a:r>
          </a:p>
        </p:txBody>
      </p:sp>
      <p:pic>
        <p:nvPicPr>
          <p:cNvPr id="5" name="Picture 4" descr="Logo&#10;&#10;Description automatically generated">
            <a:extLst>
              <a:ext uri="{FF2B5EF4-FFF2-40B4-BE49-F238E27FC236}">
                <a16:creationId xmlns:a16="http://schemas.microsoft.com/office/drawing/2014/main" id="{EAEA413C-FB9D-C842-BA64-1F7ABE8B13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8980" y="5166983"/>
            <a:ext cx="2856944" cy="2019959"/>
          </a:xfrm>
          <a:prstGeom prst="rect">
            <a:avLst/>
          </a:prstGeom>
        </p:spPr>
      </p:pic>
      <p:pic>
        <p:nvPicPr>
          <p:cNvPr id="6" name="Image" descr="Image">
            <a:extLst>
              <a:ext uri="{FF2B5EF4-FFF2-40B4-BE49-F238E27FC236}">
                <a16:creationId xmlns:a16="http://schemas.microsoft.com/office/drawing/2014/main" id="{275F26BD-CDC2-9248-AC66-80C472073D9B}"/>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B0575595-62C8-E84C-BE34-8003A2AE1D11}"/>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sp>
        <p:nvSpPr>
          <p:cNvPr id="8" name="Slide Number Placeholder 7">
            <a:extLst>
              <a:ext uri="{FF2B5EF4-FFF2-40B4-BE49-F238E27FC236}">
                <a16:creationId xmlns:a16="http://schemas.microsoft.com/office/drawing/2014/main" id="{8A57CCCD-F53F-D54C-BFB0-4AEC8808386F}"/>
              </a:ext>
            </a:extLst>
          </p:cNvPr>
          <p:cNvSpPr>
            <a:spLocks noGrp="1"/>
          </p:cNvSpPr>
          <p:nvPr>
            <p:ph type="sldNum" sz="quarter" idx="12"/>
          </p:nvPr>
        </p:nvSpPr>
        <p:spPr/>
        <p:txBody>
          <a:bodyPr/>
          <a:lstStyle/>
          <a:p>
            <a:fld id="{26A003D0-92C7-48A9-9E81-4C2AD6C12F89}" type="slidenum">
              <a:rPr lang="en-BE" smtClean="0"/>
              <a:t>50</a:t>
            </a:fld>
            <a:endParaRPr lang="en-BE"/>
          </a:p>
        </p:txBody>
      </p:sp>
    </p:spTree>
    <p:extLst>
      <p:ext uri="{BB962C8B-B14F-4D97-AF65-F5344CB8AC3E}">
        <p14:creationId xmlns:p14="http://schemas.microsoft.com/office/powerpoint/2010/main" val="15690220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7259" y="3844069"/>
            <a:ext cx="10336823" cy="2226531"/>
          </a:xfrm>
        </p:spPr>
        <p:txBody>
          <a:bodyPr>
            <a:normAutofit/>
          </a:bodyPr>
          <a:lstStyle/>
          <a:p>
            <a:r>
              <a:rPr lang="en-GB" sz="3200" dirty="0"/>
              <a:t>Which model does the structure of your team resemble?</a:t>
            </a:r>
          </a:p>
          <a:p>
            <a:r>
              <a:rPr lang="en-GB" sz="3200" dirty="0"/>
              <a:t>What is the role of the family in each of the above cases?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018" y="455248"/>
            <a:ext cx="4961365" cy="2948353"/>
          </a:xfrm>
          <a:prstGeom prst="rect">
            <a:avLst/>
          </a:prstGeom>
        </p:spPr>
      </p:pic>
      <p:sp>
        <p:nvSpPr>
          <p:cNvPr id="2" name="Slide Number Placeholder 1">
            <a:extLst>
              <a:ext uri="{FF2B5EF4-FFF2-40B4-BE49-F238E27FC236}">
                <a16:creationId xmlns:a16="http://schemas.microsoft.com/office/drawing/2014/main" id="{BE28C5A4-5260-2D45-9E0A-69E8C9BF95C8}"/>
              </a:ext>
            </a:extLst>
          </p:cNvPr>
          <p:cNvSpPr>
            <a:spLocks noGrp="1"/>
          </p:cNvSpPr>
          <p:nvPr>
            <p:ph type="sldNum" sz="quarter" idx="12"/>
          </p:nvPr>
        </p:nvSpPr>
        <p:spPr/>
        <p:txBody>
          <a:bodyPr/>
          <a:lstStyle/>
          <a:p>
            <a:fld id="{26A003D0-92C7-48A9-9E81-4C2AD6C12F89}" type="slidenum">
              <a:rPr lang="en-BE" smtClean="0"/>
              <a:t>51</a:t>
            </a:fld>
            <a:endParaRPr lang="en-BE"/>
          </a:p>
        </p:txBody>
      </p:sp>
    </p:spTree>
    <p:extLst>
      <p:ext uri="{BB962C8B-B14F-4D97-AF65-F5344CB8AC3E}">
        <p14:creationId xmlns:p14="http://schemas.microsoft.com/office/powerpoint/2010/main" val="21408432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13249"/>
            <a:ext cx="10515600" cy="4351338"/>
          </a:xfrm>
        </p:spPr>
        <p:txBody>
          <a:bodyPr>
            <a:normAutofit fontScale="85000" lnSpcReduction="20000"/>
          </a:bodyPr>
          <a:lstStyle/>
          <a:p>
            <a:pPr marL="0" indent="0" algn="just">
              <a:lnSpc>
                <a:spcPct val="160000"/>
              </a:lnSpc>
              <a:spcAft>
                <a:spcPts val="600"/>
              </a:spcAft>
              <a:buNone/>
            </a:pPr>
            <a:r>
              <a:rPr lang="en-GB" i="1" dirty="0">
                <a:latin typeface="Calibri" panose="020F0502020204030204" pitchFamily="34" charset="0"/>
                <a:cs typeface="Calibri" panose="020F0502020204030204" pitchFamily="34" charset="0"/>
              </a:rPr>
              <a:t>The transdisciplinary model consists of a team of professionals from different disciplines, characterised by </a:t>
            </a:r>
            <a:r>
              <a:rPr lang="en-GB" b="1" i="1" dirty="0">
                <a:latin typeface="Calibri" panose="020F0502020204030204" pitchFamily="34" charset="0"/>
                <a:cs typeface="Calibri" panose="020F0502020204030204" pitchFamily="34" charset="0"/>
              </a:rPr>
              <a:t>sharing and exchanging knowledge and competences</a:t>
            </a:r>
            <a:r>
              <a:rPr lang="en-GB" i="1" dirty="0">
                <a:latin typeface="Calibri" panose="020F0502020204030204" pitchFamily="34" charset="0"/>
                <a:cs typeface="Calibri" panose="020F0502020204030204" pitchFamily="34" charset="0"/>
              </a:rPr>
              <a:t> among its members, thus developing a common </a:t>
            </a:r>
            <a:r>
              <a:rPr lang="en-GB" b="1" i="1" dirty="0">
                <a:latin typeface="Calibri" panose="020F0502020204030204" pitchFamily="34" charset="0"/>
                <a:cs typeface="Calibri" panose="020F0502020204030204" pitchFamily="34" charset="0"/>
              </a:rPr>
              <a:t>language</a:t>
            </a:r>
            <a:r>
              <a:rPr lang="en-GB" i="1" dirty="0">
                <a:latin typeface="Calibri" panose="020F0502020204030204" pitchFamily="34" charset="0"/>
                <a:cs typeface="Calibri" panose="020F0502020204030204" pitchFamily="34" charset="0"/>
              </a:rPr>
              <a:t> and mutual </a:t>
            </a:r>
            <a:r>
              <a:rPr lang="en-GB" b="1" i="1" dirty="0">
                <a:latin typeface="Calibri" panose="020F0502020204030204" pitchFamily="34" charset="0"/>
                <a:cs typeface="Calibri" panose="020F0502020204030204" pitchFamily="34" charset="0"/>
              </a:rPr>
              <a:t>trust</a:t>
            </a:r>
            <a:r>
              <a:rPr lang="en-GB" i="1" dirty="0">
                <a:latin typeface="Calibri" panose="020F0502020204030204" pitchFamily="34" charset="0"/>
                <a:cs typeface="Calibri" panose="020F0502020204030204" pitchFamily="34" charset="0"/>
              </a:rPr>
              <a:t>. The </a:t>
            </a:r>
            <a:r>
              <a:rPr lang="en-GB" i="1" u="sng" dirty="0">
                <a:latin typeface="Calibri" panose="020F0502020204030204" pitchFamily="34" charset="0"/>
                <a:cs typeface="Calibri" panose="020F0502020204030204" pitchFamily="34" charset="0"/>
              </a:rPr>
              <a:t>boundaries between disciplines become increasingly blurred, </a:t>
            </a:r>
            <a:r>
              <a:rPr lang="en-GB" i="1" dirty="0">
                <a:latin typeface="Calibri" panose="020F0502020204030204" pitchFamily="34" charset="0"/>
                <a:cs typeface="Calibri" panose="020F0502020204030204" pitchFamily="34" charset="0"/>
              </a:rPr>
              <a:t>thus promoting consensus among team members –</a:t>
            </a:r>
            <a:r>
              <a:rPr lang="en-GB" b="1" i="1" dirty="0">
                <a:latin typeface="Calibri" panose="020F0502020204030204" pitchFamily="34" charset="0"/>
                <a:cs typeface="Calibri" panose="020F0502020204030204" pitchFamily="34" charset="0"/>
              </a:rPr>
              <a:t>including the family as a partner </a:t>
            </a:r>
            <a:r>
              <a:rPr lang="en-GB" i="1" dirty="0">
                <a:latin typeface="Calibri" panose="020F0502020204030204" pitchFamily="34" charset="0"/>
                <a:cs typeface="Calibri" panose="020F0502020204030204" pitchFamily="34" charset="0"/>
              </a:rPr>
              <a:t>and the key decision-maker in the evaluation and intervention process (Carvalho, 2004). In addition, this model argues that the family is an integral part of the ECI team and should, therefore, be valued and respected, like any other team member.</a:t>
            </a:r>
          </a:p>
          <a:p>
            <a:pPr lvl="1"/>
            <a:endParaRPr lang="en-US" dirty="0">
              <a:latin typeface="Calibri" panose="020F0502020204030204" pitchFamily="34" charset="0"/>
              <a:cs typeface="Calibri" panose="020F0502020204030204" pitchFamily="34" charset="0"/>
            </a:endParaRPr>
          </a:p>
        </p:txBody>
      </p:sp>
      <p:pic>
        <p:nvPicPr>
          <p:cNvPr id="5" name="Picture 4" descr="Logo&#10;&#10;Description automatically generated">
            <a:extLst>
              <a:ext uri="{FF2B5EF4-FFF2-40B4-BE49-F238E27FC236}">
                <a16:creationId xmlns:a16="http://schemas.microsoft.com/office/drawing/2014/main" id="{EAEA413C-FB9D-C842-BA64-1F7ABE8B13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8980" y="5166983"/>
            <a:ext cx="2856944" cy="2019959"/>
          </a:xfrm>
          <a:prstGeom prst="rect">
            <a:avLst/>
          </a:prstGeom>
        </p:spPr>
      </p:pic>
      <p:pic>
        <p:nvPicPr>
          <p:cNvPr id="6" name="Image" descr="Image">
            <a:extLst>
              <a:ext uri="{FF2B5EF4-FFF2-40B4-BE49-F238E27FC236}">
                <a16:creationId xmlns:a16="http://schemas.microsoft.com/office/drawing/2014/main" id="{275F26BD-CDC2-9248-AC66-80C472073D9B}"/>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B0575595-62C8-E84C-BE34-8003A2AE1D11}"/>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sp>
        <p:nvSpPr>
          <p:cNvPr id="10" name="Title 1">
            <a:extLst>
              <a:ext uri="{FF2B5EF4-FFF2-40B4-BE49-F238E27FC236}">
                <a16:creationId xmlns:a16="http://schemas.microsoft.com/office/drawing/2014/main" id="{C9BE784A-9747-0E4C-813E-6134D4126FD2}"/>
              </a:ext>
            </a:extLst>
          </p:cNvPr>
          <p:cNvSpPr txBox="1">
            <a:spLocks/>
          </p:cNvSpPr>
          <p:nvPr/>
        </p:nvSpPr>
        <p:spPr>
          <a:xfrm>
            <a:off x="838200" y="3305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2E9CD6"/>
                </a:solidFill>
              </a:rPr>
              <a:t>Transdisciplinary Team</a:t>
            </a:r>
          </a:p>
        </p:txBody>
      </p:sp>
      <p:sp>
        <p:nvSpPr>
          <p:cNvPr id="2" name="Slide Number Placeholder 1">
            <a:extLst>
              <a:ext uri="{FF2B5EF4-FFF2-40B4-BE49-F238E27FC236}">
                <a16:creationId xmlns:a16="http://schemas.microsoft.com/office/drawing/2014/main" id="{A54D2E33-707E-C849-A31F-423CC949C0E9}"/>
              </a:ext>
            </a:extLst>
          </p:cNvPr>
          <p:cNvSpPr>
            <a:spLocks noGrp="1"/>
          </p:cNvSpPr>
          <p:nvPr>
            <p:ph type="sldNum" sz="quarter" idx="12"/>
          </p:nvPr>
        </p:nvSpPr>
        <p:spPr/>
        <p:txBody>
          <a:bodyPr/>
          <a:lstStyle/>
          <a:p>
            <a:fld id="{26A003D0-92C7-48A9-9E81-4C2AD6C12F89}" type="slidenum">
              <a:rPr lang="en-BE" smtClean="0"/>
              <a:t>52</a:t>
            </a:fld>
            <a:endParaRPr lang="en-BE"/>
          </a:p>
        </p:txBody>
      </p:sp>
    </p:spTree>
    <p:extLst>
      <p:ext uri="{BB962C8B-B14F-4D97-AF65-F5344CB8AC3E}">
        <p14:creationId xmlns:p14="http://schemas.microsoft.com/office/powerpoint/2010/main" val="3051703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76772"/>
            <a:ext cx="10515600" cy="4351338"/>
          </a:xfrm>
        </p:spPr>
        <p:txBody>
          <a:bodyPr>
            <a:normAutofit fontScale="92500" lnSpcReduction="10000"/>
          </a:bodyPr>
          <a:lstStyle/>
          <a:p>
            <a:pPr marL="0" lvl="0" indent="0" algn="just">
              <a:lnSpc>
                <a:spcPct val="160000"/>
              </a:lnSpc>
              <a:spcAft>
                <a:spcPts val="600"/>
              </a:spcAft>
              <a:buNone/>
            </a:pPr>
            <a:r>
              <a:rPr lang="en-GB" sz="2000" i="1" dirty="0"/>
              <a:t>Intervention with children takes place in the time between the visits of the professionals and is provided by their important caregivers.</a:t>
            </a:r>
          </a:p>
          <a:p>
            <a:pPr marL="0" lvl="0" indent="0" algn="just">
              <a:lnSpc>
                <a:spcPct val="160000"/>
              </a:lnSpc>
              <a:spcAft>
                <a:spcPts val="600"/>
              </a:spcAft>
              <a:buNone/>
            </a:pPr>
            <a:r>
              <a:rPr lang="en-GB" sz="2000" i="1" dirty="0"/>
              <a:t>Young children are not able to transfer skills from a learning context to their daily lives. They learn through ongoing interactions with their natural environment over time rather than in isolated lessons or sessions.</a:t>
            </a:r>
          </a:p>
          <a:p>
            <a:pPr marL="0" lvl="0" indent="0" algn="just">
              <a:lnSpc>
                <a:spcPct val="160000"/>
              </a:lnSpc>
              <a:spcAft>
                <a:spcPts val="600"/>
              </a:spcAft>
              <a:buNone/>
            </a:pPr>
            <a:r>
              <a:rPr lang="en-GB" sz="2000" i="1" dirty="0"/>
              <a:t>It is the children’s caregivers who contribute mostly to the promotion of the child’s development and should, therefore, embrace the intervention goals as if they are their own.</a:t>
            </a:r>
          </a:p>
          <a:p>
            <a:pPr marL="0" indent="0" algn="just">
              <a:lnSpc>
                <a:spcPct val="160000"/>
              </a:lnSpc>
              <a:spcAft>
                <a:spcPts val="600"/>
              </a:spcAft>
              <a:buNone/>
            </a:pPr>
            <a:r>
              <a:rPr lang="en-GB" sz="2000" i="1" dirty="0"/>
              <a:t>(McWilliam, 2003b)</a:t>
            </a:r>
          </a:p>
        </p:txBody>
      </p:sp>
      <p:pic>
        <p:nvPicPr>
          <p:cNvPr id="5" name="Picture 4" descr="Logo&#10;&#10;Description automatically generated">
            <a:extLst>
              <a:ext uri="{FF2B5EF4-FFF2-40B4-BE49-F238E27FC236}">
                <a16:creationId xmlns:a16="http://schemas.microsoft.com/office/drawing/2014/main" id="{EAEA413C-FB9D-C842-BA64-1F7ABE8B13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8980" y="5166983"/>
            <a:ext cx="2856944" cy="2019959"/>
          </a:xfrm>
          <a:prstGeom prst="rect">
            <a:avLst/>
          </a:prstGeom>
        </p:spPr>
      </p:pic>
      <p:pic>
        <p:nvPicPr>
          <p:cNvPr id="6" name="Image" descr="Image">
            <a:extLst>
              <a:ext uri="{FF2B5EF4-FFF2-40B4-BE49-F238E27FC236}">
                <a16:creationId xmlns:a16="http://schemas.microsoft.com/office/drawing/2014/main" id="{275F26BD-CDC2-9248-AC66-80C472073D9B}"/>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B0575595-62C8-E84C-BE34-8003A2AE1D11}"/>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sp>
        <p:nvSpPr>
          <p:cNvPr id="8" name="Title 1">
            <a:extLst>
              <a:ext uri="{FF2B5EF4-FFF2-40B4-BE49-F238E27FC236}">
                <a16:creationId xmlns:a16="http://schemas.microsoft.com/office/drawing/2014/main" id="{70EFD60C-F8D2-6F4C-8F99-D3EFC0858E82}"/>
              </a:ext>
            </a:extLst>
          </p:cNvPr>
          <p:cNvSpPr txBox="1">
            <a:spLocks/>
          </p:cNvSpPr>
          <p:nvPr/>
        </p:nvSpPr>
        <p:spPr>
          <a:xfrm>
            <a:off x="838200" y="3305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2E9CD6"/>
                </a:solidFill>
              </a:rPr>
              <a:t>Transdisciplinary Team/Key Principles</a:t>
            </a:r>
          </a:p>
        </p:txBody>
      </p:sp>
      <p:sp>
        <p:nvSpPr>
          <p:cNvPr id="2" name="Slide Number Placeholder 1">
            <a:extLst>
              <a:ext uri="{FF2B5EF4-FFF2-40B4-BE49-F238E27FC236}">
                <a16:creationId xmlns:a16="http://schemas.microsoft.com/office/drawing/2014/main" id="{5C911DE2-0B6F-C64D-B58A-2BFEFB6E174A}"/>
              </a:ext>
            </a:extLst>
          </p:cNvPr>
          <p:cNvSpPr>
            <a:spLocks noGrp="1"/>
          </p:cNvSpPr>
          <p:nvPr>
            <p:ph type="sldNum" sz="quarter" idx="12"/>
          </p:nvPr>
        </p:nvSpPr>
        <p:spPr/>
        <p:txBody>
          <a:bodyPr/>
          <a:lstStyle/>
          <a:p>
            <a:fld id="{26A003D0-92C7-48A9-9E81-4C2AD6C12F89}" type="slidenum">
              <a:rPr lang="en-BE" smtClean="0"/>
              <a:t>53</a:t>
            </a:fld>
            <a:endParaRPr lang="en-BE"/>
          </a:p>
        </p:txBody>
      </p:sp>
    </p:spTree>
    <p:extLst>
      <p:ext uri="{BB962C8B-B14F-4D97-AF65-F5344CB8AC3E}">
        <p14:creationId xmlns:p14="http://schemas.microsoft.com/office/powerpoint/2010/main" val="25617172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7392" y="1553875"/>
            <a:ext cx="10515600" cy="3999758"/>
          </a:xfrm>
        </p:spPr>
        <p:txBody>
          <a:bodyPr>
            <a:noAutofit/>
          </a:bodyPr>
          <a:lstStyle/>
          <a:p>
            <a:pPr marL="0" indent="0" algn="just">
              <a:lnSpc>
                <a:spcPct val="100000"/>
              </a:lnSpc>
              <a:spcAft>
                <a:spcPts val="600"/>
              </a:spcAft>
              <a:buNone/>
            </a:pPr>
            <a:r>
              <a:rPr lang="en-GB" sz="1800" i="1" dirty="0"/>
              <a:t>In this model, one of the professionals is selected by the team to be in regular contact with the family and represent all team members. This member is called the Case Mediator (CM) and </a:t>
            </a:r>
          </a:p>
          <a:p>
            <a:pPr algn="just">
              <a:lnSpc>
                <a:spcPct val="100000"/>
              </a:lnSpc>
              <a:spcAft>
                <a:spcPts val="600"/>
              </a:spcAft>
            </a:pPr>
            <a:r>
              <a:rPr lang="en-GB" sz="1800" i="1" dirty="0"/>
              <a:t>is responsible for the implementation of the intervention plan; </a:t>
            </a:r>
          </a:p>
          <a:p>
            <a:pPr algn="just">
              <a:lnSpc>
                <a:spcPct val="100000"/>
              </a:lnSpc>
              <a:spcAft>
                <a:spcPts val="600"/>
              </a:spcAft>
            </a:pPr>
            <a:r>
              <a:rPr lang="en-GB" sz="1800" i="1" dirty="0"/>
              <a:t>mediates between the family and the team, as well as other services. </a:t>
            </a:r>
          </a:p>
          <a:p>
            <a:pPr algn="just">
              <a:lnSpc>
                <a:spcPct val="100000"/>
              </a:lnSpc>
              <a:spcAft>
                <a:spcPts val="600"/>
              </a:spcAft>
            </a:pPr>
            <a:r>
              <a:rPr lang="en-GB" sz="1800" i="1" dirty="0"/>
              <a:t>coordinates the services and resources that meet the family-identified needs of the child and the family (Almeida, 2009).</a:t>
            </a:r>
          </a:p>
          <a:p>
            <a:pPr algn="just">
              <a:lnSpc>
                <a:spcPct val="100000"/>
              </a:lnSpc>
              <a:spcAft>
                <a:spcPts val="600"/>
              </a:spcAft>
            </a:pPr>
            <a:r>
              <a:rPr lang="en-GB" sz="1800" i="1" dirty="0"/>
              <a:t>is responsible to do most of the visits to the family context or other to consult the family about specific needs requiring more specialized support. </a:t>
            </a:r>
          </a:p>
          <a:p>
            <a:pPr algn="just">
              <a:lnSpc>
                <a:spcPct val="100000"/>
              </a:lnSpc>
              <a:spcAft>
                <a:spcPts val="600"/>
              </a:spcAft>
            </a:pPr>
            <a:r>
              <a:rPr lang="en-GB" sz="1800" i="1" dirty="0"/>
              <a:t>is responsible for the implementation of the intervention plan with the family - the rest of the team provides secondary support.</a:t>
            </a:r>
          </a:p>
        </p:txBody>
      </p:sp>
      <p:pic>
        <p:nvPicPr>
          <p:cNvPr id="5" name="Picture 4" descr="Logo&#10;&#10;Description automatically generated">
            <a:extLst>
              <a:ext uri="{FF2B5EF4-FFF2-40B4-BE49-F238E27FC236}">
                <a16:creationId xmlns:a16="http://schemas.microsoft.com/office/drawing/2014/main" id="{EAEA413C-FB9D-C842-BA64-1F7ABE8B13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8980" y="5492615"/>
            <a:ext cx="2829451" cy="2000520"/>
          </a:xfrm>
          <a:prstGeom prst="rect">
            <a:avLst/>
          </a:prstGeom>
        </p:spPr>
      </p:pic>
      <p:pic>
        <p:nvPicPr>
          <p:cNvPr id="6" name="Image" descr="Image">
            <a:extLst>
              <a:ext uri="{FF2B5EF4-FFF2-40B4-BE49-F238E27FC236}">
                <a16:creationId xmlns:a16="http://schemas.microsoft.com/office/drawing/2014/main" id="{275F26BD-CDC2-9248-AC66-80C472073D9B}"/>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B0575595-62C8-E84C-BE34-8003A2AE1D11}"/>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sp>
        <p:nvSpPr>
          <p:cNvPr id="10" name="Title 1">
            <a:extLst>
              <a:ext uri="{FF2B5EF4-FFF2-40B4-BE49-F238E27FC236}">
                <a16:creationId xmlns:a16="http://schemas.microsoft.com/office/drawing/2014/main" id="{25BA41C1-F25E-7744-BA36-95E68CE35CC4}"/>
              </a:ext>
            </a:extLst>
          </p:cNvPr>
          <p:cNvSpPr>
            <a:spLocks noGrp="1"/>
          </p:cNvSpPr>
          <p:nvPr>
            <p:ph type="title"/>
          </p:nvPr>
        </p:nvSpPr>
        <p:spPr>
          <a:xfrm>
            <a:off x="838200" y="302797"/>
            <a:ext cx="10515600" cy="1325563"/>
          </a:xfrm>
        </p:spPr>
        <p:txBody>
          <a:bodyPr>
            <a:normAutofit/>
          </a:bodyPr>
          <a:lstStyle/>
          <a:p>
            <a:r>
              <a:rPr lang="en-GB" sz="3600" b="1" dirty="0">
                <a:solidFill>
                  <a:srgbClr val="2E9CD6"/>
                </a:solidFill>
              </a:rPr>
              <a:t>Transdisciplinary Team/Primary Service Provider</a:t>
            </a:r>
          </a:p>
        </p:txBody>
      </p:sp>
      <p:sp>
        <p:nvSpPr>
          <p:cNvPr id="2" name="Slide Number Placeholder 1">
            <a:extLst>
              <a:ext uri="{FF2B5EF4-FFF2-40B4-BE49-F238E27FC236}">
                <a16:creationId xmlns:a16="http://schemas.microsoft.com/office/drawing/2014/main" id="{27F25CBA-4B2B-0546-8111-60E68E6637C9}"/>
              </a:ext>
            </a:extLst>
          </p:cNvPr>
          <p:cNvSpPr>
            <a:spLocks noGrp="1"/>
          </p:cNvSpPr>
          <p:nvPr>
            <p:ph type="sldNum" sz="quarter" idx="12"/>
          </p:nvPr>
        </p:nvSpPr>
        <p:spPr/>
        <p:txBody>
          <a:bodyPr/>
          <a:lstStyle/>
          <a:p>
            <a:fld id="{26A003D0-92C7-48A9-9E81-4C2AD6C12F89}" type="slidenum">
              <a:rPr lang="en-BE" smtClean="0"/>
              <a:t>54</a:t>
            </a:fld>
            <a:endParaRPr lang="en-BE"/>
          </a:p>
        </p:txBody>
      </p:sp>
    </p:spTree>
    <p:extLst>
      <p:ext uri="{BB962C8B-B14F-4D97-AF65-F5344CB8AC3E}">
        <p14:creationId xmlns:p14="http://schemas.microsoft.com/office/powerpoint/2010/main" val="11355749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2797"/>
            <a:ext cx="10515600" cy="1325563"/>
          </a:xfrm>
        </p:spPr>
        <p:txBody>
          <a:bodyPr>
            <a:normAutofit/>
          </a:bodyPr>
          <a:lstStyle/>
          <a:p>
            <a:r>
              <a:rPr lang="en-GB" sz="3600" b="1" dirty="0">
                <a:solidFill>
                  <a:srgbClr val="2E9CD6"/>
                </a:solidFill>
              </a:rPr>
              <a:t>Transdisciplinary Team/Primary Service Provider</a:t>
            </a:r>
          </a:p>
        </p:txBody>
      </p:sp>
      <p:sp>
        <p:nvSpPr>
          <p:cNvPr id="3" name="Content Placeholder 2"/>
          <p:cNvSpPr>
            <a:spLocks noGrp="1"/>
          </p:cNvSpPr>
          <p:nvPr>
            <p:ph idx="1"/>
          </p:nvPr>
        </p:nvSpPr>
        <p:spPr>
          <a:xfrm>
            <a:off x="660827" y="1945757"/>
            <a:ext cx="10515600" cy="3999758"/>
          </a:xfrm>
        </p:spPr>
        <p:txBody>
          <a:bodyPr>
            <a:noAutofit/>
          </a:bodyPr>
          <a:lstStyle/>
          <a:p>
            <a:pPr marL="0" indent="0" algn="just">
              <a:lnSpc>
                <a:spcPct val="150000"/>
              </a:lnSpc>
              <a:spcAft>
                <a:spcPts val="600"/>
              </a:spcAft>
              <a:buNone/>
            </a:pPr>
            <a:r>
              <a:rPr lang="en-GB" sz="1800" i="1" dirty="0"/>
              <a:t>With this teamwork modality, based on the figure of the CM, the </a:t>
            </a:r>
            <a:r>
              <a:rPr lang="en-GB" sz="1800" b="1" i="1" dirty="0"/>
              <a:t>unification of the knowledge</a:t>
            </a:r>
            <a:r>
              <a:rPr lang="en-GB" sz="1800" i="1" dirty="0"/>
              <a:t> that the team has about the child and the family is assured (</a:t>
            </a:r>
            <a:r>
              <a:rPr lang="en-GB" sz="1800" i="1" dirty="0" err="1"/>
              <a:t>Glennen</a:t>
            </a:r>
            <a:r>
              <a:rPr lang="en-GB" sz="1800" i="1" dirty="0"/>
              <a:t> &amp; </a:t>
            </a:r>
            <a:r>
              <a:rPr lang="en-GB" sz="1800" i="1" dirty="0" err="1"/>
              <a:t>DeCoste</a:t>
            </a:r>
            <a:r>
              <a:rPr lang="en-GB" sz="1800" i="1" dirty="0"/>
              <a:t>, 1997). The fact that it is, preferably, only one professional who takes on the regular contact with the family on behalf of the whole ECI team, makes the intervention less “intrusive” for the family, who can establish easier a relationship of trust and complicity with the professional who mediates the relationship with the ECI services. In fact, data from the National Survey of Service Coordination in Early Intervention refers that 96% of parents that relate to a single professional consider it useful, while this percentage drops to 77% and 69% when parents relate to two or three professionals, respectively (Dunst &amp; </a:t>
            </a:r>
            <a:r>
              <a:rPr lang="en-GB" sz="1800" i="1" dirty="0" err="1"/>
              <a:t>Bruder</a:t>
            </a:r>
            <a:r>
              <a:rPr lang="en-GB" sz="1800" i="1" dirty="0"/>
              <a:t>, 2004, as cited in Almeida, 2009).</a:t>
            </a:r>
          </a:p>
        </p:txBody>
      </p:sp>
      <p:pic>
        <p:nvPicPr>
          <p:cNvPr id="5" name="Picture 4" descr="Logo&#10;&#10;Description automatically generated">
            <a:extLst>
              <a:ext uri="{FF2B5EF4-FFF2-40B4-BE49-F238E27FC236}">
                <a16:creationId xmlns:a16="http://schemas.microsoft.com/office/drawing/2014/main" id="{EAEA413C-FB9D-C842-BA64-1F7ABE8B13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8980" y="5492615"/>
            <a:ext cx="2829451" cy="2000520"/>
          </a:xfrm>
          <a:prstGeom prst="rect">
            <a:avLst/>
          </a:prstGeom>
        </p:spPr>
      </p:pic>
      <p:pic>
        <p:nvPicPr>
          <p:cNvPr id="6" name="Image" descr="Image">
            <a:extLst>
              <a:ext uri="{FF2B5EF4-FFF2-40B4-BE49-F238E27FC236}">
                <a16:creationId xmlns:a16="http://schemas.microsoft.com/office/drawing/2014/main" id="{275F26BD-CDC2-9248-AC66-80C472073D9B}"/>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B0575595-62C8-E84C-BE34-8003A2AE1D11}"/>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sp>
        <p:nvSpPr>
          <p:cNvPr id="4" name="Slide Number Placeholder 3">
            <a:extLst>
              <a:ext uri="{FF2B5EF4-FFF2-40B4-BE49-F238E27FC236}">
                <a16:creationId xmlns:a16="http://schemas.microsoft.com/office/drawing/2014/main" id="{FB22C78D-5CC8-EE47-A36D-8C15C445E064}"/>
              </a:ext>
            </a:extLst>
          </p:cNvPr>
          <p:cNvSpPr>
            <a:spLocks noGrp="1"/>
          </p:cNvSpPr>
          <p:nvPr>
            <p:ph type="sldNum" sz="quarter" idx="12"/>
          </p:nvPr>
        </p:nvSpPr>
        <p:spPr/>
        <p:txBody>
          <a:bodyPr/>
          <a:lstStyle/>
          <a:p>
            <a:fld id="{26A003D0-92C7-48A9-9E81-4C2AD6C12F89}" type="slidenum">
              <a:rPr lang="en-BE" smtClean="0"/>
              <a:t>55</a:t>
            </a:fld>
            <a:endParaRPr lang="en-BE"/>
          </a:p>
        </p:txBody>
      </p:sp>
    </p:spTree>
    <p:extLst>
      <p:ext uri="{BB962C8B-B14F-4D97-AF65-F5344CB8AC3E}">
        <p14:creationId xmlns:p14="http://schemas.microsoft.com/office/powerpoint/2010/main" val="6122537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9811" y="1905000"/>
            <a:ext cx="11020926" cy="4903421"/>
          </a:xfrm>
        </p:spPr>
        <p:txBody>
          <a:bodyPr>
            <a:noAutofit/>
          </a:bodyPr>
          <a:lstStyle/>
          <a:p>
            <a:pPr marL="0" indent="0">
              <a:lnSpc>
                <a:spcPct val="150000"/>
              </a:lnSpc>
              <a:buNone/>
            </a:pPr>
            <a:r>
              <a:rPr lang="en-GB" sz="2667" dirty="0">
                <a:solidFill>
                  <a:srgbClr val="FB7B77"/>
                </a:solidFill>
                <a:sym typeface="Wingdings" panose="05000000000000000000" pitchFamily="2" charset="2"/>
              </a:rPr>
              <a:t></a:t>
            </a:r>
            <a:r>
              <a:rPr lang="en-GB" sz="2667" dirty="0">
                <a:solidFill>
                  <a:srgbClr val="FB7B77"/>
                </a:solidFill>
              </a:rPr>
              <a:t> intrusiveness and stress for the family</a:t>
            </a:r>
          </a:p>
          <a:p>
            <a:pPr marL="0" indent="0">
              <a:lnSpc>
                <a:spcPct val="150000"/>
              </a:lnSpc>
              <a:buNone/>
            </a:pPr>
            <a:r>
              <a:rPr lang="en-GB" sz="2667" dirty="0">
                <a:solidFill>
                  <a:srgbClr val="FB7B77"/>
                </a:solidFill>
                <a:sym typeface="Wingdings" panose="05000000000000000000" pitchFamily="2" charset="2"/>
              </a:rPr>
              <a:t></a:t>
            </a:r>
            <a:r>
              <a:rPr lang="en-GB" sz="2667" dirty="0">
                <a:solidFill>
                  <a:srgbClr val="FB7B77"/>
                </a:solidFill>
              </a:rPr>
              <a:t> confusion for the family</a:t>
            </a:r>
          </a:p>
          <a:p>
            <a:pPr marL="0" indent="0">
              <a:lnSpc>
                <a:spcPct val="150000"/>
              </a:lnSpc>
              <a:buNone/>
            </a:pPr>
            <a:r>
              <a:rPr lang="en-GB" sz="2667" dirty="0">
                <a:solidFill>
                  <a:srgbClr val="FB7B77"/>
                </a:solidFill>
                <a:sym typeface="Wingdings" panose="05000000000000000000" pitchFamily="2" charset="2"/>
              </a:rPr>
              <a:t></a:t>
            </a:r>
            <a:r>
              <a:rPr lang="en-GB" sz="2667" dirty="0">
                <a:solidFill>
                  <a:srgbClr val="FB7B77"/>
                </a:solidFill>
              </a:rPr>
              <a:t> Fragmentation of services into organisations or development sectors</a:t>
            </a:r>
          </a:p>
          <a:p>
            <a:pPr marL="0" indent="0">
              <a:lnSpc>
                <a:spcPct val="150000"/>
              </a:lnSpc>
              <a:buNone/>
            </a:pPr>
            <a:r>
              <a:rPr lang="en-GB" sz="2667" dirty="0">
                <a:sym typeface="Wingdings" panose="05000000000000000000" pitchFamily="2" charset="2"/>
              </a:rPr>
              <a:t></a:t>
            </a:r>
            <a:r>
              <a:rPr lang="en-GB" sz="2667" dirty="0"/>
              <a:t> More coherent intervention plans and a holistic approach</a:t>
            </a:r>
          </a:p>
          <a:p>
            <a:pPr>
              <a:lnSpc>
                <a:spcPct val="150000"/>
              </a:lnSpc>
              <a:buFont typeface="Wingdings" pitchFamily="2" charset="2"/>
              <a:buChar char="é"/>
            </a:pPr>
            <a:r>
              <a:rPr lang="en-GB" sz="2667" dirty="0"/>
              <a:t>Effectiveness and good cost effectiveness</a:t>
            </a:r>
          </a:p>
          <a:p>
            <a:pPr>
              <a:lnSpc>
                <a:spcPct val="150000"/>
              </a:lnSpc>
              <a:buFont typeface="Wingdings" pitchFamily="2" charset="2"/>
              <a:buChar char="é"/>
            </a:pPr>
            <a:r>
              <a:rPr lang="en-GB" sz="2667" dirty="0"/>
              <a:t>Knowledge and skills for everyone including the family</a:t>
            </a:r>
          </a:p>
          <a:p>
            <a:pPr marL="0" indent="0">
              <a:lnSpc>
                <a:spcPct val="150000"/>
              </a:lnSpc>
              <a:buNone/>
            </a:pPr>
            <a:endParaRPr lang="en-US" sz="2667"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8000" y="1532429"/>
            <a:ext cx="2468749" cy="18965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33244" y="437849"/>
            <a:ext cx="10017736" cy="1094580"/>
          </a:xfrm>
        </p:spPr>
        <p:txBody>
          <a:bodyPr>
            <a:noAutofit/>
          </a:bodyPr>
          <a:lstStyle/>
          <a:p>
            <a:r>
              <a:rPr lang="en-GB" sz="4267" b="1" dirty="0">
                <a:solidFill>
                  <a:srgbClr val="2E9CD6"/>
                </a:solidFill>
              </a:rPr>
              <a:t>Advantages of the transdisciplinary model</a:t>
            </a:r>
          </a:p>
        </p:txBody>
      </p:sp>
      <p:pic>
        <p:nvPicPr>
          <p:cNvPr id="5" name="Picture 4" descr="Logo&#10;&#10;Description automatically generated">
            <a:extLst>
              <a:ext uri="{FF2B5EF4-FFF2-40B4-BE49-F238E27FC236}">
                <a16:creationId xmlns:a16="http://schemas.microsoft.com/office/drawing/2014/main" id="{B1439491-721B-BA4F-BEF2-F7E5E7CD74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22508" y="4821533"/>
            <a:ext cx="2856944" cy="2019959"/>
          </a:xfrm>
          <a:prstGeom prst="rect">
            <a:avLst/>
          </a:prstGeom>
        </p:spPr>
      </p:pic>
      <p:sp>
        <p:nvSpPr>
          <p:cNvPr id="4" name="Slide Number Placeholder 3">
            <a:extLst>
              <a:ext uri="{FF2B5EF4-FFF2-40B4-BE49-F238E27FC236}">
                <a16:creationId xmlns:a16="http://schemas.microsoft.com/office/drawing/2014/main" id="{561AC78A-6E00-044C-84E4-FC0F7652BC72}"/>
              </a:ext>
            </a:extLst>
          </p:cNvPr>
          <p:cNvSpPr>
            <a:spLocks noGrp="1"/>
          </p:cNvSpPr>
          <p:nvPr>
            <p:ph type="sldNum" sz="quarter" idx="12"/>
          </p:nvPr>
        </p:nvSpPr>
        <p:spPr/>
        <p:txBody>
          <a:bodyPr/>
          <a:lstStyle/>
          <a:p>
            <a:fld id="{26A003D0-92C7-48A9-9E81-4C2AD6C12F89}" type="slidenum">
              <a:rPr lang="en-BE" smtClean="0"/>
              <a:t>56</a:t>
            </a:fld>
            <a:endParaRPr lang="en-BE"/>
          </a:p>
        </p:txBody>
      </p:sp>
    </p:spTree>
    <p:extLst>
      <p:ext uri="{BB962C8B-B14F-4D97-AF65-F5344CB8AC3E}">
        <p14:creationId xmlns:p14="http://schemas.microsoft.com/office/powerpoint/2010/main" val="245090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482601"/>
            <a:ext cx="9708827" cy="682503"/>
          </a:xfrm>
        </p:spPr>
        <p:txBody>
          <a:bodyPr>
            <a:noAutofit/>
          </a:bodyPr>
          <a:lstStyle/>
          <a:p>
            <a:r>
              <a:rPr lang="en-GB" sz="4267" b="1" dirty="0">
                <a:solidFill>
                  <a:srgbClr val="2E9CD6"/>
                </a:solidFill>
              </a:rPr>
              <a:t>Challenges of transdisciplinary model</a:t>
            </a:r>
          </a:p>
        </p:txBody>
      </p:sp>
      <p:sp>
        <p:nvSpPr>
          <p:cNvPr id="3" name="Content Placeholder 2"/>
          <p:cNvSpPr>
            <a:spLocks noGrp="1"/>
          </p:cNvSpPr>
          <p:nvPr>
            <p:ph idx="1"/>
          </p:nvPr>
        </p:nvSpPr>
        <p:spPr>
          <a:xfrm>
            <a:off x="508000" y="1776779"/>
            <a:ext cx="8128000" cy="4903421"/>
          </a:xfrm>
        </p:spPr>
        <p:txBody>
          <a:bodyPr>
            <a:noAutofit/>
          </a:bodyPr>
          <a:lstStyle/>
          <a:p>
            <a:r>
              <a:rPr lang="en-GB" sz="2667"/>
              <a:t>Different expectations for the role and purpose of the team and members</a:t>
            </a:r>
          </a:p>
          <a:p>
            <a:r>
              <a:rPr lang="en-GB" sz="2667"/>
              <a:t>Fear of each member losing their professional identity</a:t>
            </a:r>
          </a:p>
          <a:p>
            <a:r>
              <a:rPr lang="en-GB" sz="2667"/>
              <a:t>Ineffective communication strategies</a:t>
            </a:r>
          </a:p>
          <a:p>
            <a:r>
              <a:rPr lang="en-GB" sz="2667"/>
              <a:t>Reluctance to share knowledge and skills</a:t>
            </a:r>
          </a:p>
          <a:p>
            <a:r>
              <a:rPr lang="en-GB" sz="2667"/>
              <a:t>Lack of confidence in the skills of other members</a:t>
            </a:r>
          </a:p>
          <a:p>
            <a:r>
              <a:rPr lang="en-GB" sz="2667"/>
              <a:t>Resistance to learning new skills</a:t>
            </a:r>
          </a:p>
        </p:txBody>
      </p:sp>
      <p:pic>
        <p:nvPicPr>
          <p:cNvPr id="1026" name="Picture 2"/>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460090" y="2032001"/>
            <a:ext cx="3436196" cy="37591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Logo&#10;&#10;Description automatically generated">
            <a:extLst>
              <a:ext uri="{FF2B5EF4-FFF2-40B4-BE49-F238E27FC236}">
                <a16:creationId xmlns:a16="http://schemas.microsoft.com/office/drawing/2014/main" id="{ADC0BC50-D041-DC40-ACC2-A1A8FE9BE84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0872" y="5037780"/>
            <a:ext cx="2856944" cy="2019959"/>
          </a:xfrm>
          <a:prstGeom prst="rect">
            <a:avLst/>
          </a:prstGeom>
        </p:spPr>
      </p:pic>
      <p:sp>
        <p:nvSpPr>
          <p:cNvPr id="4" name="Slide Number Placeholder 3">
            <a:extLst>
              <a:ext uri="{FF2B5EF4-FFF2-40B4-BE49-F238E27FC236}">
                <a16:creationId xmlns:a16="http://schemas.microsoft.com/office/drawing/2014/main" id="{3442BEB4-271E-E340-9043-CA1C76F32BDE}"/>
              </a:ext>
            </a:extLst>
          </p:cNvPr>
          <p:cNvSpPr>
            <a:spLocks noGrp="1"/>
          </p:cNvSpPr>
          <p:nvPr>
            <p:ph type="sldNum" sz="quarter" idx="12"/>
          </p:nvPr>
        </p:nvSpPr>
        <p:spPr/>
        <p:txBody>
          <a:bodyPr/>
          <a:lstStyle/>
          <a:p>
            <a:fld id="{26A003D0-92C7-48A9-9E81-4C2AD6C12F89}" type="slidenum">
              <a:rPr lang="en-BE" smtClean="0"/>
              <a:t>57</a:t>
            </a:fld>
            <a:endParaRPr lang="en-BE"/>
          </a:p>
        </p:txBody>
      </p:sp>
    </p:spTree>
    <p:extLst>
      <p:ext uri="{BB962C8B-B14F-4D97-AF65-F5344CB8AC3E}">
        <p14:creationId xmlns:p14="http://schemas.microsoft.com/office/powerpoint/2010/main" val="6181508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0680" y="5339030"/>
            <a:ext cx="1892229" cy="1337872"/>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graphicFrame>
        <p:nvGraphicFramePr>
          <p:cNvPr id="4" name="Diagram 3">
            <a:extLst>
              <a:ext uri="{FF2B5EF4-FFF2-40B4-BE49-F238E27FC236}">
                <a16:creationId xmlns:a16="http://schemas.microsoft.com/office/drawing/2014/main" id="{3A227843-0B4B-4E76-88E5-D3E13C939F16}"/>
              </a:ext>
            </a:extLst>
          </p:cNvPr>
          <p:cNvGraphicFramePr/>
          <p:nvPr/>
        </p:nvGraphicFramePr>
        <p:xfrm>
          <a:off x="1116281" y="95003"/>
          <a:ext cx="10521537" cy="640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Τίτλος 1">
            <a:extLst>
              <a:ext uri="{FF2B5EF4-FFF2-40B4-BE49-F238E27FC236}">
                <a16:creationId xmlns:a16="http://schemas.microsoft.com/office/drawing/2014/main" id="{794E4C1F-B68A-4C8A-86A7-A01A4A04F0A3}"/>
              </a:ext>
            </a:extLst>
          </p:cNvPr>
          <p:cNvSpPr>
            <a:spLocks noGrp="1"/>
          </p:cNvSpPr>
          <p:nvPr>
            <p:ph type="title"/>
          </p:nvPr>
        </p:nvSpPr>
        <p:spPr/>
        <p:txBody>
          <a:bodyPr/>
          <a:lstStyle/>
          <a:p>
            <a:pPr lvl="0"/>
            <a:r>
              <a:rPr lang="en-GB" b="1" dirty="0">
                <a:solidFill>
                  <a:srgbClr val="2E9CD6"/>
                </a:solidFill>
              </a:rPr>
              <a:t>The paradigm SHIFT</a:t>
            </a:r>
            <a:br>
              <a:rPr lang="en-GB" b="1" dirty="0">
                <a:solidFill>
                  <a:srgbClr val="2E9CD6"/>
                </a:solidFill>
              </a:rPr>
            </a:br>
            <a:endParaRPr lang="en-GB" b="1" dirty="0">
              <a:solidFill>
                <a:srgbClr val="2E9CD6"/>
              </a:solidFill>
            </a:endParaRP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8" name="Πρόσθετο 7" title="Web Video Player">
                <a:extLst>
                  <a:ext uri="{FF2B5EF4-FFF2-40B4-BE49-F238E27FC236}">
                    <a16:creationId xmlns:a16="http://schemas.microsoft.com/office/drawing/2014/main" id="{43269FC1-8342-154D-9FC6-B756D01D827D}"/>
                  </a:ext>
                </a:extLst>
              </p:cNvPr>
              <p:cNvGraphicFramePr>
                <a:graphicFrameLocks noGrp="1"/>
              </p:cNvGraphicFramePr>
              <p:nvPr>
                <p:extLst>
                  <p:ext uri="{D42A27DB-BD31-4B8C-83A1-F6EECF244321}">
                    <p14:modId xmlns:p14="http://schemas.microsoft.com/office/powerpoint/2010/main" val="1463207956"/>
                  </p:ext>
                </p:extLst>
              </p:nvPr>
            </p:nvGraphicFramePr>
            <p:xfrm>
              <a:off x="1741549" y="1068811"/>
              <a:ext cx="9271000" cy="5219700"/>
            </p:xfrm>
            <a:graphic>
              <a:graphicData uri="http://schemas.microsoft.com/office/webextensions/webextension/2010/11">
                <we:webextensionref xmlns:we="http://schemas.microsoft.com/office/webextensions/webextension/2010/11" xmlns:r="http://schemas.openxmlformats.org/officeDocument/2006/relationships" r:id="rId11"/>
              </a:graphicData>
            </a:graphic>
          </p:graphicFrame>
        </mc:Choice>
        <mc:Fallback xmlns="">
          <p:pic>
            <p:nvPicPr>
              <p:cNvPr id="8" name="Πρόσθετο 7" title="Web Video Player">
                <a:extLst>
                  <a:ext uri="{FF2B5EF4-FFF2-40B4-BE49-F238E27FC236}">
                    <a16:creationId xmlns:a16="http://schemas.microsoft.com/office/drawing/2014/main" id="{43269FC1-8342-154D-9FC6-B756D01D827D}"/>
                  </a:ext>
                </a:extLst>
              </p:cNvPr>
              <p:cNvPicPr>
                <a:picLocks noGrp="1" noRot="1" noChangeAspect="1" noMove="1" noResize="1" noEditPoints="1" noAdjustHandles="1" noChangeArrowheads="1" noChangeShapeType="1"/>
              </p:cNvPicPr>
              <p:nvPr/>
            </p:nvPicPr>
            <p:blipFill>
              <a:blip r:embed="rId12"/>
              <a:stretch>
                <a:fillRect/>
              </a:stretch>
            </p:blipFill>
            <p:spPr>
              <a:xfrm>
                <a:off x="1741549" y="1068811"/>
                <a:ext cx="9271000" cy="5219700"/>
              </a:xfrm>
              <a:prstGeom prst="rect">
                <a:avLst/>
              </a:prstGeom>
            </p:spPr>
          </p:pic>
        </mc:Fallback>
      </mc:AlternateContent>
      <p:sp>
        <p:nvSpPr>
          <p:cNvPr id="3" name="Slide Number Placeholder 2">
            <a:extLst>
              <a:ext uri="{FF2B5EF4-FFF2-40B4-BE49-F238E27FC236}">
                <a16:creationId xmlns:a16="http://schemas.microsoft.com/office/drawing/2014/main" id="{DE132EA1-A9E6-5741-AA3A-015CDD65E59B}"/>
              </a:ext>
            </a:extLst>
          </p:cNvPr>
          <p:cNvSpPr>
            <a:spLocks noGrp="1"/>
          </p:cNvSpPr>
          <p:nvPr>
            <p:ph type="sldNum" sz="quarter" idx="12"/>
          </p:nvPr>
        </p:nvSpPr>
        <p:spPr/>
        <p:txBody>
          <a:bodyPr/>
          <a:lstStyle/>
          <a:p>
            <a:fld id="{26A003D0-92C7-48A9-9E81-4C2AD6C12F89}" type="slidenum">
              <a:rPr lang="en-BE" smtClean="0"/>
              <a:t>58</a:t>
            </a:fld>
            <a:endParaRPr lang="en-BE"/>
          </a:p>
        </p:txBody>
      </p:sp>
    </p:spTree>
    <p:extLst>
      <p:ext uri="{BB962C8B-B14F-4D97-AF65-F5344CB8AC3E}">
        <p14:creationId xmlns:p14="http://schemas.microsoft.com/office/powerpoint/2010/main" val="10750832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3"/>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4"/>
          <a:stretch>
            <a:fillRect/>
          </a:stretch>
        </p:blipFill>
        <p:spPr>
          <a:xfrm>
            <a:off x="9684917" y="6262913"/>
            <a:ext cx="2507083" cy="595087"/>
          </a:xfrm>
          <a:prstGeom prst="rect">
            <a:avLst/>
          </a:prstGeom>
          <a:ln w="12700">
            <a:miter lim="400000"/>
          </a:ln>
        </p:spPr>
      </p:pic>
      <p:sp>
        <p:nvSpPr>
          <p:cNvPr id="2" name="Τίτλος 1">
            <a:extLst>
              <a:ext uri="{FF2B5EF4-FFF2-40B4-BE49-F238E27FC236}">
                <a16:creationId xmlns:a16="http://schemas.microsoft.com/office/drawing/2014/main" id="{794E4C1F-B68A-4C8A-86A7-A01A4A04F0A3}"/>
              </a:ext>
            </a:extLst>
          </p:cNvPr>
          <p:cNvSpPr>
            <a:spLocks noGrp="1"/>
          </p:cNvSpPr>
          <p:nvPr>
            <p:ph type="title"/>
          </p:nvPr>
        </p:nvSpPr>
        <p:spPr>
          <a:xfrm>
            <a:off x="519985" y="285446"/>
            <a:ext cx="11164015" cy="1325563"/>
          </a:xfrm>
        </p:spPr>
        <p:txBody>
          <a:bodyPr>
            <a:normAutofit/>
          </a:bodyPr>
          <a:lstStyle/>
          <a:p>
            <a:pPr lvl="0"/>
            <a:r>
              <a:rPr lang="en-GB" b="1" dirty="0">
                <a:solidFill>
                  <a:srgbClr val="2E9CD6"/>
                </a:solidFill>
              </a:rPr>
              <a:t>The paradigm SHIFT- The case of Portugal</a:t>
            </a:r>
            <a:br>
              <a:rPr lang="en-GB" b="1" dirty="0">
                <a:solidFill>
                  <a:srgbClr val="2E9CD6"/>
                </a:solidFill>
              </a:rPr>
            </a:br>
            <a:endParaRPr lang="en-GB" b="1" dirty="0">
              <a:solidFill>
                <a:srgbClr val="2E9CD6"/>
              </a:solidFill>
            </a:endParaRPr>
          </a:p>
        </p:txBody>
      </p:sp>
      <p:graphicFrame>
        <p:nvGraphicFramePr>
          <p:cNvPr id="8" name="Πίνακας 7">
            <a:extLst>
              <a:ext uri="{FF2B5EF4-FFF2-40B4-BE49-F238E27FC236}">
                <a16:creationId xmlns:a16="http://schemas.microsoft.com/office/drawing/2014/main" id="{4182AC6F-3406-4842-8123-9B19252014FE}"/>
              </a:ext>
            </a:extLst>
          </p:cNvPr>
          <p:cNvGraphicFramePr>
            <a:graphicFrameLocks noGrp="1"/>
          </p:cNvGraphicFramePr>
          <p:nvPr>
            <p:extLst>
              <p:ext uri="{D42A27DB-BD31-4B8C-83A1-F6EECF244321}">
                <p14:modId xmlns:p14="http://schemas.microsoft.com/office/powerpoint/2010/main" val="3616481351"/>
              </p:ext>
            </p:extLst>
          </p:nvPr>
        </p:nvGraphicFramePr>
        <p:xfrm>
          <a:off x="609102" y="1193376"/>
          <a:ext cx="10973796" cy="5278239"/>
        </p:xfrm>
        <a:graphic>
          <a:graphicData uri="http://schemas.openxmlformats.org/drawingml/2006/table">
            <a:tbl>
              <a:tblPr firstRow="1" firstCol="1" bandRow="1">
                <a:tableStyleId>{5C22544A-7EE6-4342-B048-85BDC9FD1C3A}</a:tableStyleId>
              </a:tblPr>
              <a:tblGrid>
                <a:gridCol w="2602508">
                  <a:extLst>
                    <a:ext uri="{9D8B030D-6E8A-4147-A177-3AD203B41FA5}">
                      <a16:colId xmlns:a16="http://schemas.microsoft.com/office/drawing/2014/main" val="809176873"/>
                    </a:ext>
                  </a:extLst>
                </a:gridCol>
                <a:gridCol w="3159717">
                  <a:extLst>
                    <a:ext uri="{9D8B030D-6E8A-4147-A177-3AD203B41FA5}">
                      <a16:colId xmlns:a16="http://schemas.microsoft.com/office/drawing/2014/main" val="4075195379"/>
                    </a:ext>
                  </a:extLst>
                </a:gridCol>
                <a:gridCol w="5211571">
                  <a:extLst>
                    <a:ext uri="{9D8B030D-6E8A-4147-A177-3AD203B41FA5}">
                      <a16:colId xmlns:a16="http://schemas.microsoft.com/office/drawing/2014/main" val="2342968626"/>
                    </a:ext>
                  </a:extLst>
                </a:gridCol>
              </a:tblGrid>
              <a:tr h="297095">
                <a:tc>
                  <a:txBody>
                    <a:bodyPr/>
                    <a:lstStyle/>
                    <a:p>
                      <a:pPr indent="180340" algn="just">
                        <a:tabLst>
                          <a:tab pos="180340" algn="l"/>
                        </a:tabLst>
                      </a:pPr>
                      <a:r>
                        <a:rPr lang="en-GB" sz="1100" dirty="0"/>
                        <a:t> </a:t>
                      </a:r>
                    </a:p>
                  </a:txBody>
                  <a:tcPr marL="0" marR="0" marT="0" marB="0"/>
                </a:tc>
                <a:tc>
                  <a:txBody>
                    <a:bodyPr/>
                    <a:lstStyle/>
                    <a:p>
                      <a:pPr algn="ctr">
                        <a:tabLst>
                          <a:tab pos="180340" algn="l"/>
                        </a:tabLst>
                      </a:pPr>
                      <a:r>
                        <a:rPr lang="en-GB" sz="1100"/>
                        <a:t>Before</a:t>
                      </a:r>
                    </a:p>
                  </a:txBody>
                  <a:tcPr marL="0" marR="0" marT="0" marB="0" anchor="ctr"/>
                </a:tc>
                <a:tc>
                  <a:txBody>
                    <a:bodyPr/>
                    <a:lstStyle/>
                    <a:p>
                      <a:pPr algn="ctr">
                        <a:tabLst>
                          <a:tab pos="180340" algn="l"/>
                        </a:tabLst>
                      </a:pPr>
                      <a:r>
                        <a:rPr lang="en-GB" sz="1100"/>
                        <a:t>Now</a:t>
                      </a:r>
                    </a:p>
                  </a:txBody>
                  <a:tcPr marL="0" marR="0" marT="0" marB="0" anchor="ctr"/>
                </a:tc>
                <a:extLst>
                  <a:ext uri="{0D108BD9-81ED-4DB2-BD59-A6C34878D82A}">
                    <a16:rowId xmlns:a16="http://schemas.microsoft.com/office/drawing/2014/main" val="2204308836"/>
                  </a:ext>
                </a:extLst>
              </a:tr>
              <a:tr h="320398">
                <a:tc>
                  <a:txBody>
                    <a:bodyPr/>
                    <a:lstStyle/>
                    <a:p>
                      <a:pPr marL="71755" marR="71755" algn="ctr">
                        <a:spcAft>
                          <a:spcPts val="0"/>
                        </a:spcAft>
                        <a:tabLst>
                          <a:tab pos="180340" algn="l"/>
                        </a:tabLst>
                      </a:pPr>
                      <a:r>
                        <a:rPr lang="en-GB" sz="1100"/>
                        <a:t>Target Population</a:t>
                      </a:r>
                    </a:p>
                  </a:txBody>
                  <a:tcPr marL="0" marR="0" marT="0" marB="0" anchor="ctr"/>
                </a:tc>
                <a:tc>
                  <a:txBody>
                    <a:bodyPr/>
                    <a:lstStyle/>
                    <a:p>
                      <a:pPr marL="71755" marR="71755" algn="ctr">
                        <a:spcAft>
                          <a:spcPts val="0"/>
                        </a:spcAft>
                        <a:tabLst>
                          <a:tab pos="180340" algn="l"/>
                        </a:tabLst>
                      </a:pPr>
                      <a:r>
                        <a:rPr lang="en-GB" sz="1100" dirty="0"/>
                        <a:t>Children aged 0 -3 years with disability</a:t>
                      </a:r>
                    </a:p>
                  </a:txBody>
                  <a:tcPr marL="0" marR="0" marT="0" marB="0" anchor="ctr"/>
                </a:tc>
                <a:tc>
                  <a:txBody>
                    <a:bodyPr/>
                    <a:lstStyle/>
                    <a:p>
                      <a:pPr marL="71755" marR="71755" algn="ctr">
                        <a:spcAft>
                          <a:spcPts val="0"/>
                        </a:spcAft>
                        <a:tabLst>
                          <a:tab pos="180340" algn="l"/>
                        </a:tabLst>
                      </a:pPr>
                      <a:r>
                        <a:rPr lang="en-GB" sz="1100"/>
                        <a:t>Children aged 0-6 years with developmental disorders and/or at risk and their families</a:t>
                      </a:r>
                    </a:p>
                  </a:txBody>
                  <a:tcPr marL="0" marR="0" marT="0" marB="0" anchor="ctr"/>
                </a:tc>
                <a:extLst>
                  <a:ext uri="{0D108BD9-81ED-4DB2-BD59-A6C34878D82A}">
                    <a16:rowId xmlns:a16="http://schemas.microsoft.com/office/drawing/2014/main" val="1843268737"/>
                  </a:ext>
                </a:extLst>
              </a:tr>
              <a:tr h="580851">
                <a:tc>
                  <a:txBody>
                    <a:bodyPr/>
                    <a:lstStyle/>
                    <a:p>
                      <a:pPr marL="71755" marR="71755" algn="ctr">
                        <a:spcAft>
                          <a:spcPts val="0"/>
                        </a:spcAft>
                        <a:tabLst>
                          <a:tab pos="180340" algn="l"/>
                        </a:tabLst>
                      </a:pPr>
                      <a:r>
                        <a:rPr lang="en-GB" sz="1100"/>
                        <a:t>Context</a:t>
                      </a:r>
                    </a:p>
                  </a:txBody>
                  <a:tcPr marL="0" marR="0" marT="0" marB="0" anchor="ctr"/>
                </a:tc>
                <a:tc>
                  <a:txBody>
                    <a:bodyPr/>
                    <a:lstStyle/>
                    <a:p>
                      <a:pPr marL="71755" marR="71755" algn="ctr">
                        <a:spcAft>
                          <a:spcPts val="0"/>
                        </a:spcAft>
                        <a:tabLst>
                          <a:tab pos="180340" algn="l"/>
                        </a:tabLst>
                      </a:pPr>
                      <a:r>
                        <a:rPr lang="en-GB" sz="1100"/>
                        <a:t>Stimulation Centres 
</a:t>
                      </a:r>
                      <a:br>
                        <a:rPr lang="en-GB" sz="1100"/>
                      </a:br>
                      <a:r>
                        <a:rPr lang="en-GB" sz="1100"/>
                        <a:t>Therapeutic Centres 
</a:t>
                      </a:r>
                      <a:br>
                        <a:rPr lang="en-GB" sz="1100"/>
                      </a:br>
                      <a:r>
                        <a:rPr lang="en-GB" sz="1100"/>
                        <a:t>Institutions</a:t>
                      </a:r>
                    </a:p>
                  </a:txBody>
                  <a:tcPr marL="0" marR="0" marT="0" marB="0" anchor="ctr"/>
                </a:tc>
                <a:tc>
                  <a:txBody>
                    <a:bodyPr/>
                    <a:lstStyle/>
                    <a:p>
                      <a:pPr marL="71755" marR="71755" algn="ctr">
                        <a:spcAft>
                          <a:spcPts val="0"/>
                        </a:spcAft>
                        <a:tabLst>
                          <a:tab pos="180340" algn="l"/>
                        </a:tabLst>
                      </a:pPr>
                      <a:r>
                        <a:rPr lang="en-GB" sz="1100" dirty="0"/>
                        <a:t>Natural contexts (home, nursery, kindergarten, etc.)</a:t>
                      </a:r>
                    </a:p>
                  </a:txBody>
                  <a:tcPr marL="0" marR="0" marT="0" marB="0" anchor="ctr"/>
                </a:tc>
                <a:extLst>
                  <a:ext uri="{0D108BD9-81ED-4DB2-BD59-A6C34878D82A}">
                    <a16:rowId xmlns:a16="http://schemas.microsoft.com/office/drawing/2014/main" val="3433314648"/>
                  </a:ext>
                </a:extLst>
              </a:tr>
              <a:tr h="385618">
                <a:tc>
                  <a:txBody>
                    <a:bodyPr/>
                    <a:lstStyle/>
                    <a:p>
                      <a:pPr marL="71755" marR="71755" algn="ctr">
                        <a:spcAft>
                          <a:spcPts val="0"/>
                        </a:spcAft>
                        <a:tabLst>
                          <a:tab pos="180340" algn="l"/>
                        </a:tabLst>
                      </a:pPr>
                      <a:r>
                        <a:rPr lang="en-GB" sz="1100"/>
                        <a:t>Practices</a:t>
                      </a:r>
                    </a:p>
                  </a:txBody>
                  <a:tcPr marL="0" marR="0" marT="0" marB="0" anchor="ctr"/>
                </a:tc>
                <a:tc>
                  <a:txBody>
                    <a:bodyPr/>
                    <a:lstStyle/>
                    <a:p>
                      <a:pPr marL="71755" marR="71755" algn="ctr">
                        <a:spcAft>
                          <a:spcPts val="0"/>
                        </a:spcAft>
                        <a:tabLst>
                          <a:tab pos="180340" algn="l"/>
                        </a:tabLst>
                      </a:pPr>
                      <a:r>
                        <a:rPr lang="en-GB" sz="1100"/>
                        <a:t>“Ready-to-wear”</a:t>
                      </a:r>
                    </a:p>
                  </a:txBody>
                  <a:tcPr marL="0" marR="0" marT="0" marB="0" anchor="ctr"/>
                </a:tc>
                <a:tc>
                  <a:txBody>
                    <a:bodyPr/>
                    <a:lstStyle/>
                    <a:p>
                      <a:pPr marL="71755" marR="71755" algn="ctr">
                        <a:spcAft>
                          <a:spcPts val="0"/>
                        </a:spcAft>
                        <a:tabLst>
                          <a:tab pos="180340" algn="l"/>
                        </a:tabLst>
                      </a:pPr>
                      <a:r>
                        <a:rPr lang="en-GB" sz="1100" dirty="0"/>
                        <a:t>“Tailor-made”</a:t>
                      </a:r>
                    </a:p>
                    <a:p>
                      <a:pPr marL="71755" marR="71755" algn="ctr">
                        <a:spcAft>
                          <a:spcPts val="0"/>
                        </a:spcAft>
                        <a:tabLst>
                          <a:tab pos="180340" algn="l"/>
                        </a:tabLst>
                      </a:pPr>
                      <a:r>
                        <a:rPr lang="en-GB" sz="1100" dirty="0"/>
                        <a:t>Individualised</a:t>
                      </a:r>
                    </a:p>
                  </a:txBody>
                  <a:tcPr marL="0" marR="0" marT="0" marB="0" anchor="ctr"/>
                </a:tc>
                <a:extLst>
                  <a:ext uri="{0D108BD9-81ED-4DB2-BD59-A6C34878D82A}">
                    <a16:rowId xmlns:a16="http://schemas.microsoft.com/office/drawing/2014/main" val="317210120"/>
                  </a:ext>
                </a:extLst>
              </a:tr>
              <a:tr h="399572">
                <a:tc>
                  <a:txBody>
                    <a:bodyPr/>
                    <a:lstStyle/>
                    <a:p>
                      <a:pPr marL="71755" marR="71755" algn="ctr">
                        <a:spcAft>
                          <a:spcPts val="0"/>
                        </a:spcAft>
                        <a:tabLst>
                          <a:tab pos="180340" algn="l"/>
                        </a:tabLst>
                      </a:pPr>
                      <a:r>
                        <a:rPr lang="en-GB" sz="1100" dirty="0"/>
                        <a:t>Role of professionals and families</a:t>
                      </a:r>
                    </a:p>
                  </a:txBody>
                  <a:tcPr marL="0" marR="0" marT="0" marB="0" anchor="ctr"/>
                </a:tc>
                <a:tc>
                  <a:txBody>
                    <a:bodyPr/>
                    <a:lstStyle/>
                    <a:p>
                      <a:pPr marL="71755" marR="71755" algn="ctr">
                        <a:spcAft>
                          <a:spcPts val="0"/>
                        </a:spcAft>
                        <a:tabLst>
                          <a:tab pos="180340" algn="l"/>
                        </a:tabLst>
                      </a:pPr>
                      <a:r>
                        <a:rPr lang="en-GB" sz="1100"/>
                        <a:t>Experts/decision makers = Passive service recipients</a:t>
                      </a:r>
                    </a:p>
                  </a:txBody>
                  <a:tcPr marL="0" marR="0" marT="0" marB="0" anchor="ctr"/>
                </a:tc>
                <a:tc>
                  <a:txBody>
                    <a:bodyPr/>
                    <a:lstStyle/>
                    <a:p>
                      <a:pPr marL="71755" marR="71755" algn="ctr">
                        <a:spcAft>
                          <a:spcPts val="0"/>
                        </a:spcAft>
                        <a:tabLst>
                          <a:tab pos="180340" algn="l"/>
                        </a:tabLst>
                      </a:pPr>
                      <a:r>
                        <a:rPr lang="en-GB" sz="1100"/>
                        <a:t>Facilitators = Active participants / decision-makers</a:t>
                      </a:r>
                    </a:p>
                  </a:txBody>
                  <a:tcPr marL="0" marR="0" marT="0" marB="0" anchor="ctr"/>
                </a:tc>
                <a:extLst>
                  <a:ext uri="{0D108BD9-81ED-4DB2-BD59-A6C34878D82A}">
                    <a16:rowId xmlns:a16="http://schemas.microsoft.com/office/drawing/2014/main" val="27389863"/>
                  </a:ext>
                </a:extLst>
              </a:tr>
              <a:tr h="718484">
                <a:tc>
                  <a:txBody>
                    <a:bodyPr/>
                    <a:lstStyle/>
                    <a:p>
                      <a:pPr marL="71755" marR="71755" algn="ctr">
                        <a:spcAft>
                          <a:spcPts val="0"/>
                        </a:spcAft>
                        <a:tabLst>
                          <a:tab pos="180340" algn="l"/>
                        </a:tabLst>
                      </a:pPr>
                      <a:r>
                        <a:rPr lang="en-GB" sz="1100" dirty="0"/>
                        <a:t>Goals / outcomes</a:t>
                      </a:r>
                    </a:p>
                  </a:txBody>
                  <a:tcPr marL="0" marR="0" marT="0" marB="0" anchor="ctr"/>
                </a:tc>
                <a:tc>
                  <a:txBody>
                    <a:bodyPr/>
                    <a:lstStyle/>
                    <a:p>
                      <a:pPr marL="71755" marR="71755" algn="ctr">
                        <a:spcAft>
                          <a:spcPts val="0"/>
                        </a:spcAft>
                        <a:tabLst>
                          <a:tab pos="180340" algn="l"/>
                        </a:tabLst>
                      </a:pPr>
                      <a:r>
                        <a:rPr lang="en-GB" sz="1100" dirty="0"/>
                        <a:t>Child Development</a:t>
                      </a:r>
                    </a:p>
                  </a:txBody>
                  <a:tcPr marL="0" marR="0" marT="0" marB="0" anchor="ctr"/>
                </a:tc>
                <a:tc>
                  <a:txBody>
                    <a:bodyPr/>
                    <a:lstStyle/>
                    <a:p>
                      <a:pPr marL="71755" marR="71755" algn="ctr">
                        <a:spcAft>
                          <a:spcPts val="0"/>
                        </a:spcAft>
                        <a:tabLst>
                          <a:tab pos="180340" algn="l"/>
                        </a:tabLst>
                      </a:pPr>
                      <a:r>
                        <a:rPr lang="en-GB" sz="1100" dirty="0"/>
                        <a:t>Prevention</a:t>
                      </a:r>
                    </a:p>
                    <a:p>
                      <a:pPr marL="71755" marR="71755" algn="ctr">
                        <a:spcAft>
                          <a:spcPts val="0"/>
                        </a:spcAft>
                        <a:tabLst>
                          <a:tab pos="180340" algn="l"/>
                        </a:tabLst>
                      </a:pPr>
                      <a:br>
                        <a:rPr lang="en-GB" sz="1100" dirty="0"/>
                      </a:br>
                      <a:r>
                        <a:rPr lang="en-GB" sz="1100" dirty="0"/>
                        <a:t>Child Development</a:t>
                      </a:r>
                    </a:p>
                    <a:p>
                      <a:pPr marL="71755" marR="71755" algn="ctr">
                        <a:spcAft>
                          <a:spcPts val="0"/>
                        </a:spcAft>
                        <a:tabLst>
                          <a:tab pos="180340" algn="l"/>
                        </a:tabLst>
                      </a:pPr>
                      <a:r>
                        <a:rPr lang="en-GB" sz="1100" dirty="0"/>
                        <a:t>Empowerment/family 
</a:t>
                      </a:r>
                      <a:br>
                        <a:rPr lang="en-GB" sz="1100" dirty="0"/>
                      </a:br>
                      <a:r>
                        <a:rPr lang="en-GB" sz="1100" dirty="0"/>
                        <a:t>capacity-building</a:t>
                      </a:r>
                    </a:p>
                  </a:txBody>
                  <a:tcPr marL="0" marR="0" marT="0" marB="0" anchor="ctr"/>
                </a:tc>
                <a:extLst>
                  <a:ext uri="{0D108BD9-81ED-4DB2-BD59-A6C34878D82A}">
                    <a16:rowId xmlns:a16="http://schemas.microsoft.com/office/drawing/2014/main" val="3543665667"/>
                  </a:ext>
                </a:extLst>
              </a:tr>
              <a:tr h="507879">
                <a:tc>
                  <a:txBody>
                    <a:bodyPr/>
                    <a:lstStyle/>
                    <a:p>
                      <a:pPr marL="71755" marR="71755" algn="ctr">
                        <a:spcAft>
                          <a:spcPts val="0"/>
                        </a:spcAft>
                        <a:tabLst>
                          <a:tab pos="180340" algn="l"/>
                        </a:tabLst>
                      </a:pPr>
                      <a:r>
                        <a:rPr lang="en-GB" sz="1100"/>
                        <a:t>Teamwork</a:t>
                      </a:r>
                    </a:p>
                  </a:txBody>
                  <a:tcPr marL="0" marR="0" marT="0" marB="0" anchor="ctr"/>
                </a:tc>
                <a:tc>
                  <a:txBody>
                    <a:bodyPr/>
                    <a:lstStyle/>
                    <a:p>
                      <a:pPr marL="71755" marR="71755" algn="ctr">
                        <a:spcAft>
                          <a:spcPts val="0"/>
                        </a:spcAft>
                        <a:tabLst>
                          <a:tab pos="180340" algn="l"/>
                        </a:tabLst>
                      </a:pPr>
                      <a:r>
                        <a:rPr lang="en-GB" sz="1100"/>
                        <a:t> </a:t>
                      </a:r>
                    </a:p>
                    <a:p>
                      <a:pPr marL="71755" marR="71755" algn="ctr">
                        <a:spcAft>
                          <a:spcPts val="0"/>
                        </a:spcAft>
                        <a:tabLst>
                          <a:tab pos="180340" algn="l"/>
                        </a:tabLst>
                      </a:pPr>
                      <a:r>
                        <a:rPr lang="en-GB" sz="1100"/>
                        <a:t>Multidisciplinary</a:t>
                      </a:r>
                    </a:p>
                    <a:p>
                      <a:pPr marL="71755" marR="71755" algn="ctr">
                        <a:spcAft>
                          <a:spcPts val="0"/>
                        </a:spcAft>
                        <a:tabLst>
                          <a:tab pos="180340" algn="l"/>
                        </a:tabLst>
                      </a:pPr>
                      <a:r>
                        <a:rPr lang="en-GB" sz="1100"/>
                        <a:t> </a:t>
                      </a:r>
                    </a:p>
                  </a:txBody>
                  <a:tcPr marL="0" marR="0" marT="0" marB="0" anchor="ctr"/>
                </a:tc>
                <a:tc>
                  <a:txBody>
                    <a:bodyPr/>
                    <a:lstStyle/>
                    <a:p>
                      <a:pPr marL="71755" marR="71755" algn="ctr">
                        <a:spcAft>
                          <a:spcPts val="0"/>
                        </a:spcAft>
                        <a:tabLst>
                          <a:tab pos="180340" algn="l"/>
                        </a:tabLst>
                      </a:pPr>
                      <a:r>
                        <a:rPr lang="en-GB" sz="1100" dirty="0"/>
                        <a:t>Transdisciplinary</a:t>
                      </a:r>
                    </a:p>
                    <a:p>
                      <a:pPr marL="71755" marR="71755" algn="ctr">
                        <a:spcAft>
                          <a:spcPts val="0"/>
                        </a:spcAft>
                        <a:tabLst>
                          <a:tab pos="180340" algn="l"/>
                        </a:tabLst>
                      </a:pPr>
                      <a:r>
                        <a:rPr lang="en-GB" sz="1100" dirty="0"/>
                        <a:t>(including the family)</a:t>
                      </a:r>
                    </a:p>
                  </a:txBody>
                  <a:tcPr marL="0" marR="0" marT="0" marB="0" anchor="ctr"/>
                </a:tc>
                <a:extLst>
                  <a:ext uri="{0D108BD9-81ED-4DB2-BD59-A6C34878D82A}">
                    <a16:rowId xmlns:a16="http://schemas.microsoft.com/office/drawing/2014/main" val="1026898681"/>
                  </a:ext>
                </a:extLst>
              </a:tr>
              <a:tr h="1015758">
                <a:tc>
                  <a:txBody>
                    <a:bodyPr/>
                    <a:lstStyle/>
                    <a:p>
                      <a:pPr marL="71755" marR="71755" algn="ctr">
                        <a:spcAft>
                          <a:spcPts val="0"/>
                        </a:spcAft>
                        <a:tabLst>
                          <a:tab pos="180340" algn="l"/>
                        </a:tabLst>
                      </a:pPr>
                      <a:r>
                        <a:rPr lang="en-GB" sz="1100"/>
                        <a:t>Organisational structure</a:t>
                      </a:r>
                    </a:p>
                  </a:txBody>
                  <a:tcPr marL="0" marR="0" marT="0" marB="0" anchor="ctr"/>
                </a:tc>
                <a:tc>
                  <a:txBody>
                    <a:bodyPr/>
                    <a:lstStyle/>
                    <a:p>
                      <a:pPr marL="71755" marR="71755" algn="ctr">
                        <a:spcAft>
                          <a:spcPts val="0"/>
                        </a:spcAft>
                        <a:tabLst>
                          <a:tab pos="180340" algn="l"/>
                        </a:tabLst>
                      </a:pPr>
                      <a:r>
                        <a:rPr lang="en-GB" sz="1100"/>
                        <a:t>Sectoral (with occasional links 
</a:t>
                      </a:r>
                      <a:br>
                        <a:rPr lang="en-GB" sz="1100"/>
                      </a:br>
                      <a:r>
                        <a:rPr lang="en-GB" sz="1100"/>
                        <a:t>among sectors)
</a:t>
                      </a:r>
                      <a:br>
                        <a:rPr lang="en-GB" sz="1100"/>
                      </a:br>
                      <a:r>
                        <a:rPr lang="en-GB" sz="1100"/>
                        <a:t>Fragmented Services</a:t>
                      </a:r>
                    </a:p>
                  </a:txBody>
                  <a:tcPr marL="0" marR="0" marT="0" marB="0" anchor="ctr"/>
                </a:tc>
                <a:tc>
                  <a:txBody>
                    <a:bodyPr/>
                    <a:lstStyle/>
                    <a:p>
                      <a:pPr marL="71755" marR="71755" algn="ctr">
                        <a:spcAft>
                          <a:spcPts val="0"/>
                        </a:spcAft>
                        <a:tabLst>
                          <a:tab pos="180340" algn="l"/>
                        </a:tabLst>
                      </a:pPr>
                      <a:r>
                        <a:rPr lang="en-GB" sz="1100" dirty="0"/>
                        <a:t>Intersectoral
</a:t>
                      </a:r>
                      <a:br>
                        <a:rPr lang="en-GB" sz="1100" dirty="0"/>
                      </a:br>
                      <a:r>
                        <a:rPr lang="en-GB" sz="1100" dirty="0"/>
                        <a:t>Community-based
</a:t>
                      </a:r>
                      <a:br>
                        <a:rPr lang="en-GB" sz="1100" dirty="0"/>
                      </a:br>
                      <a:r>
                        <a:rPr lang="en-GB" sz="1100" dirty="0"/>
                        <a:t>Integrated services</a:t>
                      </a:r>
                    </a:p>
                  </a:txBody>
                  <a:tcPr marL="0" marR="0" marT="0" marB="0" anchor="ctr"/>
                </a:tc>
                <a:extLst>
                  <a:ext uri="{0D108BD9-81ED-4DB2-BD59-A6C34878D82A}">
                    <a16:rowId xmlns:a16="http://schemas.microsoft.com/office/drawing/2014/main" val="2220858302"/>
                  </a:ext>
                </a:extLst>
              </a:tr>
              <a:tr h="507879">
                <a:tc>
                  <a:txBody>
                    <a:bodyPr/>
                    <a:lstStyle/>
                    <a:p>
                      <a:pPr marL="71755" marR="71755" algn="ctr">
                        <a:spcAft>
                          <a:spcPts val="0"/>
                        </a:spcAft>
                        <a:tabLst>
                          <a:tab pos="180340" algn="l"/>
                        </a:tabLst>
                      </a:pPr>
                      <a:r>
                        <a:rPr lang="en-GB" sz="1100"/>
                        <a:t>ECI Philosophy</a:t>
                      </a:r>
                    </a:p>
                  </a:txBody>
                  <a:tcPr marL="0" marR="0" marT="0" marB="0" anchor="ctr"/>
                </a:tc>
                <a:tc>
                  <a:txBody>
                    <a:bodyPr/>
                    <a:lstStyle/>
                    <a:p>
                      <a:pPr marL="71755" marR="71755" algn="ctr">
                        <a:spcAft>
                          <a:spcPts val="0"/>
                        </a:spcAft>
                        <a:tabLst>
                          <a:tab pos="180340" algn="l"/>
                        </a:tabLst>
                      </a:pPr>
                      <a:r>
                        <a:rPr lang="en-GB" sz="1100"/>
                        <a:t>Child centred 
</a:t>
                      </a:r>
                      <a:br>
                        <a:rPr lang="en-GB" sz="1100"/>
                      </a:br>
                      <a:r>
                        <a:rPr lang="en-GB" sz="1100"/>
                        <a:t>Based on “deficits”</a:t>
                      </a:r>
                    </a:p>
                  </a:txBody>
                  <a:tcPr marL="0" marR="0" marT="0" marB="0" anchor="ctr"/>
                </a:tc>
                <a:tc>
                  <a:txBody>
                    <a:bodyPr/>
                    <a:lstStyle/>
                    <a:p>
                      <a:pPr marL="71755" marR="71755" algn="ctr">
                        <a:spcAft>
                          <a:spcPts val="0"/>
                        </a:spcAft>
                        <a:tabLst>
                          <a:tab pos="180340" algn="l"/>
                        </a:tabLst>
                      </a:pPr>
                      <a:r>
                        <a:rPr lang="en-GB" sz="1100" dirty="0"/>
                        <a:t>Family-</a:t>
                      </a:r>
                      <a:r>
                        <a:rPr lang="en-GB" sz="1100" dirty="0" err="1"/>
                        <a:t>centered</a:t>
                      </a:r>
                      <a:endParaRPr lang="en-GB" sz="1100" dirty="0"/>
                    </a:p>
                    <a:p>
                      <a:pPr marL="71755" marR="71755" algn="ctr">
                        <a:spcAft>
                          <a:spcPts val="0"/>
                        </a:spcAft>
                        <a:tabLst>
                          <a:tab pos="180340" algn="l"/>
                        </a:tabLst>
                      </a:pPr>
                      <a:r>
                        <a:rPr lang="en-GB" sz="1100" dirty="0"/>
                        <a:t>Based on strengths</a:t>
                      </a:r>
                    </a:p>
                  </a:txBody>
                  <a:tcPr marL="0" marR="0" marT="0" marB="0" anchor="ctr"/>
                </a:tc>
                <a:extLst>
                  <a:ext uri="{0D108BD9-81ED-4DB2-BD59-A6C34878D82A}">
                    <a16:rowId xmlns:a16="http://schemas.microsoft.com/office/drawing/2014/main" val="3627740988"/>
                  </a:ext>
                </a:extLst>
              </a:tr>
            </a:tbl>
          </a:graphicData>
        </a:graphic>
      </p:graphicFrame>
      <p:sp>
        <p:nvSpPr>
          <p:cNvPr id="9" name="Rectangle 1">
            <a:extLst>
              <a:ext uri="{FF2B5EF4-FFF2-40B4-BE49-F238E27FC236}">
                <a16:creationId xmlns:a16="http://schemas.microsoft.com/office/drawing/2014/main" id="{390D1CAF-4F02-FD40-BF1D-CEFD671A40F1}"/>
              </a:ext>
            </a:extLst>
          </p:cNvPr>
          <p:cNvSpPr>
            <a:spLocks noChangeArrowheads="1"/>
          </p:cNvSpPr>
          <p:nvPr/>
        </p:nvSpPr>
        <p:spPr bwMode="auto">
          <a:xfrm flipV="1">
            <a:off x="4040187" y="1458643"/>
            <a:ext cx="1719278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a:ln>
                  <a:noFill/>
                </a:ln>
                <a:solidFill>
                  <a:schemeClr val="tx1"/>
                </a:solidFill>
                <a:latin typeface="Arial" panose="020B0604020202020204" pitchFamily="34" charset="0"/>
              </a:rPr>
            </a:br>
            <a:endParaRPr kumimoji="0" lang="en-GB" sz="1800" b="0" i="0" u="none" strike="noStrike" cap="none" normalizeH="0" baseline="0">
              <a:ln>
                <a:noFill/>
              </a:ln>
              <a:solidFill>
                <a:schemeClr val="tx1"/>
              </a:solidFill>
              <a:latin typeface="Arial" panose="020B0604020202020204" pitchFamily="34" charset="0"/>
            </a:endParaRPr>
          </a:p>
        </p:txBody>
      </p:sp>
      <p:sp>
        <p:nvSpPr>
          <p:cNvPr id="3" name="Slide Number Placeholder 2">
            <a:extLst>
              <a:ext uri="{FF2B5EF4-FFF2-40B4-BE49-F238E27FC236}">
                <a16:creationId xmlns:a16="http://schemas.microsoft.com/office/drawing/2014/main" id="{D09E0B03-4E42-A944-9DD6-F460FB465C2F}"/>
              </a:ext>
            </a:extLst>
          </p:cNvPr>
          <p:cNvSpPr>
            <a:spLocks noGrp="1"/>
          </p:cNvSpPr>
          <p:nvPr>
            <p:ph type="sldNum" sz="quarter" idx="12"/>
          </p:nvPr>
        </p:nvSpPr>
        <p:spPr/>
        <p:txBody>
          <a:bodyPr/>
          <a:lstStyle/>
          <a:p>
            <a:fld id="{26A003D0-92C7-48A9-9E81-4C2AD6C12F89}" type="slidenum">
              <a:rPr lang="en-BE" smtClean="0"/>
              <a:t>59</a:t>
            </a:fld>
            <a:endParaRPr lang="en-BE"/>
          </a:p>
        </p:txBody>
      </p:sp>
    </p:spTree>
    <p:extLst>
      <p:ext uri="{BB962C8B-B14F-4D97-AF65-F5344CB8AC3E}">
        <p14:creationId xmlns:p14="http://schemas.microsoft.com/office/powerpoint/2010/main" val="3017336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sp>
        <p:nvSpPr>
          <p:cNvPr id="8" name="Rectangle 7">
            <a:extLst>
              <a:ext uri="{FF2B5EF4-FFF2-40B4-BE49-F238E27FC236}">
                <a16:creationId xmlns:a16="http://schemas.microsoft.com/office/drawing/2014/main" id="{715A9D01-5540-408A-BEE6-D9E75FFA9D4B}"/>
              </a:ext>
            </a:extLst>
          </p:cNvPr>
          <p:cNvSpPr/>
          <p:nvPr/>
        </p:nvSpPr>
        <p:spPr>
          <a:xfrm>
            <a:off x="181666" y="256221"/>
            <a:ext cx="3783928" cy="1036250"/>
          </a:xfrm>
          <a:prstGeom prst="rect">
            <a:avLst/>
          </a:prstGeom>
          <a:solidFill>
            <a:srgbClr val="2E9C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latin typeface="+mj-lt"/>
                <a:ea typeface="Adobe Fan Heiti Std B" panose="020B0700000000000000" pitchFamily="34" charset="-128"/>
                <a:cs typeface="Arial" panose="020B0604020202020204" pitchFamily="34" charset="0"/>
              </a:rPr>
              <a:t>Neurodevelopment</a:t>
            </a:r>
          </a:p>
        </p:txBody>
      </p:sp>
      <p:pic>
        <p:nvPicPr>
          <p:cNvPr id="6" name="Image" descr="Image">
            <a:extLst>
              <a:ext uri="{FF2B5EF4-FFF2-40B4-BE49-F238E27FC236}">
                <a16:creationId xmlns:a16="http://schemas.microsoft.com/office/drawing/2014/main" id="{EC6421A0-4B43-4641-8369-C5EEFF2F1B05}"/>
              </a:ext>
            </a:extLst>
          </p:cNvPr>
          <p:cNvPicPr>
            <a:picLocks noChangeAspect="1"/>
          </p:cNvPicPr>
          <p:nvPr/>
        </p:nvPicPr>
        <p:blipFill>
          <a:blip r:embed="rId4"/>
          <a:stretch>
            <a:fillRect/>
          </a:stretch>
        </p:blipFill>
        <p:spPr>
          <a:xfrm>
            <a:off x="1603630" y="0"/>
            <a:ext cx="1688669" cy="295501"/>
          </a:xfrm>
          <a:prstGeom prst="rect">
            <a:avLst/>
          </a:prstGeom>
          <a:ln w="12700">
            <a:miter lim="400000"/>
          </a:ln>
        </p:spPr>
      </p:pic>
      <p:pic>
        <p:nvPicPr>
          <p:cNvPr id="7" name="Image" descr="Image">
            <a:extLst>
              <a:ext uri="{FF2B5EF4-FFF2-40B4-BE49-F238E27FC236}">
                <a16:creationId xmlns:a16="http://schemas.microsoft.com/office/drawing/2014/main" id="{66F6054E-3277-4468-A641-B4DB182762DC}"/>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pic>
        <p:nvPicPr>
          <p:cNvPr id="14" name="Picture 5">
            <a:extLst>
              <a:ext uri="{FF2B5EF4-FFF2-40B4-BE49-F238E27FC236}">
                <a16:creationId xmlns:a16="http://schemas.microsoft.com/office/drawing/2014/main" id="{BDAF3CDF-0AD2-0441-8A82-080FA632AD7E}"/>
              </a:ext>
            </a:extLst>
          </p:cNvPr>
          <p:cNvPicPr>
            <a:picLocks noChangeAspect="1"/>
          </p:cNvPicPr>
          <p:nvPr/>
        </p:nvPicPr>
        <p:blipFill>
          <a:blip r:embed="rId6"/>
          <a:srcRect r="14674" b="7769"/>
          <a:stretch>
            <a:fillRect/>
          </a:stretch>
        </p:blipFill>
        <p:spPr>
          <a:xfrm>
            <a:off x="2073630" y="1350138"/>
            <a:ext cx="9321577" cy="4581626"/>
          </a:xfrm>
          <a:prstGeom prst="rect">
            <a:avLst/>
          </a:prstGeom>
        </p:spPr>
      </p:pic>
      <p:pic>
        <p:nvPicPr>
          <p:cNvPr id="15" name="Picture 6">
            <a:extLst>
              <a:ext uri="{FF2B5EF4-FFF2-40B4-BE49-F238E27FC236}">
                <a16:creationId xmlns:a16="http://schemas.microsoft.com/office/drawing/2014/main" id="{299F9EBF-A230-F941-9928-C1F941813A36}"/>
              </a:ext>
            </a:extLst>
          </p:cNvPr>
          <p:cNvPicPr>
            <a:picLocks noChangeAspect="1"/>
          </p:cNvPicPr>
          <p:nvPr/>
        </p:nvPicPr>
        <p:blipFill>
          <a:blip r:embed="rId7"/>
          <a:srcRect/>
          <a:stretch>
            <a:fillRect/>
          </a:stretch>
        </p:blipFill>
        <p:spPr>
          <a:xfrm>
            <a:off x="9509985" y="6302482"/>
            <a:ext cx="2856945" cy="555518"/>
          </a:xfrm>
          <a:prstGeom prst="rect">
            <a:avLst/>
          </a:prstGeom>
        </p:spPr>
      </p:pic>
      <p:sp>
        <p:nvSpPr>
          <p:cNvPr id="2" name="TextBox 1">
            <a:extLst>
              <a:ext uri="{FF2B5EF4-FFF2-40B4-BE49-F238E27FC236}">
                <a16:creationId xmlns:a16="http://schemas.microsoft.com/office/drawing/2014/main" id="{67F5F11F-0EB4-4482-BE16-43624ABA96E7}"/>
              </a:ext>
            </a:extLst>
          </p:cNvPr>
          <p:cNvSpPr txBox="1"/>
          <p:nvPr/>
        </p:nvSpPr>
        <p:spPr>
          <a:xfrm>
            <a:off x="2301766" y="1393919"/>
            <a:ext cx="2647660" cy="523220"/>
          </a:xfrm>
          <a:prstGeom prst="rect">
            <a:avLst/>
          </a:prstGeom>
          <a:solidFill>
            <a:schemeClr val="bg1"/>
          </a:solidFill>
        </p:spPr>
        <p:txBody>
          <a:bodyPr wrap="square" rtlCol="0">
            <a:spAutoFit/>
          </a:bodyPr>
          <a:lstStyle/>
          <a:p>
            <a:r>
              <a:rPr lang="en-US" sz="2800" dirty="0"/>
              <a:t>Intrinsic factors</a:t>
            </a:r>
            <a:endParaRPr lang="el-GR" sz="2800" dirty="0"/>
          </a:p>
        </p:txBody>
      </p:sp>
      <p:sp>
        <p:nvSpPr>
          <p:cNvPr id="9" name="TextBox 8">
            <a:extLst>
              <a:ext uri="{FF2B5EF4-FFF2-40B4-BE49-F238E27FC236}">
                <a16:creationId xmlns:a16="http://schemas.microsoft.com/office/drawing/2014/main" id="{1C871809-BA01-4F12-B639-D8EC51A62CC9}"/>
              </a:ext>
            </a:extLst>
          </p:cNvPr>
          <p:cNvSpPr txBox="1"/>
          <p:nvPr/>
        </p:nvSpPr>
        <p:spPr>
          <a:xfrm>
            <a:off x="8566404" y="1393919"/>
            <a:ext cx="2647660" cy="523220"/>
          </a:xfrm>
          <a:prstGeom prst="rect">
            <a:avLst/>
          </a:prstGeom>
          <a:solidFill>
            <a:schemeClr val="bg1"/>
          </a:solidFill>
        </p:spPr>
        <p:txBody>
          <a:bodyPr wrap="square" rtlCol="0">
            <a:spAutoFit/>
          </a:bodyPr>
          <a:lstStyle/>
          <a:p>
            <a:r>
              <a:rPr lang="en-US" sz="2800" dirty="0"/>
              <a:t>Extrinsic factors</a:t>
            </a:r>
            <a:endParaRPr lang="el-GR" sz="2800" dirty="0"/>
          </a:p>
        </p:txBody>
      </p:sp>
      <p:sp>
        <p:nvSpPr>
          <p:cNvPr id="10" name="TextBox 9">
            <a:extLst>
              <a:ext uri="{FF2B5EF4-FFF2-40B4-BE49-F238E27FC236}">
                <a16:creationId xmlns:a16="http://schemas.microsoft.com/office/drawing/2014/main" id="{0AA99761-B501-4E1C-91EF-D39EB2A1845E}"/>
              </a:ext>
            </a:extLst>
          </p:cNvPr>
          <p:cNvSpPr txBox="1"/>
          <p:nvPr/>
        </p:nvSpPr>
        <p:spPr>
          <a:xfrm>
            <a:off x="2669628" y="3672481"/>
            <a:ext cx="1208689" cy="400110"/>
          </a:xfrm>
          <a:prstGeom prst="rect">
            <a:avLst/>
          </a:prstGeom>
          <a:solidFill>
            <a:schemeClr val="bg1">
              <a:lumMod val="85000"/>
            </a:schemeClr>
          </a:solidFill>
        </p:spPr>
        <p:txBody>
          <a:bodyPr wrap="square" rtlCol="0">
            <a:spAutoFit/>
          </a:bodyPr>
          <a:lstStyle/>
          <a:p>
            <a:pPr algn="ctr"/>
            <a:r>
              <a:rPr lang="en-US" sz="2000" dirty="0"/>
              <a:t>genetic</a:t>
            </a:r>
            <a:endParaRPr lang="el-GR" sz="2000" dirty="0"/>
          </a:p>
        </p:txBody>
      </p:sp>
      <p:sp>
        <p:nvSpPr>
          <p:cNvPr id="11" name="TextBox 10">
            <a:extLst>
              <a:ext uri="{FF2B5EF4-FFF2-40B4-BE49-F238E27FC236}">
                <a16:creationId xmlns:a16="http://schemas.microsoft.com/office/drawing/2014/main" id="{8F4AEF7C-D8AA-43DD-96D9-AF9F48EC2B9D}"/>
              </a:ext>
            </a:extLst>
          </p:cNvPr>
          <p:cNvSpPr txBox="1"/>
          <p:nvPr/>
        </p:nvSpPr>
        <p:spPr>
          <a:xfrm>
            <a:off x="8713076" y="3587515"/>
            <a:ext cx="1723696" cy="400110"/>
          </a:xfrm>
          <a:prstGeom prst="rect">
            <a:avLst/>
          </a:prstGeom>
          <a:solidFill>
            <a:schemeClr val="bg1">
              <a:lumMod val="85000"/>
            </a:schemeClr>
          </a:solidFill>
        </p:spPr>
        <p:txBody>
          <a:bodyPr wrap="square" rtlCol="0">
            <a:spAutoFit/>
          </a:bodyPr>
          <a:lstStyle/>
          <a:p>
            <a:pPr algn="ctr"/>
            <a:r>
              <a:rPr lang="en-US" sz="2000" dirty="0">
                <a:solidFill>
                  <a:srgbClr val="7030A0"/>
                </a:solidFill>
              </a:rPr>
              <a:t>environmental</a:t>
            </a:r>
            <a:endParaRPr lang="el-GR" sz="2000" dirty="0">
              <a:solidFill>
                <a:srgbClr val="7030A0"/>
              </a:solidFill>
            </a:endParaRPr>
          </a:p>
        </p:txBody>
      </p:sp>
      <p:sp>
        <p:nvSpPr>
          <p:cNvPr id="12" name="TextBox 11">
            <a:extLst>
              <a:ext uri="{FF2B5EF4-FFF2-40B4-BE49-F238E27FC236}">
                <a16:creationId xmlns:a16="http://schemas.microsoft.com/office/drawing/2014/main" id="{A767E7CC-DB61-4756-B8B5-BEF943E1CAF3}"/>
              </a:ext>
            </a:extLst>
          </p:cNvPr>
          <p:cNvSpPr txBox="1"/>
          <p:nvPr/>
        </p:nvSpPr>
        <p:spPr>
          <a:xfrm>
            <a:off x="3394841" y="5342745"/>
            <a:ext cx="5843752" cy="584775"/>
          </a:xfrm>
          <a:prstGeom prst="rect">
            <a:avLst/>
          </a:prstGeom>
          <a:solidFill>
            <a:srgbClr val="5B9BD5"/>
          </a:solidFill>
        </p:spPr>
        <p:txBody>
          <a:bodyPr wrap="square" rtlCol="0">
            <a:spAutoFit/>
          </a:bodyPr>
          <a:lstStyle/>
          <a:p>
            <a:pPr algn="ctr"/>
            <a:r>
              <a:rPr lang="en-US" sz="3200" dirty="0">
                <a:solidFill>
                  <a:schemeClr val="bg1"/>
                </a:solidFill>
              </a:rPr>
              <a:t>NEURODEVELOPMENT</a:t>
            </a:r>
            <a:endParaRPr lang="el-GR" sz="3200" dirty="0">
              <a:solidFill>
                <a:schemeClr val="bg1"/>
              </a:solidFill>
            </a:endParaRPr>
          </a:p>
        </p:txBody>
      </p:sp>
      <p:sp>
        <p:nvSpPr>
          <p:cNvPr id="3" name="Slide Number Placeholder 2">
            <a:extLst>
              <a:ext uri="{FF2B5EF4-FFF2-40B4-BE49-F238E27FC236}">
                <a16:creationId xmlns:a16="http://schemas.microsoft.com/office/drawing/2014/main" id="{5D29AD4E-84E7-A74A-BF2A-AC0F93AE3FD2}"/>
              </a:ext>
            </a:extLst>
          </p:cNvPr>
          <p:cNvSpPr>
            <a:spLocks noGrp="1"/>
          </p:cNvSpPr>
          <p:nvPr>
            <p:ph type="sldNum" sz="quarter" idx="12"/>
          </p:nvPr>
        </p:nvSpPr>
        <p:spPr/>
        <p:txBody>
          <a:bodyPr/>
          <a:lstStyle/>
          <a:p>
            <a:fld id="{26A003D0-92C7-48A9-9E81-4C2AD6C12F89}" type="slidenum">
              <a:rPr lang="en-BE" smtClean="0"/>
              <a:t>6</a:t>
            </a:fld>
            <a:endParaRPr lang="en-BE"/>
          </a:p>
        </p:txBody>
      </p:sp>
    </p:spTree>
    <p:extLst>
      <p:ext uri="{BB962C8B-B14F-4D97-AF65-F5344CB8AC3E}">
        <p14:creationId xmlns:p14="http://schemas.microsoft.com/office/powerpoint/2010/main" val="3154424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pic>
        <p:nvPicPr>
          <p:cNvPr id="6" name="Image" descr="Image">
            <a:extLst>
              <a:ext uri="{FF2B5EF4-FFF2-40B4-BE49-F238E27FC236}">
                <a16:creationId xmlns:a16="http://schemas.microsoft.com/office/drawing/2014/main" id="{ADE2983B-A624-475F-9265-3D507DCAE753}"/>
              </a:ext>
            </a:extLst>
          </p:cNvPr>
          <p:cNvPicPr>
            <a:picLocks noChangeAspect="1"/>
          </p:cNvPicPr>
          <p:nvPr/>
        </p:nvPicPr>
        <p:blipFill>
          <a:blip r:embed="rId4"/>
          <a:stretch>
            <a:fillRect/>
          </a:stretch>
        </p:blipFill>
        <p:spPr>
          <a:xfrm>
            <a:off x="1603630" y="1"/>
            <a:ext cx="1688669" cy="295501"/>
          </a:xfrm>
          <a:prstGeom prst="rect">
            <a:avLst/>
          </a:prstGeom>
          <a:ln w="12700">
            <a:miter lim="400000"/>
          </a:ln>
        </p:spPr>
      </p:pic>
      <p:pic>
        <p:nvPicPr>
          <p:cNvPr id="7" name="Image" descr="Image">
            <a:extLst>
              <a:ext uri="{FF2B5EF4-FFF2-40B4-BE49-F238E27FC236}">
                <a16:creationId xmlns:a16="http://schemas.microsoft.com/office/drawing/2014/main" id="{11B58504-9259-4BF4-9E02-271C05201CC5}"/>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graphicFrame>
        <p:nvGraphicFramePr>
          <p:cNvPr id="4" name="Diagram 3">
            <a:extLst>
              <a:ext uri="{FF2B5EF4-FFF2-40B4-BE49-F238E27FC236}">
                <a16:creationId xmlns:a16="http://schemas.microsoft.com/office/drawing/2014/main" id="{3A227843-0B4B-4E76-88E5-D3E13C939F16}"/>
              </a:ext>
            </a:extLst>
          </p:cNvPr>
          <p:cNvGraphicFramePr/>
          <p:nvPr/>
        </p:nvGraphicFramePr>
        <p:xfrm>
          <a:off x="1116281" y="95003"/>
          <a:ext cx="10521537" cy="6400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Τίτλος 1">
            <a:extLst>
              <a:ext uri="{FF2B5EF4-FFF2-40B4-BE49-F238E27FC236}">
                <a16:creationId xmlns:a16="http://schemas.microsoft.com/office/drawing/2014/main" id="{794E4C1F-B68A-4C8A-86A7-A01A4A04F0A3}"/>
              </a:ext>
            </a:extLst>
          </p:cNvPr>
          <p:cNvSpPr>
            <a:spLocks noGrp="1"/>
          </p:cNvSpPr>
          <p:nvPr>
            <p:ph type="title"/>
          </p:nvPr>
        </p:nvSpPr>
        <p:spPr/>
        <p:txBody>
          <a:bodyPr/>
          <a:lstStyle/>
          <a:p>
            <a:pPr lvl="0"/>
            <a:r>
              <a:rPr lang="en-GB" b="1" dirty="0">
                <a:solidFill>
                  <a:srgbClr val="2E9CD6"/>
                </a:solidFill>
              </a:rPr>
              <a:t>The paradigm SHIFT  - THE CHALLENGES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8" name="Θέση περιεχομένου 7" title="Web Video Player">
                <a:extLst>
                  <a:ext uri="{FF2B5EF4-FFF2-40B4-BE49-F238E27FC236}">
                    <a16:creationId xmlns:a16="http://schemas.microsoft.com/office/drawing/2014/main" id="{4254996E-3BCB-C642-8E12-6488D106679F}"/>
                  </a:ext>
                </a:extLst>
              </p:cNvPr>
              <p:cNvGraphicFramePr>
                <a:graphicFrameLocks noGrp="1"/>
              </p:cNvGraphicFramePr>
              <p:nvPr>
                <p:ph idx="1"/>
              </p:nvPr>
            </p:nvGraphicFramePr>
            <p:xfrm>
              <a:off x="838200" y="1825625"/>
              <a:ext cx="10515600" cy="4351338"/>
            </p:xfrm>
            <a:graphic>
              <a:graphicData uri="http://schemas.microsoft.com/office/webextensions/webextension/2010/11">
                <we:webextensionref xmlns:we="http://schemas.microsoft.com/office/webextensions/webextension/2010/11" xmlns:r="http://schemas.openxmlformats.org/officeDocument/2006/relationships" r:id="rId11"/>
              </a:graphicData>
            </a:graphic>
          </p:graphicFrame>
        </mc:Choice>
        <mc:Fallback xmlns="">
          <p:pic>
            <p:nvPicPr>
              <p:cNvPr id="8" name="Θέση περιεχομένου 7" title="Web Video Player">
                <a:extLst>
                  <a:ext uri="{FF2B5EF4-FFF2-40B4-BE49-F238E27FC236}">
                    <a16:creationId xmlns:a16="http://schemas.microsoft.com/office/drawing/2014/main" id="{4254996E-3BCB-C642-8E12-6488D106679F}"/>
                  </a:ext>
                </a:extLst>
              </p:cNvPr>
              <p:cNvPicPr>
                <a:picLocks noGrp="1" noRot="1" noChangeAspect="1" noMove="1" noResize="1" noEditPoints="1" noAdjustHandles="1" noChangeArrowheads="1" noChangeShapeType="1"/>
              </p:cNvPicPr>
              <p:nvPr/>
            </p:nvPicPr>
            <p:blipFill>
              <a:blip r:embed="rId12"/>
              <a:stretch>
                <a:fillRect/>
              </a:stretch>
            </p:blipFill>
            <p:spPr>
              <a:xfrm>
                <a:off x="838200" y="1825625"/>
                <a:ext cx="10515600" cy="4351338"/>
              </a:xfrm>
              <a:prstGeom prst="rect">
                <a:avLst/>
              </a:prstGeom>
            </p:spPr>
          </p:pic>
        </mc:Fallback>
      </mc:AlternateContent>
      <p:sp>
        <p:nvSpPr>
          <p:cNvPr id="3" name="Slide Number Placeholder 2">
            <a:extLst>
              <a:ext uri="{FF2B5EF4-FFF2-40B4-BE49-F238E27FC236}">
                <a16:creationId xmlns:a16="http://schemas.microsoft.com/office/drawing/2014/main" id="{C79B10C2-4FE9-BB4E-BABC-BA4F5EED6F9F}"/>
              </a:ext>
            </a:extLst>
          </p:cNvPr>
          <p:cNvSpPr>
            <a:spLocks noGrp="1"/>
          </p:cNvSpPr>
          <p:nvPr>
            <p:ph type="sldNum" sz="quarter" idx="12"/>
          </p:nvPr>
        </p:nvSpPr>
        <p:spPr/>
        <p:txBody>
          <a:bodyPr/>
          <a:lstStyle/>
          <a:p>
            <a:fld id="{26A003D0-92C7-48A9-9E81-4C2AD6C12F89}" type="slidenum">
              <a:rPr lang="en-BE" smtClean="0"/>
              <a:t>60</a:t>
            </a:fld>
            <a:endParaRPr lang="en-BE"/>
          </a:p>
        </p:txBody>
      </p:sp>
    </p:spTree>
    <p:extLst>
      <p:ext uri="{BB962C8B-B14F-4D97-AF65-F5344CB8AC3E}">
        <p14:creationId xmlns:p14="http://schemas.microsoft.com/office/powerpoint/2010/main" val="33284532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object 9"/>
          <p:cNvSpPr txBox="1">
            <a:spLocks noGrp="1"/>
          </p:cNvSpPr>
          <p:nvPr>
            <p:ph type="title"/>
          </p:nvPr>
        </p:nvSpPr>
        <p:spPr>
          <a:xfrm>
            <a:off x="3560799" y="2002023"/>
            <a:ext cx="4502917" cy="1016005"/>
          </a:xfrm>
          <a:prstGeom prst="rect">
            <a:avLst/>
          </a:prstGeom>
        </p:spPr>
        <p:txBody>
          <a:bodyPr>
            <a:normAutofit fontScale="90000"/>
          </a:bodyPr>
          <a:lstStyle/>
          <a:p>
            <a:pPr marR="464778" indent="475627" algn="ctr" defTabSz="1302106">
              <a:lnSpc>
                <a:spcPts val="2080"/>
              </a:lnSpc>
              <a:spcBef>
                <a:spcPts val="480"/>
              </a:spcBef>
              <a:defRPr sz="1300" spc="100">
                <a:latin typeface="Montserrat Regular"/>
                <a:ea typeface="Montserrat Regular"/>
                <a:cs typeface="Montserrat Regular"/>
                <a:sym typeface="Montserrat Regular"/>
              </a:defRPr>
            </a:pPr>
            <a:br>
              <a:rPr lang="en-GB" sz="1400"/>
            </a:br>
            <a:r>
              <a:rPr lang="en-GB" sz="1400"/>
              <a:t>European Association of Service  providers</a:t>
            </a:r>
          </a:p>
          <a:p>
            <a:pPr algn="ctr" defTabSz="1302106">
              <a:lnSpc>
                <a:spcPts val="2080"/>
              </a:lnSpc>
              <a:defRPr sz="1300">
                <a:solidFill>
                  <a:srgbClr val="3A9BD6"/>
                </a:solidFill>
                <a:latin typeface="Montserrat Regular"/>
                <a:ea typeface="Montserrat Regular"/>
                <a:cs typeface="Montserrat Regular"/>
                <a:sym typeface="Montserrat Regular"/>
              </a:defRPr>
            </a:pPr>
            <a:r>
              <a:rPr lang="en-GB" sz="1400"/>
              <a:t>for Persons  with Disabilities</a:t>
            </a:r>
          </a:p>
        </p:txBody>
      </p:sp>
      <p:sp>
        <p:nvSpPr>
          <p:cNvPr id="109" name="Lorem ipsum dolor sit met, consectetur adipiscing elit, sed do eiusmod tempor incididunt ut labore et dolore magna liqua. Ut enim ad minim veniam, quis exercitation."/>
          <p:cNvSpPr txBox="1"/>
          <p:nvPr/>
        </p:nvSpPr>
        <p:spPr>
          <a:xfrm>
            <a:off x="3297871" y="3304898"/>
            <a:ext cx="4988923" cy="9198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3149" tIns="73149" rIns="73149" bIns="73149">
            <a:spAutoFit/>
          </a:bodyPr>
          <a:lstStyle>
            <a:lvl1pPr algn="ctr">
              <a:lnSpc>
                <a:spcPct val="120000"/>
              </a:lnSpc>
              <a:defRPr sz="800">
                <a:solidFill>
                  <a:srgbClr val="535353"/>
                </a:solidFill>
                <a:latin typeface="Acumin Pro Light"/>
                <a:ea typeface="Acumin Pro Light"/>
                <a:cs typeface="Acumin Pro Light"/>
                <a:sym typeface="Acumin Pro Light"/>
              </a:defRPr>
            </a:lvl1pPr>
          </a:lstStyle>
          <a:p>
            <a:endParaRPr sz="4480" b="1" dirty="0"/>
          </a:p>
        </p:txBody>
      </p:sp>
      <p:pic>
        <p:nvPicPr>
          <p:cNvPr id="110" name="Image" descr="Image"/>
          <p:cNvPicPr>
            <a:picLocks noChangeAspect="1"/>
          </p:cNvPicPr>
          <p:nvPr/>
        </p:nvPicPr>
        <p:blipFill>
          <a:blip r:embed="rId2"/>
          <a:stretch>
            <a:fillRect/>
          </a:stretch>
        </p:blipFill>
        <p:spPr>
          <a:xfrm>
            <a:off x="5595926" y="-334772"/>
            <a:ext cx="10058411" cy="6705600"/>
          </a:xfrm>
          <a:prstGeom prst="rect">
            <a:avLst/>
          </a:prstGeom>
          <a:ln w="12700">
            <a:miter lim="400000"/>
          </a:ln>
        </p:spPr>
      </p:pic>
      <p:pic>
        <p:nvPicPr>
          <p:cNvPr id="111" name="Image" descr="Image"/>
          <p:cNvPicPr>
            <a:picLocks noChangeAspect="1"/>
          </p:cNvPicPr>
          <p:nvPr/>
        </p:nvPicPr>
        <p:blipFill>
          <a:blip r:embed="rId3"/>
          <a:stretch>
            <a:fillRect/>
          </a:stretch>
        </p:blipFill>
        <p:spPr>
          <a:xfrm>
            <a:off x="5043762" y="950489"/>
            <a:ext cx="1646088" cy="716446"/>
          </a:xfrm>
          <a:prstGeom prst="rect">
            <a:avLst/>
          </a:prstGeom>
          <a:ln w="12700">
            <a:miter lim="400000"/>
          </a:ln>
        </p:spPr>
      </p:pic>
      <p:pic>
        <p:nvPicPr>
          <p:cNvPr id="112" name="Image" descr="Image"/>
          <p:cNvPicPr>
            <a:picLocks noChangeAspect="1"/>
          </p:cNvPicPr>
          <p:nvPr/>
        </p:nvPicPr>
        <p:blipFill>
          <a:blip r:embed="rId4"/>
          <a:stretch>
            <a:fillRect/>
          </a:stretch>
        </p:blipFill>
        <p:spPr>
          <a:xfrm>
            <a:off x="-8483" y="84083"/>
            <a:ext cx="2142725" cy="6684123"/>
          </a:xfrm>
          <a:prstGeom prst="rect">
            <a:avLst/>
          </a:prstGeom>
          <a:ln w="12700">
            <a:miter lim="400000"/>
          </a:ln>
        </p:spPr>
      </p:pic>
      <p:pic>
        <p:nvPicPr>
          <p:cNvPr id="113" name="Image" descr="Image"/>
          <p:cNvPicPr>
            <a:picLocks noChangeAspect="1"/>
          </p:cNvPicPr>
          <p:nvPr/>
        </p:nvPicPr>
        <p:blipFill>
          <a:blip r:embed="rId5"/>
          <a:stretch>
            <a:fillRect/>
          </a:stretch>
        </p:blipFill>
        <p:spPr>
          <a:xfrm>
            <a:off x="2624258" y="5418152"/>
            <a:ext cx="5724552" cy="1446765"/>
          </a:xfrm>
          <a:prstGeom prst="rect">
            <a:avLst/>
          </a:prstGeom>
          <a:ln w="12700">
            <a:miter lim="400000"/>
          </a:ln>
        </p:spPr>
      </p:pic>
      <p:sp>
        <p:nvSpPr>
          <p:cNvPr id="114" name="object 14"/>
          <p:cNvSpPr txBox="1"/>
          <p:nvPr/>
        </p:nvSpPr>
        <p:spPr>
          <a:xfrm>
            <a:off x="4528042" y="6090164"/>
            <a:ext cx="2441400" cy="4431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20320">
              <a:spcBef>
                <a:spcPts val="160"/>
              </a:spcBef>
              <a:defRPr spc="265">
                <a:solidFill>
                  <a:srgbClr val="FFFFFF"/>
                </a:solidFill>
                <a:latin typeface="Montserrat Regular"/>
                <a:ea typeface="Montserrat Regular"/>
                <a:cs typeface="Montserrat Regular"/>
                <a:sym typeface="Montserrat Regular"/>
              </a:defRPr>
            </a:pPr>
            <a:r>
              <a:rPr lang="en-GB" sz="2880"/>
              <a:t>Thank you!</a:t>
            </a:r>
          </a:p>
        </p:txBody>
      </p:sp>
      <p:sp>
        <p:nvSpPr>
          <p:cNvPr id="2" name="Slide Number Placeholder 1">
            <a:extLst>
              <a:ext uri="{FF2B5EF4-FFF2-40B4-BE49-F238E27FC236}">
                <a16:creationId xmlns:a16="http://schemas.microsoft.com/office/drawing/2014/main" id="{FA326E5E-E73D-0042-AC28-911C09AB3168}"/>
              </a:ext>
            </a:extLst>
          </p:cNvPr>
          <p:cNvSpPr>
            <a:spLocks noGrp="1"/>
          </p:cNvSpPr>
          <p:nvPr>
            <p:ph type="sldNum" sz="quarter" idx="2"/>
          </p:nvPr>
        </p:nvSpPr>
        <p:spPr/>
        <p:txBody>
          <a:bodyPr/>
          <a:lstStyle/>
          <a:p>
            <a:fld id="{86CB4B4D-7CA3-9044-876B-883B54F8677D}" type="slidenum">
              <a:rPr lang="en-BE" smtClean="0"/>
              <a:t>61</a:t>
            </a:fld>
            <a:endParaRPr lang="en-BE"/>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637921"/>
            <a:ext cx="2856944" cy="2019959"/>
          </a:xfrm>
          <a:prstGeom prst="rect">
            <a:avLst/>
          </a:prstGeom>
        </p:spPr>
      </p:pic>
      <p:sp>
        <p:nvSpPr>
          <p:cNvPr id="8" name="Rectangle 7">
            <a:extLst>
              <a:ext uri="{FF2B5EF4-FFF2-40B4-BE49-F238E27FC236}">
                <a16:creationId xmlns:a16="http://schemas.microsoft.com/office/drawing/2014/main" id="{715A9D01-5540-408A-BEE6-D9E75FFA9D4B}"/>
              </a:ext>
            </a:extLst>
          </p:cNvPr>
          <p:cNvSpPr/>
          <p:nvPr/>
        </p:nvSpPr>
        <p:spPr>
          <a:xfrm>
            <a:off x="181666" y="256221"/>
            <a:ext cx="4514320" cy="1036250"/>
          </a:xfrm>
          <a:prstGeom prst="rect">
            <a:avLst/>
          </a:prstGeom>
          <a:solidFill>
            <a:srgbClr val="2E9C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mj-lt"/>
                <a:ea typeface="Adobe Fan Heiti Std B" panose="020B0700000000000000" pitchFamily="34" charset="-128"/>
                <a:cs typeface="Arial" panose="020B0604020202020204" pitchFamily="34" charset="0"/>
              </a:rPr>
              <a:t>Neurodevelopment – the appropriate environment</a:t>
            </a:r>
          </a:p>
        </p:txBody>
      </p:sp>
      <p:pic>
        <p:nvPicPr>
          <p:cNvPr id="6" name="Image" descr="Image">
            <a:extLst>
              <a:ext uri="{FF2B5EF4-FFF2-40B4-BE49-F238E27FC236}">
                <a16:creationId xmlns:a16="http://schemas.microsoft.com/office/drawing/2014/main" id="{EC6421A0-4B43-4641-8369-C5EEFF2F1B05}"/>
              </a:ext>
            </a:extLst>
          </p:cNvPr>
          <p:cNvPicPr>
            <a:picLocks noChangeAspect="1"/>
          </p:cNvPicPr>
          <p:nvPr/>
        </p:nvPicPr>
        <p:blipFill>
          <a:blip r:embed="rId4"/>
          <a:stretch>
            <a:fillRect/>
          </a:stretch>
        </p:blipFill>
        <p:spPr>
          <a:xfrm>
            <a:off x="1603630" y="0"/>
            <a:ext cx="1688669" cy="295501"/>
          </a:xfrm>
          <a:prstGeom prst="rect">
            <a:avLst/>
          </a:prstGeom>
          <a:ln w="12700">
            <a:miter lim="400000"/>
          </a:ln>
        </p:spPr>
      </p:pic>
      <p:pic>
        <p:nvPicPr>
          <p:cNvPr id="7" name="Image" descr="Image">
            <a:extLst>
              <a:ext uri="{FF2B5EF4-FFF2-40B4-BE49-F238E27FC236}">
                <a16:creationId xmlns:a16="http://schemas.microsoft.com/office/drawing/2014/main" id="{66F6054E-3277-4468-A641-B4DB182762DC}"/>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pic>
        <p:nvPicPr>
          <p:cNvPr id="9" name="Εικόνα 8" descr="Εικόνα που περιέχει άτομο, εσωτερικό, μωρό, κρεβάτι&#10;&#10;Περιγραφή που δημιουργήθηκε αυτόματα">
            <a:extLst>
              <a:ext uri="{FF2B5EF4-FFF2-40B4-BE49-F238E27FC236}">
                <a16:creationId xmlns:a16="http://schemas.microsoft.com/office/drawing/2014/main" id="{FA1C7C99-5A9C-7B4E-B90C-93009EA585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6944" y="4264260"/>
            <a:ext cx="2993360" cy="1998653"/>
          </a:xfrm>
          <a:prstGeom prst="rect">
            <a:avLst/>
          </a:prstGeom>
        </p:spPr>
      </p:pic>
      <p:pic>
        <p:nvPicPr>
          <p:cNvPr id="3" name="Εικόνα 2" descr="Εικόνα που περιέχει ουρανός, άτομο, υπαίθριος, πλήθος&#10;&#10;Περιγραφή που δημιουργήθηκε αυτόματα">
            <a:extLst>
              <a:ext uri="{FF2B5EF4-FFF2-40B4-BE49-F238E27FC236}">
                <a16:creationId xmlns:a16="http://schemas.microsoft.com/office/drawing/2014/main" id="{CC6484E3-6D54-134B-AD45-3873C4D244D2}"/>
              </a:ext>
            </a:extLst>
          </p:cNvPr>
          <p:cNvPicPr>
            <a:picLocks noChangeAspect="1"/>
          </p:cNvPicPr>
          <p:nvPr/>
        </p:nvPicPr>
        <p:blipFill rotWithShape="1">
          <a:blip r:embed="rId7">
            <a:extLst>
              <a:ext uri="{28A0092B-C50C-407E-A947-70E740481C1C}">
                <a14:useLocalDpi xmlns:a14="http://schemas.microsoft.com/office/drawing/2010/main" val="0"/>
              </a:ext>
            </a:extLst>
          </a:blip>
          <a:srcRect t="15705"/>
          <a:stretch/>
        </p:blipFill>
        <p:spPr>
          <a:xfrm>
            <a:off x="2856944" y="1363257"/>
            <a:ext cx="2993360" cy="2766466"/>
          </a:xfrm>
          <a:prstGeom prst="rect">
            <a:avLst/>
          </a:prstGeom>
        </p:spPr>
      </p:pic>
      <p:sp>
        <p:nvSpPr>
          <p:cNvPr id="10" name="Ραβδωτό δεξιό βέλος 9">
            <a:extLst>
              <a:ext uri="{FF2B5EF4-FFF2-40B4-BE49-F238E27FC236}">
                <a16:creationId xmlns:a16="http://schemas.microsoft.com/office/drawing/2014/main" id="{DE8DC54B-EBF6-7847-972F-384CA2A64E31}"/>
              </a:ext>
            </a:extLst>
          </p:cNvPr>
          <p:cNvSpPr/>
          <p:nvPr/>
        </p:nvSpPr>
        <p:spPr>
          <a:xfrm>
            <a:off x="6096000" y="3709305"/>
            <a:ext cx="1715146" cy="840836"/>
          </a:xfrm>
          <a:prstGeom prst="striped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l-GR" dirty="0"/>
          </a:p>
        </p:txBody>
      </p:sp>
      <p:pic>
        <p:nvPicPr>
          <p:cNvPr id="12" name="Εικόνα 11">
            <a:extLst>
              <a:ext uri="{FF2B5EF4-FFF2-40B4-BE49-F238E27FC236}">
                <a16:creationId xmlns:a16="http://schemas.microsoft.com/office/drawing/2014/main" id="{8C0F0008-2329-8F4B-9C87-6F42B421178F}"/>
              </a:ext>
            </a:extLst>
          </p:cNvPr>
          <p:cNvPicPr>
            <a:picLocks noChangeAspect="1"/>
          </p:cNvPicPr>
          <p:nvPr/>
        </p:nvPicPr>
        <p:blipFill>
          <a:blip r:embed="rId8">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994935" y="1658319"/>
            <a:ext cx="3379963" cy="4581107"/>
          </a:xfrm>
          <a:prstGeom prst="rect">
            <a:avLst/>
          </a:prstGeom>
        </p:spPr>
      </p:pic>
      <p:sp>
        <p:nvSpPr>
          <p:cNvPr id="2" name="Slide Number Placeholder 1">
            <a:extLst>
              <a:ext uri="{FF2B5EF4-FFF2-40B4-BE49-F238E27FC236}">
                <a16:creationId xmlns:a16="http://schemas.microsoft.com/office/drawing/2014/main" id="{51FAB83A-8008-9643-84DC-D4D293E4CC7C}"/>
              </a:ext>
            </a:extLst>
          </p:cNvPr>
          <p:cNvSpPr>
            <a:spLocks noGrp="1"/>
          </p:cNvSpPr>
          <p:nvPr>
            <p:ph type="sldNum" sz="quarter" idx="12"/>
          </p:nvPr>
        </p:nvSpPr>
        <p:spPr/>
        <p:txBody>
          <a:bodyPr/>
          <a:lstStyle/>
          <a:p>
            <a:fld id="{26A003D0-92C7-48A9-9E81-4C2AD6C12F89}" type="slidenum">
              <a:rPr lang="en-BE" smtClean="0"/>
              <a:t>7</a:t>
            </a:fld>
            <a:endParaRPr lang="en-BE"/>
          </a:p>
        </p:txBody>
      </p:sp>
    </p:spTree>
    <p:extLst>
      <p:ext uri="{BB962C8B-B14F-4D97-AF65-F5344CB8AC3E}">
        <p14:creationId xmlns:p14="http://schemas.microsoft.com/office/powerpoint/2010/main" val="3718236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5997" y="-242496"/>
            <a:ext cx="2856944" cy="2019959"/>
          </a:xfrm>
          <a:prstGeom prst="rect">
            <a:avLst/>
          </a:prstGeom>
        </p:spPr>
      </p:pic>
      <p:sp>
        <p:nvSpPr>
          <p:cNvPr id="8" name="Rectangle 7">
            <a:extLst>
              <a:ext uri="{FF2B5EF4-FFF2-40B4-BE49-F238E27FC236}">
                <a16:creationId xmlns:a16="http://schemas.microsoft.com/office/drawing/2014/main" id="{715A9D01-5540-408A-BEE6-D9E75FFA9D4B}"/>
              </a:ext>
            </a:extLst>
          </p:cNvPr>
          <p:cNvSpPr/>
          <p:nvPr/>
        </p:nvSpPr>
        <p:spPr>
          <a:xfrm>
            <a:off x="3562867" y="147750"/>
            <a:ext cx="5719482" cy="872579"/>
          </a:xfrm>
          <a:prstGeom prst="rect">
            <a:avLst/>
          </a:prstGeom>
          <a:solidFill>
            <a:srgbClr val="2E9C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mj-lt"/>
                <a:ea typeface="Adobe Fan Heiti Std B" panose="020B0700000000000000" pitchFamily="34" charset="-128"/>
                <a:cs typeface="Arial" panose="020B0604020202020204" pitchFamily="34" charset="0"/>
              </a:rPr>
              <a:t>Neurodevelopment &amp; </a:t>
            </a:r>
          </a:p>
          <a:p>
            <a:pPr algn="ctr"/>
            <a:r>
              <a:rPr lang="en-GB" sz="2400" b="1" dirty="0">
                <a:latin typeface="+mj-lt"/>
                <a:ea typeface="Adobe Fan Heiti Std B" panose="020B0700000000000000" pitchFamily="34" charset="-128"/>
                <a:cs typeface="Arial" panose="020B0604020202020204" pitchFamily="34" charset="0"/>
              </a:rPr>
              <a:t>Early Childhood Intervention</a:t>
            </a:r>
          </a:p>
        </p:txBody>
      </p:sp>
      <p:pic>
        <p:nvPicPr>
          <p:cNvPr id="6" name="Image" descr="Image">
            <a:extLst>
              <a:ext uri="{FF2B5EF4-FFF2-40B4-BE49-F238E27FC236}">
                <a16:creationId xmlns:a16="http://schemas.microsoft.com/office/drawing/2014/main" id="{EC6421A0-4B43-4641-8369-C5EEFF2F1B05}"/>
              </a:ext>
            </a:extLst>
          </p:cNvPr>
          <p:cNvPicPr>
            <a:picLocks noChangeAspect="1"/>
          </p:cNvPicPr>
          <p:nvPr/>
        </p:nvPicPr>
        <p:blipFill>
          <a:blip r:embed="rId4"/>
          <a:stretch>
            <a:fillRect/>
          </a:stretch>
        </p:blipFill>
        <p:spPr>
          <a:xfrm>
            <a:off x="1603630" y="0"/>
            <a:ext cx="1688669" cy="295501"/>
          </a:xfrm>
          <a:prstGeom prst="rect">
            <a:avLst/>
          </a:prstGeom>
          <a:ln w="12700">
            <a:miter lim="400000"/>
          </a:ln>
        </p:spPr>
      </p:pic>
      <p:pic>
        <p:nvPicPr>
          <p:cNvPr id="7" name="Image" descr="Image">
            <a:extLst>
              <a:ext uri="{FF2B5EF4-FFF2-40B4-BE49-F238E27FC236}">
                <a16:creationId xmlns:a16="http://schemas.microsoft.com/office/drawing/2014/main" id="{66F6054E-3277-4468-A641-B4DB182762DC}"/>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sp>
        <p:nvSpPr>
          <p:cNvPr id="10" name="Impact of severe childhood neglect on   brain development">
            <a:extLst>
              <a:ext uri="{FF2B5EF4-FFF2-40B4-BE49-F238E27FC236}">
                <a16:creationId xmlns:a16="http://schemas.microsoft.com/office/drawing/2014/main" id="{5A88579B-C521-5044-9162-CB9705A849C8}"/>
              </a:ext>
            </a:extLst>
          </p:cNvPr>
          <p:cNvSpPr txBox="1"/>
          <p:nvPr/>
        </p:nvSpPr>
        <p:spPr>
          <a:xfrm>
            <a:off x="4315971" y="1020329"/>
            <a:ext cx="9610095" cy="665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b">
            <a:spAutoFit/>
          </a:bodyPr>
          <a:lstStyle/>
          <a:p>
            <a:pPr algn="l" defTabSz="457200">
              <a:lnSpc>
                <a:spcPct val="80000"/>
              </a:lnSpc>
              <a:defRPr sz="4300">
                <a:solidFill>
                  <a:srgbClr val="FFFFFF"/>
                </a:solidFill>
                <a:latin typeface="Avenir Next"/>
                <a:ea typeface="Avenir Next"/>
                <a:cs typeface="Avenir Next"/>
                <a:sym typeface="Avenir Next"/>
              </a:defRPr>
            </a:pPr>
            <a:r>
              <a:rPr lang="en-GB" b="1" dirty="0">
                <a:solidFill>
                  <a:srgbClr val="2E9CD6"/>
                </a:solidFill>
              </a:rPr>
              <a:t> </a:t>
            </a:r>
            <a:r>
              <a:rPr lang="en-GB" sz="2400" b="1" dirty="0">
                <a:solidFill>
                  <a:srgbClr val="2E9CD6"/>
                </a:solidFill>
              </a:rPr>
              <a:t>The Still Face Experiment</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Πρόσθετο 2" title="Web Video Player">
                <a:extLst>
                  <a:ext uri="{FF2B5EF4-FFF2-40B4-BE49-F238E27FC236}">
                    <a16:creationId xmlns:a16="http://schemas.microsoft.com/office/drawing/2014/main" id="{40E3F692-0EBF-3545-8759-52FC19D68596}"/>
                  </a:ext>
                </a:extLst>
              </p:cNvPr>
              <p:cNvGraphicFramePr>
                <a:graphicFrameLocks noGrp="1"/>
              </p:cNvGraphicFramePr>
              <p:nvPr>
                <p:extLst>
                  <p:ext uri="{D42A27DB-BD31-4B8C-83A1-F6EECF244321}">
                    <p14:modId xmlns:p14="http://schemas.microsoft.com/office/powerpoint/2010/main" val="1187299423"/>
                  </p:ext>
                </p:extLst>
              </p:nvPr>
            </p:nvGraphicFramePr>
            <p:xfrm>
              <a:off x="1662953" y="1833370"/>
              <a:ext cx="8866094" cy="4158993"/>
            </p:xfrm>
            <a:graphic>
              <a:graphicData uri="http://schemas.microsoft.com/office/webextensions/webextension/2010/11">
                <we:webextensionref xmlns:we="http://schemas.microsoft.com/office/webextensions/webextension/2010/11" xmlns:r="http://schemas.openxmlformats.org/officeDocument/2006/relationships" r:id="rId6"/>
              </a:graphicData>
            </a:graphic>
          </p:graphicFrame>
        </mc:Choice>
        <mc:Fallback xmlns="">
          <p:pic>
            <p:nvPicPr>
              <p:cNvPr id="3" name="Πρόσθετο 2" title="Web Video Player">
                <a:extLst>
                  <a:ext uri="{FF2B5EF4-FFF2-40B4-BE49-F238E27FC236}">
                    <a16:creationId xmlns:a16="http://schemas.microsoft.com/office/drawing/2014/main" id="{40E3F692-0EBF-3545-8759-52FC19D68596}"/>
                  </a:ext>
                </a:extLst>
              </p:cNvPr>
              <p:cNvPicPr>
                <a:picLocks noGrp="1" noRot="1" noChangeAspect="1" noMove="1" noResize="1" noEditPoints="1" noAdjustHandles="1" noChangeArrowheads="1" noChangeShapeType="1"/>
              </p:cNvPicPr>
              <p:nvPr/>
            </p:nvPicPr>
            <p:blipFill>
              <a:blip r:embed="rId7"/>
              <a:stretch>
                <a:fillRect/>
              </a:stretch>
            </p:blipFill>
            <p:spPr>
              <a:xfrm>
                <a:off x="1662953" y="1833370"/>
                <a:ext cx="8866094" cy="4158993"/>
              </a:xfrm>
              <a:prstGeom prst="rect">
                <a:avLst/>
              </a:prstGeom>
            </p:spPr>
          </p:pic>
        </mc:Fallback>
      </mc:AlternateContent>
      <p:sp>
        <p:nvSpPr>
          <p:cNvPr id="2" name="Slide Number Placeholder 1">
            <a:extLst>
              <a:ext uri="{FF2B5EF4-FFF2-40B4-BE49-F238E27FC236}">
                <a16:creationId xmlns:a16="http://schemas.microsoft.com/office/drawing/2014/main" id="{539955E8-7B88-144A-ABD1-C7796AE3A279}"/>
              </a:ext>
            </a:extLst>
          </p:cNvPr>
          <p:cNvSpPr>
            <a:spLocks noGrp="1"/>
          </p:cNvSpPr>
          <p:nvPr>
            <p:ph type="sldNum" sz="quarter" idx="12"/>
          </p:nvPr>
        </p:nvSpPr>
        <p:spPr/>
        <p:txBody>
          <a:bodyPr/>
          <a:lstStyle/>
          <a:p>
            <a:fld id="{26A003D0-92C7-48A9-9E81-4C2AD6C12F89}" type="slidenum">
              <a:rPr lang="en-BE" smtClean="0"/>
              <a:t>8</a:t>
            </a:fld>
            <a:endParaRPr lang="en-BE"/>
          </a:p>
        </p:txBody>
      </p:sp>
    </p:spTree>
    <p:extLst>
      <p:ext uri="{BB962C8B-B14F-4D97-AF65-F5344CB8AC3E}">
        <p14:creationId xmlns:p14="http://schemas.microsoft.com/office/powerpoint/2010/main" val="2129644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84E37989-B684-48E5-A949-319640C362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5506" y="4996510"/>
            <a:ext cx="2856944" cy="2019959"/>
          </a:xfrm>
          <a:prstGeom prst="rect">
            <a:avLst/>
          </a:prstGeom>
        </p:spPr>
      </p:pic>
      <p:sp>
        <p:nvSpPr>
          <p:cNvPr id="8" name="Rectangle 7">
            <a:extLst>
              <a:ext uri="{FF2B5EF4-FFF2-40B4-BE49-F238E27FC236}">
                <a16:creationId xmlns:a16="http://schemas.microsoft.com/office/drawing/2014/main" id="{715A9D01-5540-408A-BEE6-D9E75FFA9D4B}"/>
              </a:ext>
            </a:extLst>
          </p:cNvPr>
          <p:cNvSpPr/>
          <p:nvPr/>
        </p:nvSpPr>
        <p:spPr>
          <a:xfrm>
            <a:off x="504395" y="902354"/>
            <a:ext cx="5591605" cy="872429"/>
          </a:xfrm>
          <a:prstGeom prst="rect">
            <a:avLst/>
          </a:prstGeom>
          <a:solidFill>
            <a:srgbClr val="2E9C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mj-lt"/>
                <a:ea typeface="Adobe Fan Heiti Std B" panose="020B0700000000000000" pitchFamily="34" charset="-128"/>
                <a:cs typeface="Arial" panose="020B0604020202020204" pitchFamily="34" charset="0"/>
              </a:rPr>
              <a:t>Neurodevelopment &amp; ECI</a:t>
            </a:r>
          </a:p>
        </p:txBody>
      </p:sp>
      <p:pic>
        <p:nvPicPr>
          <p:cNvPr id="6" name="Image" descr="Image">
            <a:extLst>
              <a:ext uri="{FF2B5EF4-FFF2-40B4-BE49-F238E27FC236}">
                <a16:creationId xmlns:a16="http://schemas.microsoft.com/office/drawing/2014/main" id="{EC6421A0-4B43-4641-8369-C5EEFF2F1B05}"/>
              </a:ext>
            </a:extLst>
          </p:cNvPr>
          <p:cNvPicPr>
            <a:picLocks noChangeAspect="1"/>
          </p:cNvPicPr>
          <p:nvPr/>
        </p:nvPicPr>
        <p:blipFill>
          <a:blip r:embed="rId4"/>
          <a:stretch>
            <a:fillRect/>
          </a:stretch>
        </p:blipFill>
        <p:spPr>
          <a:xfrm>
            <a:off x="1603630" y="0"/>
            <a:ext cx="1688669" cy="295501"/>
          </a:xfrm>
          <a:prstGeom prst="rect">
            <a:avLst/>
          </a:prstGeom>
          <a:ln w="12700">
            <a:miter lim="400000"/>
          </a:ln>
        </p:spPr>
      </p:pic>
      <p:pic>
        <p:nvPicPr>
          <p:cNvPr id="7" name="Image" descr="Image">
            <a:extLst>
              <a:ext uri="{FF2B5EF4-FFF2-40B4-BE49-F238E27FC236}">
                <a16:creationId xmlns:a16="http://schemas.microsoft.com/office/drawing/2014/main" id="{66F6054E-3277-4468-A641-B4DB182762DC}"/>
              </a:ext>
            </a:extLst>
          </p:cNvPr>
          <p:cNvPicPr>
            <a:picLocks noChangeAspect="1"/>
          </p:cNvPicPr>
          <p:nvPr/>
        </p:nvPicPr>
        <p:blipFill>
          <a:blip r:embed="rId5"/>
          <a:stretch>
            <a:fillRect/>
          </a:stretch>
        </p:blipFill>
        <p:spPr>
          <a:xfrm>
            <a:off x="9684917" y="6262913"/>
            <a:ext cx="2507083" cy="595087"/>
          </a:xfrm>
          <a:prstGeom prst="rect">
            <a:avLst/>
          </a:prstGeom>
          <a:ln w="12700">
            <a:miter lim="400000"/>
          </a:ln>
        </p:spPr>
      </p:pic>
      <p:sp>
        <p:nvSpPr>
          <p:cNvPr id="10" name="The &quot;environmental impoverishment&quot; associated with other risk factors or neurodevelopmental pathology will condition more dysfunction.">
            <a:extLst>
              <a:ext uri="{FF2B5EF4-FFF2-40B4-BE49-F238E27FC236}">
                <a16:creationId xmlns:a16="http://schemas.microsoft.com/office/drawing/2014/main" id="{1BE03B3D-C960-D54F-9F88-7CC1874CC7F1}"/>
              </a:ext>
            </a:extLst>
          </p:cNvPr>
          <p:cNvSpPr txBox="1"/>
          <p:nvPr/>
        </p:nvSpPr>
        <p:spPr>
          <a:xfrm>
            <a:off x="489824" y="2113144"/>
            <a:ext cx="7291542" cy="2872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spcBef>
                <a:spcPts val="1500"/>
              </a:spcBef>
              <a:buSzPct val="100000"/>
              <a:defRPr sz="3600" b="0" spc="72">
                <a:latin typeface="Avenir Next"/>
                <a:ea typeface="Avenir Next"/>
                <a:cs typeface="Avenir Next"/>
                <a:sym typeface="Avenir Next"/>
              </a:defRPr>
            </a:pPr>
            <a:r>
              <a:rPr lang="en-GB" dirty="0">
                <a:latin typeface="Calibri" panose="020F0502020204030204" pitchFamily="34" charset="0"/>
                <a:cs typeface="Calibri" panose="020F0502020204030204" pitchFamily="34" charset="0"/>
              </a:rPr>
              <a:t>A </a:t>
            </a:r>
            <a:r>
              <a:rPr lang="en-GB" b="1" dirty="0">
                <a:latin typeface="Calibri" panose="020F0502020204030204" pitchFamily="34" charset="0"/>
                <a:cs typeface="Calibri" panose="020F0502020204030204" pitchFamily="34" charset="0"/>
              </a:rPr>
              <a:t>poor environment </a:t>
            </a:r>
            <a:r>
              <a:rPr lang="en-GB" dirty="0">
                <a:latin typeface="Calibri" panose="020F0502020204030204" pitchFamily="34" charset="0"/>
                <a:cs typeface="Calibri" panose="020F0502020204030204" pitchFamily="34" charset="0"/>
              </a:rPr>
              <a:t>is associated with other </a:t>
            </a:r>
            <a:r>
              <a:rPr lang="en-GB" b="1" dirty="0">
                <a:latin typeface="Calibri" panose="020F0502020204030204" pitchFamily="34" charset="0"/>
                <a:cs typeface="Calibri" panose="020F0502020204030204" pitchFamily="34" charset="0"/>
              </a:rPr>
              <a:t>risk </a:t>
            </a:r>
            <a:r>
              <a:rPr lang="en-GB" dirty="0">
                <a:latin typeface="Calibri" panose="020F0502020204030204" pitchFamily="34" charset="0"/>
                <a:cs typeface="Calibri" panose="020F0502020204030204" pitchFamily="34" charset="0"/>
              </a:rPr>
              <a:t>or neurodevelopmental pathology factors and creates the conditions for further disorders</a:t>
            </a:r>
          </a:p>
        </p:txBody>
      </p:sp>
      <p:pic>
        <p:nvPicPr>
          <p:cNvPr id="3" name="Εικόνα 2" descr="Εικόνα που περιέχει κείμενο&#10;&#10;Περιγραφή που δημιουργήθηκε αυτόματα">
            <a:extLst>
              <a:ext uri="{FF2B5EF4-FFF2-40B4-BE49-F238E27FC236}">
                <a16:creationId xmlns:a16="http://schemas.microsoft.com/office/drawing/2014/main" id="{D9D557DC-7AA2-8B45-A4C0-9B28DF4257D2}"/>
              </a:ext>
            </a:extLst>
          </p:cNvPr>
          <p:cNvPicPr>
            <a:picLocks noChangeAspect="1"/>
          </p:cNvPicPr>
          <p:nvPr/>
        </p:nvPicPr>
        <p:blipFill rotWithShape="1">
          <a:blip r:embed="rId6">
            <a:extLst>
              <a:ext uri="{28A0092B-C50C-407E-A947-70E740481C1C}">
                <a14:useLocalDpi xmlns:a14="http://schemas.microsoft.com/office/drawing/2010/main" val="0"/>
              </a:ext>
            </a:extLst>
          </a:blip>
          <a:srcRect l="23510" t="10470" r="20664" b="12738"/>
          <a:stretch/>
        </p:blipFill>
        <p:spPr>
          <a:xfrm>
            <a:off x="7581742" y="776173"/>
            <a:ext cx="4428592" cy="342658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Slide Number Placeholder 1">
            <a:extLst>
              <a:ext uri="{FF2B5EF4-FFF2-40B4-BE49-F238E27FC236}">
                <a16:creationId xmlns:a16="http://schemas.microsoft.com/office/drawing/2014/main" id="{175EE74C-11FC-6841-B531-748BE769810D}"/>
              </a:ext>
            </a:extLst>
          </p:cNvPr>
          <p:cNvSpPr>
            <a:spLocks noGrp="1"/>
          </p:cNvSpPr>
          <p:nvPr>
            <p:ph type="sldNum" sz="quarter" idx="12"/>
          </p:nvPr>
        </p:nvSpPr>
        <p:spPr/>
        <p:txBody>
          <a:bodyPr/>
          <a:lstStyle/>
          <a:p>
            <a:fld id="{26A003D0-92C7-48A9-9E81-4C2AD6C12F89}" type="slidenum">
              <a:rPr lang="en-BE" smtClean="0"/>
              <a:t>9</a:t>
            </a:fld>
            <a:endParaRPr lang="en-BE"/>
          </a:p>
        </p:txBody>
      </p:sp>
    </p:spTree>
    <p:extLst>
      <p:ext uri="{BB962C8B-B14F-4D97-AF65-F5344CB8AC3E}">
        <p14:creationId xmlns:p14="http://schemas.microsoft.com/office/powerpoint/2010/main" val="18880141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6.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45.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57.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58.png"/></Relationships>
</file>

<file path=ppt/webextensions/webextension1.xml><?xml version="1.0" encoding="utf-8"?>
<we:webextension xmlns:we="http://schemas.microsoft.com/office/webextensions/webextension/2010/11" id="{ADBC79E1-5C52-2142-96E3-9F812B365DBE}">
  <we:reference id="wa104221182" version="3.3.0.0" store="el-GR" storeType="OMEX"/>
  <we:alternateReferences>
    <we:reference id="wa104221182" version="3.3.0.0" store="wa104221182" storeType="OMEX"/>
  </we:alternateReferences>
  <we:properties>
    <we:property name="autoplay" value="0"/>
    <we:property name="endtime" value="0"/>
    <we:property name="starttime" value="0"/>
    <we:property name="vid" value="&quot;https://youtu.be/apzXGEbZht0&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6D5B7D9E-6327-154F-BDF9-F7AE3D7A31A3}">
  <we:reference id="wa104221182" version="3.3.0.0" store="el-GR" storeType="OMEX"/>
  <we:alternateReferences>
    <we:reference id="wa104221182" version="3.3.0.0" store="wa104221182" storeType="OMEX"/>
  </we:alternateReferences>
  <we:properties>
    <we:property name="autoplay" value="0"/>
    <we:property name="endtime" value="0"/>
    <we:property name="starttime" value="0"/>
    <we:property name="vid" value="&quot;https://youtu.be/OpxGC6G0HMY&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C48E9C29-D8EF-8A40-AECD-D4F678A4AB62}">
  <we:reference id="wa104221182" version="3.3.0.0" store="el-GR" storeType="OMEX"/>
  <we:alternateReferences>
    <we:reference id="wa104221182" version="3.3.0.0" store="wa104221182" storeType="OMEX"/>
  </we:alternateReferences>
  <we:properties>
    <we:property name="autoplay" value="0"/>
    <we:property name="endtime" value="0"/>
    <we:property name="starttime" value="0"/>
    <we:property name="vid" value="&quot;https://youtu.be/sL_WOCu3Ptg&quot;"/>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7A6E05DA-6510-9447-B6FD-EF21631D4F68}">
  <we:reference id="wa104221182" version="3.3.0.0" store="el-GR" storeType="OMEX"/>
  <we:alternateReferences>
    <we:reference id="wa104221182" version="3.3.0.0" store="wa104221182" storeType="OMEX"/>
  </we:alternateReferences>
  <we:properties>
    <we:property name="autoplay" value="0"/>
    <we:property name="endtime" value="0"/>
    <we:property name="starttime" value="0"/>
    <we:property name="vid" value="&quot;https://youtu.be/jA6IOf9A298&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4e6542-4a28-464b-916a-ac287e1e15ef">
      <Terms xmlns="http://schemas.microsoft.com/office/infopath/2007/PartnerControls"/>
    </lcf76f155ced4ddcb4097134ff3c332f>
    <TaxCatchAll xmlns="cae8c1b8-3cee-434b-8da9-32960356a7d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33F4810AB72642817D07682898C628" ma:contentTypeVersion="16" ma:contentTypeDescription="Create a new document." ma:contentTypeScope="" ma:versionID="9c0d64fe8258fa2a9e70787961446e7a">
  <xsd:schema xmlns:xsd="http://www.w3.org/2001/XMLSchema" xmlns:xs="http://www.w3.org/2001/XMLSchema" xmlns:p="http://schemas.microsoft.com/office/2006/metadata/properties" xmlns:ns2="0b4e6542-4a28-464b-916a-ac287e1e15ef" xmlns:ns3="cae8c1b8-3cee-434b-8da9-32960356a7de" targetNamespace="http://schemas.microsoft.com/office/2006/metadata/properties" ma:root="true" ma:fieldsID="b6b411a29858ba1e9f700040674ccb11" ns2:_="" ns3:_="">
    <xsd:import namespace="0b4e6542-4a28-464b-916a-ac287e1e15ef"/>
    <xsd:import namespace="cae8c1b8-3cee-434b-8da9-32960356a7d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4e6542-4a28-464b-916a-ac287e1e15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f60ac6d-2d98-46b4-814c-7165044f02d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ae8c1b8-3cee-434b-8da9-32960356a7d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d13aecc-10f9-435e-a0c0-6a8e69e4f875}" ma:internalName="TaxCatchAll" ma:showField="CatchAllData" ma:web="cae8c1b8-3cee-434b-8da9-32960356a7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EAF2A7-EAAF-49BB-9672-A75CB90F2BDD}">
  <ds:schemaRefs>
    <ds:schemaRef ds:uri="http://www.w3.org/XML/1998/namespace"/>
    <ds:schemaRef ds:uri="http://schemas.openxmlformats.org/package/2006/metadata/core-properties"/>
    <ds:schemaRef ds:uri="http://purl.org/dc/elements/1.1/"/>
    <ds:schemaRef ds:uri="http://purl.org/dc/terms/"/>
    <ds:schemaRef ds:uri="http://schemas.microsoft.com/office/2006/documentManagement/types"/>
    <ds:schemaRef ds:uri="http://schemas.microsoft.com/office/2006/metadata/properties"/>
    <ds:schemaRef ds:uri="http://purl.org/dc/dcmitype/"/>
    <ds:schemaRef ds:uri="http://schemas.microsoft.com/office/infopath/2007/PartnerControls"/>
    <ds:schemaRef ds:uri="cae8c1b8-3cee-434b-8da9-32960356a7de"/>
    <ds:schemaRef ds:uri="0b4e6542-4a28-464b-916a-ac287e1e15ef"/>
  </ds:schemaRefs>
</ds:datastoreItem>
</file>

<file path=customXml/itemProps2.xml><?xml version="1.0" encoding="utf-8"?>
<ds:datastoreItem xmlns:ds="http://schemas.openxmlformats.org/officeDocument/2006/customXml" ds:itemID="{6B00596F-5612-41E4-8DF7-0F067C69D1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4e6542-4a28-464b-916a-ac287e1e15ef"/>
    <ds:schemaRef ds:uri="cae8c1b8-3cee-434b-8da9-32960356a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E79331-DB53-4B51-B78F-A06C4413EA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17405</TotalTime>
  <Words>3372</Words>
  <Application>Microsoft Office PowerPoint</Application>
  <PresentationFormat>Widescreen</PresentationFormat>
  <Paragraphs>471</Paragraphs>
  <Slides>61</Slides>
  <Notes>54</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61</vt:i4>
      </vt:variant>
    </vt:vector>
  </HeadingPairs>
  <TitlesOfParts>
    <vt:vector size="74" baseType="lpstr">
      <vt:lpstr>Acumin Pro Light</vt:lpstr>
      <vt:lpstr>Arial</vt:lpstr>
      <vt:lpstr>Arimo</vt:lpstr>
      <vt:lpstr>Avenir Book</vt:lpstr>
      <vt:lpstr>Avenir Next</vt:lpstr>
      <vt:lpstr>Calibri</vt:lpstr>
      <vt:lpstr>Calibri Light</vt:lpstr>
      <vt:lpstr>Glacial Indifference Bold</vt:lpstr>
      <vt:lpstr>GothamLight</vt:lpstr>
      <vt:lpstr>Montserrat Regular</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ECI for children with disability or developmental delay</vt:lpstr>
      <vt:lpstr>Necessary conditions for development &amp; Early Childhood Intervention</vt:lpstr>
      <vt:lpstr>Recommended practices in early childhood intervention</vt:lpstr>
      <vt:lpstr>Learning &amp; Development</vt:lpstr>
      <vt:lpstr>Development &amp; Early Childhood Intervention</vt:lpstr>
      <vt:lpstr>Learning &amp; Development</vt:lpstr>
      <vt:lpstr>Development &amp; ECI</vt:lpstr>
      <vt:lpstr>Development &amp; ECI</vt:lpstr>
      <vt:lpstr>How children with disability learn &amp; develop</vt:lpstr>
      <vt:lpstr>FAMILY-CENTERED PRACTICE Carl Dunst</vt:lpstr>
      <vt:lpstr>Family-Centred Approach</vt:lpstr>
      <vt:lpstr>Family-Centred Approach</vt:lpstr>
      <vt:lpstr>PowerPoint Presentation</vt:lpstr>
      <vt:lpstr>Family-Centred Approach</vt:lpstr>
      <vt:lpstr>Family-Centred Approach</vt:lpstr>
      <vt:lpstr>Family-Centred Approach</vt:lpstr>
      <vt:lpstr>PowerPoint Presentation</vt:lpstr>
      <vt:lpstr>Family-Centred Approach</vt:lpstr>
      <vt:lpstr>Family-Centred Approach</vt:lpstr>
      <vt:lpstr>Family-Centred Approach</vt:lpstr>
      <vt:lpstr>Components of effective assistance</vt:lpstr>
      <vt:lpstr>Family-Centred Approach</vt:lpstr>
      <vt:lpstr>PowerPoint Presentation</vt:lpstr>
      <vt:lpstr>PowerPoint Presentation</vt:lpstr>
      <vt:lpstr>PowerPoint Presentation</vt:lpstr>
      <vt:lpstr>PowerPoint Presentation</vt:lpstr>
      <vt:lpstr>Child with Disability: The turning point</vt:lpstr>
      <vt:lpstr>Family-Centred Approach for Children with Disability: The Challenges</vt:lpstr>
      <vt:lpstr>PowerPoint Presentation</vt:lpstr>
      <vt:lpstr>Early Childhood Intervention = RELATIONSHIPS</vt:lpstr>
      <vt:lpstr>Early Childhood Intervention = RELATIONSHIPS</vt:lpstr>
      <vt:lpstr>PowerPoint Presentation</vt:lpstr>
      <vt:lpstr>Family-Centred Approach</vt:lpstr>
      <vt:lpstr>What is a TEAM?</vt:lpstr>
      <vt:lpstr>PowerPoint Presentation</vt:lpstr>
      <vt:lpstr>Key Terms</vt:lpstr>
      <vt:lpstr>Remember!!</vt:lpstr>
      <vt:lpstr>3 ECI Teamwork Models</vt:lpstr>
      <vt:lpstr>PowerPoint Presentation</vt:lpstr>
      <vt:lpstr>PowerPoint Presentation</vt:lpstr>
      <vt:lpstr>PowerPoint Presentation</vt:lpstr>
      <vt:lpstr>Transdisciplinary Team/Primary Service Provider</vt:lpstr>
      <vt:lpstr>Transdisciplinary Team/Primary Service Provider</vt:lpstr>
      <vt:lpstr>Advantages of the transdisciplinary model</vt:lpstr>
      <vt:lpstr>Challenges of transdisciplinary model</vt:lpstr>
      <vt:lpstr>The paradigm SHIFT </vt:lpstr>
      <vt:lpstr>The paradigm SHIFT- The case of Portugal </vt:lpstr>
      <vt:lpstr>The paradigm SHIFT  - THE CHALLENGES</vt:lpstr>
      <vt:lpstr> European Association of Service  providers for Persons  with Disabilities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Irene  Bertana [EASPD]</dc:creator>
  <cp:lastModifiedBy>Irene  Bertana [EASPD]</cp:lastModifiedBy>
  <cp:revision>74</cp:revision>
  <cp:lastPrinted>2022-03-01T03:28:05Z</cp:lastPrinted>
  <dcterms:created xsi:type="dcterms:W3CDTF">2021-06-29T09:14:21Z</dcterms:created>
  <dcterms:modified xsi:type="dcterms:W3CDTF">2022-06-28T08:17:32Z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0x0101008733F4810AB72642817D07682898C628</vt:lpwstr>
  </property>
  <property fmtid="{D5CDD505-2E9C-101B-9397-08002B2CF9AE}" pid="3" name="MediaServiceImageTags">
    <vt:lpwstr/>
  </property>
</Properties>
</file>