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3"/>
  </p:notesMasterIdLst>
  <p:sldIdLst>
    <p:sldId id="257" r:id="rId5"/>
    <p:sldId id="325" r:id="rId6"/>
    <p:sldId id="326" r:id="rId7"/>
    <p:sldId id="329" r:id="rId8"/>
    <p:sldId id="293" r:id="rId9"/>
    <p:sldId id="294" r:id="rId10"/>
    <p:sldId id="295" r:id="rId11"/>
    <p:sldId id="296" r:id="rId12"/>
    <p:sldId id="284" r:id="rId13"/>
    <p:sldId id="323" r:id="rId14"/>
    <p:sldId id="281" r:id="rId15"/>
    <p:sldId id="260" r:id="rId16"/>
    <p:sldId id="333" r:id="rId17"/>
    <p:sldId id="300" r:id="rId18"/>
    <p:sldId id="301" r:id="rId19"/>
    <p:sldId id="280" r:id="rId20"/>
    <p:sldId id="302" r:id="rId21"/>
    <p:sldId id="276" r:id="rId22"/>
  </p:sldIdLst>
  <p:sldSz cx="12192000" cy="6858000"/>
  <p:notesSz cx="6858000" cy="9144000"/>
  <p:custDataLst>
    <p:tags r:id="rId24"/>
  </p:custDataLst>
  <p:defaultTextStyle>
    <a:defPPr>
      <a:defRPr lang="el-GR"/>
    </a:defPPr>
    <a:lvl1pPr algn="l" rtl="0" eaLnBrk="0" fontAlgn="base" hangingPunct="0">
      <a:spcBef>
        <a:spcPct val="0"/>
      </a:spcBef>
      <a:spcAft>
        <a:spcPct val="0"/>
      </a:spcAft>
      <a:defRPr kern="1200">
        <a:solidFill>
          <a:schemeClr val="tx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Light" panose="020F03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Light" panose="020F03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Light" panose="020F03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Light" panose="020F03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Light" panose="020F03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Light" panose="020F03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Light" panose="020F03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Light" panose="020F03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2532E3-2DF0-AB65-B68A-83E0F988F5AE}" v="15" dt="2022-05-14T15:31:27.1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101" autoAdjust="0"/>
    <p:restoredTop sz="70127" autoAdjust="0"/>
  </p:normalViewPr>
  <p:slideViewPr>
    <p:cSldViewPr>
      <p:cViewPr varScale="1">
        <p:scale>
          <a:sx n="44" d="100"/>
          <a:sy n="44" d="100"/>
        </p:scale>
        <p:origin x="1212" y="20"/>
      </p:cViewPr>
      <p:guideLst>
        <p:guide orient="horz" pos="2160"/>
        <p:guide pos="2880"/>
      </p:guideLst>
    </p:cSldViewPr>
  </p:slideViewPr>
  <p:notesTextViewPr>
    <p:cViewPr>
      <p:scale>
        <a:sx n="100" d="100"/>
        <a:sy n="100" d="100"/>
      </p:scale>
      <p:origin x="0" y="0"/>
    </p:cViewPr>
  </p:notesTextViewPr>
  <p:notesViewPr>
    <p:cSldViewPr>
      <p:cViewPr>
        <p:scale>
          <a:sx n="10" d="100"/>
          <a:sy n="10" d="100"/>
        </p:scale>
        <p:origin x="-102" y="-2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Θέση κεφαλίδας 1">
            <a:extLst>
              <a:ext uri="{FF2B5EF4-FFF2-40B4-BE49-F238E27FC236}">
                <a16:creationId xmlns:a16="http://schemas.microsoft.com/office/drawing/2014/main" id="{22C344A2-92C1-9DEE-E6B4-45F656C04C0E}"/>
              </a:ext>
            </a:extLst>
          </p:cNvPr>
          <p:cNvSpPr>
            <a:spLocks noGrp="1" noChangeArrowheads="1"/>
          </p:cNvSpPr>
          <p:nvPr>
            <p:ph type="hdr" sz="quarter"/>
          </p:nvPr>
        </p:nvSpPr>
        <p:spPr bwMode="auto">
          <a:xfrm>
            <a:off x="0" y="0"/>
            <a:ext cx="2971800" cy="458788"/>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cs typeface="Calibri Light" panose="020F0302020204030204" pitchFamily="34" charset="0"/>
              </a:defRPr>
            </a:lvl1pPr>
          </a:lstStyle>
          <a:p>
            <a:pPr>
              <a:defRPr/>
            </a:pPr>
            <a:endParaRPr lang="el-GR" altLang="en-US"/>
          </a:p>
        </p:txBody>
      </p:sp>
      <p:sp>
        <p:nvSpPr>
          <p:cNvPr id="32771" name="Θέση ημερομηνίας 2">
            <a:extLst>
              <a:ext uri="{FF2B5EF4-FFF2-40B4-BE49-F238E27FC236}">
                <a16:creationId xmlns:a16="http://schemas.microsoft.com/office/drawing/2014/main" id="{60923509-9E91-2695-2214-D5956436D006}"/>
              </a:ext>
            </a:extLst>
          </p:cNvPr>
          <p:cNvSpPr>
            <a:spLocks noGrp="1" noChangeArrowheads="1"/>
          </p:cNvSpPr>
          <p:nvPr>
            <p:ph type="dt" idx="2"/>
          </p:nvPr>
        </p:nvSpPr>
        <p:spPr bwMode="auto">
          <a:xfrm>
            <a:off x="3884613" y="0"/>
            <a:ext cx="2971800" cy="458788"/>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cs typeface="Calibri Light" panose="020F0302020204030204" pitchFamily="34" charset="0"/>
              </a:defRPr>
            </a:lvl1pPr>
          </a:lstStyle>
          <a:p>
            <a:pPr>
              <a:defRPr/>
            </a:pPr>
            <a:fld id="{A2C8E9A8-6C26-4162-9074-E2862644B729}" type="datetime1">
              <a:rPr lang="el-GR" altLang="en-US"/>
              <a:pPr>
                <a:defRPr/>
              </a:pPr>
              <a:t>28/6/2022</a:t>
            </a:fld>
            <a:endParaRPr lang="el-GR" altLang="en-US"/>
          </a:p>
        </p:txBody>
      </p:sp>
      <p:sp>
        <p:nvSpPr>
          <p:cNvPr id="4100" name="Θέση εικόνας διαφάνειας 3">
            <a:extLst>
              <a:ext uri="{FF2B5EF4-FFF2-40B4-BE49-F238E27FC236}">
                <a16:creationId xmlns:a16="http://schemas.microsoft.com/office/drawing/2014/main" id="{4589EE26-E309-5FA9-A2EC-175809B9D440}"/>
              </a:ext>
            </a:extLst>
          </p:cNvPr>
          <p:cNvSpPr>
            <a:spLocks noGrp="1" noRot="1" noChangeAspect="1" noChangeArrowheads="1"/>
          </p:cNvSpPr>
          <p:nvPr>
            <p:ph type="sldImg" idx="5"/>
          </p:nvPr>
        </p:nvSpPr>
        <p:spPr bwMode="auto">
          <a:xfrm>
            <a:off x="685800" y="1143000"/>
            <a:ext cx="5486400" cy="3086100"/>
          </a:xfrm>
          <a:prstGeom prst="rect">
            <a:avLst/>
          </a:prstGeom>
          <a:noFill/>
          <a:ln w="12700"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3" name="Θέση σημειώσεων 4">
            <a:extLst>
              <a:ext uri="{FF2B5EF4-FFF2-40B4-BE49-F238E27FC236}">
                <a16:creationId xmlns:a16="http://schemas.microsoft.com/office/drawing/2014/main" id="{27B5B367-14CF-5B25-411C-4863A7E19B2A}"/>
              </a:ext>
            </a:extLst>
          </p:cNvPr>
          <p:cNvSpPr>
            <a:spLocks noGrp="1" noChangeArrowheads="1"/>
          </p:cNvSpPr>
          <p:nvPr>
            <p:ph type="body" sz="quarter" idx="1"/>
          </p:nvPr>
        </p:nvSpPr>
        <p:spPr bwMode="auto">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bodyPr>
          <a:lstStyle/>
          <a:p>
            <a:pPr lvl="0"/>
            <a:r>
              <a:rPr lang="el-GR" altLang="en-US"/>
              <a:t>Στυλ κειμένου υποδείγματος</a:t>
            </a:r>
          </a:p>
          <a:p>
            <a:pPr lvl="1"/>
            <a:r>
              <a:rPr lang="el-GR" altLang="en-US"/>
              <a:t>Δεύτερο επίπεδο</a:t>
            </a:r>
          </a:p>
          <a:p>
            <a:pPr lvl="2"/>
            <a:r>
              <a:rPr lang="el-GR" altLang="en-US"/>
              <a:t>Τρίτο επίπεδο</a:t>
            </a:r>
          </a:p>
          <a:p>
            <a:pPr lvl="3"/>
            <a:r>
              <a:rPr lang="el-GR" altLang="en-US"/>
              <a:t>Τέταρτο επίπεδο</a:t>
            </a:r>
          </a:p>
          <a:p>
            <a:pPr lvl="4"/>
            <a:r>
              <a:rPr lang="el-GR" altLang="en-US"/>
              <a:t>Πέμπτο επίπεδο</a:t>
            </a:r>
          </a:p>
        </p:txBody>
      </p:sp>
      <p:sp>
        <p:nvSpPr>
          <p:cNvPr id="32774" name="Θέση υποσέλιδου 5">
            <a:extLst>
              <a:ext uri="{FF2B5EF4-FFF2-40B4-BE49-F238E27FC236}">
                <a16:creationId xmlns:a16="http://schemas.microsoft.com/office/drawing/2014/main" id="{6C14558E-8822-BEC7-3F13-161C8C8EC350}"/>
              </a:ext>
            </a:extLst>
          </p:cNvPr>
          <p:cNvSpPr>
            <a:spLocks noGrp="1" noChangeArrowheads="1"/>
          </p:cNvSpPr>
          <p:nvPr>
            <p:ph type="ftr" sz="quarter" idx="3"/>
          </p:nvPr>
        </p:nvSpPr>
        <p:spPr bwMode="auto">
          <a:xfrm>
            <a:off x="0" y="8685213"/>
            <a:ext cx="2971800" cy="458787"/>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cs typeface="Calibri Light" panose="020F0302020204030204" pitchFamily="34" charset="0"/>
              </a:defRPr>
            </a:lvl1pPr>
          </a:lstStyle>
          <a:p>
            <a:pPr>
              <a:defRPr/>
            </a:pPr>
            <a:endParaRPr lang="el-GR" altLang="en-US"/>
          </a:p>
        </p:txBody>
      </p:sp>
      <p:sp>
        <p:nvSpPr>
          <p:cNvPr id="32775" name="Θέση αριθμού διαφάνειας 6">
            <a:extLst>
              <a:ext uri="{FF2B5EF4-FFF2-40B4-BE49-F238E27FC236}">
                <a16:creationId xmlns:a16="http://schemas.microsoft.com/office/drawing/2014/main" id="{75F54E2A-6179-3564-944A-49EA453AC263}"/>
              </a:ext>
            </a:extLst>
          </p:cNvPr>
          <p:cNvSpPr>
            <a:spLocks noGrp="1" noChangeArrowheads="1"/>
          </p:cNvSpPr>
          <p:nvPr>
            <p:ph type="sldNum" sz="quarter" idx="4"/>
          </p:nvPr>
        </p:nvSpPr>
        <p:spPr bwMode="auto">
          <a:xfrm>
            <a:off x="3884613" y="8685213"/>
            <a:ext cx="2971800" cy="458787"/>
          </a:xfrm>
          <a:prstGeom prst="rect">
            <a:avLst/>
          </a:prstGeom>
          <a:noFill/>
          <a:ln>
            <a:noFill/>
          </a:ln>
        </p:spPr>
        <p:txBody>
          <a:bodyPr vert="horz" wrap="square" lIns="91440" tIns="45720" rIns="91440" bIns="45720" numCol="1" anchor="b" anchorCtr="0" compatLnSpc="1">
            <a:prstTxWarp prst="textNoShape">
              <a:avLst/>
            </a:prstTxWarp>
          </a:bodyPr>
          <a:lstStyle>
            <a:lvl1pPr algn="r" eaLnBrk="1" hangingPunct="1">
              <a:defRPr sz="1200">
                <a:cs typeface="Calibri Light" panose="020F0302020204030204" pitchFamily="34" charset="0"/>
              </a:defRPr>
            </a:lvl1pPr>
          </a:lstStyle>
          <a:p>
            <a:pPr>
              <a:defRPr/>
            </a:pPr>
            <a:fld id="{B41246F3-56C2-4640-966D-611D147DCA3F}" type="slidenum">
              <a:rPr lang="el-GR" altLang="en-US"/>
              <a:pPr>
                <a:defRPr/>
              </a:pPr>
              <a:t>‹#›</a:t>
            </a:fld>
            <a:endParaRPr lang="el-GR"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Light" panose="020F0302020204030204" pitchFamily="34" charset="0"/>
        <a:ea typeface="+mn-ea"/>
        <a:cs typeface="+mn-cs"/>
      </a:defRPr>
    </a:lvl1pPr>
    <a:lvl2pPr marL="457200" algn="l" defTabSz="457200" rtl="0" eaLnBrk="0" fontAlgn="base" hangingPunct="0">
      <a:spcBef>
        <a:spcPct val="30000"/>
      </a:spcBef>
      <a:spcAft>
        <a:spcPct val="0"/>
      </a:spcAft>
      <a:defRPr sz="1200" kern="1200">
        <a:solidFill>
          <a:schemeClr val="tx1"/>
        </a:solidFill>
        <a:latin typeface="Calibri Light" panose="020F0302020204030204" pitchFamily="34" charset="0"/>
        <a:ea typeface="+mn-ea"/>
        <a:cs typeface="+mn-cs"/>
      </a:defRPr>
    </a:lvl2pPr>
    <a:lvl3pPr marL="914400" algn="l" defTabSz="457200" rtl="0" eaLnBrk="0" fontAlgn="base" hangingPunct="0">
      <a:spcBef>
        <a:spcPct val="30000"/>
      </a:spcBef>
      <a:spcAft>
        <a:spcPct val="0"/>
      </a:spcAft>
      <a:defRPr sz="1200" kern="1200">
        <a:solidFill>
          <a:schemeClr val="tx1"/>
        </a:solidFill>
        <a:latin typeface="Calibri Light" panose="020F0302020204030204" pitchFamily="34" charset="0"/>
        <a:ea typeface="+mn-ea"/>
        <a:cs typeface="+mn-cs"/>
      </a:defRPr>
    </a:lvl3pPr>
    <a:lvl4pPr marL="1371600" algn="l" defTabSz="457200" rtl="0" eaLnBrk="0" fontAlgn="base" hangingPunct="0">
      <a:spcBef>
        <a:spcPct val="30000"/>
      </a:spcBef>
      <a:spcAft>
        <a:spcPct val="0"/>
      </a:spcAft>
      <a:defRPr sz="1200" kern="1200">
        <a:solidFill>
          <a:schemeClr val="tx1"/>
        </a:solidFill>
        <a:latin typeface="Calibri Light" panose="020F0302020204030204" pitchFamily="34" charset="0"/>
        <a:ea typeface="+mn-ea"/>
        <a:cs typeface="+mn-cs"/>
      </a:defRPr>
    </a:lvl4pPr>
    <a:lvl5pPr marL="1828800" algn="l" defTabSz="457200" rtl="0" eaLnBrk="0" fontAlgn="base" hangingPunct="0">
      <a:spcBef>
        <a:spcPct val="30000"/>
      </a:spcBef>
      <a:spcAft>
        <a:spcPct val="0"/>
      </a:spcAft>
      <a:defRPr sz="1200" kern="1200">
        <a:solidFill>
          <a:schemeClr val="tx1"/>
        </a:solidFill>
        <a:latin typeface="Calibri Light" panose="020F03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youtube.com/watch?v=OpxGC6G0HMY&amp;t=5s"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Θέση εικόνας διαφάνειας 1">
            <a:extLst>
              <a:ext uri="{FF2B5EF4-FFF2-40B4-BE49-F238E27FC236}">
                <a16:creationId xmlns:a16="http://schemas.microsoft.com/office/drawing/2014/main" id="{76AC12BC-5BD9-6413-B84B-ECD31FC8A3CE}"/>
              </a:ext>
            </a:extLst>
          </p:cNvPr>
          <p:cNvSpPr>
            <a:spLocks noGrp="1" noRot="1" noChangeAspect="1" noChangeArrowheads="1" noTextEdit="1"/>
          </p:cNvSpPr>
          <p:nvPr>
            <p:ph type="sldImg"/>
          </p:nvPr>
        </p:nvSpPr>
        <p:spPr>
          <a:ln cap="flat">
            <a:round/>
            <a:headEnd type="none" w="med" len="med"/>
            <a:tailEnd type="none" w="med" len="med"/>
          </a:ln>
        </p:spPr>
      </p:sp>
      <p:sp>
        <p:nvSpPr>
          <p:cNvPr id="6147" name="Θέση σημειώσεων 2">
            <a:extLst>
              <a:ext uri="{FF2B5EF4-FFF2-40B4-BE49-F238E27FC236}">
                <a16:creationId xmlns:a16="http://schemas.microsoft.com/office/drawing/2014/main" id="{72AB509A-6377-785C-CF41-BDA2B8A3F9B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l-GR" altLang="en-US"/>
          </a:p>
        </p:txBody>
      </p:sp>
      <p:sp>
        <p:nvSpPr>
          <p:cNvPr id="6148" name="Θέση αριθμού διαφάνειας 3">
            <a:extLst>
              <a:ext uri="{FF2B5EF4-FFF2-40B4-BE49-F238E27FC236}">
                <a16:creationId xmlns:a16="http://schemas.microsoft.com/office/drawing/2014/main" id="{3884555E-A6EE-A31C-4850-111DAE3799C2}"/>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pPr>
              <a:buSzPct val="100000"/>
            </a:pPr>
            <a:fld id="{67E64417-4D85-43FD-BE8C-F9826C544A4C}" type="slidenum">
              <a:rPr lang="LID4096" altLang="en-US" smtClean="0">
                <a:solidFill>
                  <a:srgbClr val="000000"/>
                </a:solidFill>
                <a:latin typeface="Calibri" panose="020F0502020204030204" pitchFamily="34" charset="0"/>
              </a:rPr>
              <a:pPr>
                <a:buSzPct val="100000"/>
              </a:pPr>
              <a:t>1</a:t>
            </a:fld>
            <a:endParaRPr lang="LID4096" altLang="en-US">
              <a:solidFill>
                <a:srgbClr val="000000"/>
              </a:solidFill>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Θέση εικόνας διαφάνειας 1">
            <a:extLst>
              <a:ext uri="{FF2B5EF4-FFF2-40B4-BE49-F238E27FC236}">
                <a16:creationId xmlns:a16="http://schemas.microsoft.com/office/drawing/2014/main" id="{2F425AEA-EA52-5434-0E11-E97F74B4632D}"/>
              </a:ext>
            </a:extLst>
          </p:cNvPr>
          <p:cNvSpPr>
            <a:spLocks noGrp="1" noRot="1" noChangeAspect="1" noChangeArrowheads="1" noTextEdit="1"/>
          </p:cNvSpPr>
          <p:nvPr>
            <p:ph type="sldImg"/>
          </p:nvPr>
        </p:nvSpPr>
        <p:spPr>
          <a:ln cap="flat">
            <a:round/>
            <a:headEnd type="none" w="med" len="med"/>
            <a:tailEnd type="none" w="med" len="med"/>
          </a:ln>
        </p:spPr>
      </p:sp>
      <p:sp>
        <p:nvSpPr>
          <p:cNvPr id="24579" name="Θέση σημειώσεων 2">
            <a:extLst>
              <a:ext uri="{FF2B5EF4-FFF2-40B4-BE49-F238E27FC236}">
                <a16:creationId xmlns:a16="http://schemas.microsoft.com/office/drawing/2014/main" id="{06B2D0FD-8C3C-7890-F810-56415F2CD4B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l-GR" altLang="en-US"/>
          </a:p>
        </p:txBody>
      </p:sp>
      <p:sp>
        <p:nvSpPr>
          <p:cNvPr id="24580" name="Θέση αριθμού διαφάνειας 3">
            <a:extLst>
              <a:ext uri="{FF2B5EF4-FFF2-40B4-BE49-F238E27FC236}">
                <a16:creationId xmlns:a16="http://schemas.microsoft.com/office/drawing/2014/main" id="{A4429C42-1A7D-F83F-4757-9175D0CFC279}"/>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fld id="{899F288D-CDD2-4364-9652-11B295155BBA}" type="slidenum">
              <a:rPr lang="el-GR" altLang="en-US" smtClean="0"/>
              <a:pPr/>
              <a:t>10</a:t>
            </a:fld>
            <a:endParaRPr lang="el-GR"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Θέση εικόνας διαφάνειας 1">
            <a:extLst>
              <a:ext uri="{FF2B5EF4-FFF2-40B4-BE49-F238E27FC236}">
                <a16:creationId xmlns:a16="http://schemas.microsoft.com/office/drawing/2014/main" id="{856399DC-2078-128E-35AA-15FE489C95CA}"/>
              </a:ext>
            </a:extLst>
          </p:cNvPr>
          <p:cNvSpPr>
            <a:spLocks noGrp="1" noRot="1" noChangeAspect="1" noChangeArrowheads="1" noTextEdit="1"/>
          </p:cNvSpPr>
          <p:nvPr>
            <p:ph type="sldImg"/>
          </p:nvPr>
        </p:nvSpPr>
        <p:spPr>
          <a:ln cap="flat">
            <a:round/>
            <a:headEnd type="none" w="med" len="med"/>
            <a:tailEnd type="none" w="med" len="med"/>
          </a:ln>
        </p:spPr>
      </p:sp>
      <p:sp>
        <p:nvSpPr>
          <p:cNvPr id="26627" name="Θέση σημειώσεων 2">
            <a:extLst>
              <a:ext uri="{FF2B5EF4-FFF2-40B4-BE49-F238E27FC236}">
                <a16:creationId xmlns:a16="http://schemas.microsoft.com/office/drawing/2014/main" id="{9E4385D8-FA0D-F6DD-D36C-7978C76E99F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l-GR" altLang="en-US"/>
          </a:p>
        </p:txBody>
      </p:sp>
      <p:sp>
        <p:nvSpPr>
          <p:cNvPr id="26628" name="Θέση αριθμού διαφάνειας 3">
            <a:extLst>
              <a:ext uri="{FF2B5EF4-FFF2-40B4-BE49-F238E27FC236}">
                <a16:creationId xmlns:a16="http://schemas.microsoft.com/office/drawing/2014/main" id="{51F5C202-09B3-E24F-E0B3-7C3E51CD9830}"/>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pPr>
              <a:buSzPct val="100000"/>
            </a:pPr>
            <a:fld id="{1E602864-2DD1-4A34-AE63-A9C82C426414}" type="slidenum">
              <a:rPr lang="LID4096" altLang="en-US" smtClean="0">
                <a:solidFill>
                  <a:srgbClr val="000000"/>
                </a:solidFill>
                <a:latin typeface="Calibri" panose="020F0502020204030204" pitchFamily="34" charset="0"/>
              </a:rPr>
              <a:pPr>
                <a:buSzPct val="100000"/>
              </a:pPr>
              <a:t>11</a:t>
            </a:fld>
            <a:endParaRPr lang="LID4096" altLang="en-US">
              <a:solidFill>
                <a:srgbClr val="000000"/>
              </a:solidFill>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8B6D3A98-2304-D482-4A8F-0533ECAA0EE3}"/>
              </a:ext>
            </a:extLst>
          </p:cNvPr>
          <p:cNvSpPr>
            <a:spLocks noGrp="1" noRot="1" noChangeAspect="1" noChangeArrowheads="1" noTextEdit="1"/>
          </p:cNvSpPr>
          <p:nvPr>
            <p:ph type="sldImg"/>
          </p:nvPr>
        </p:nvSpPr>
        <p:spPr>
          <a:ln cap="flat">
            <a:round/>
            <a:headEnd type="none" w="med" len="med"/>
            <a:tailEnd type="none" w="med" len="med"/>
          </a:ln>
        </p:spPr>
      </p:sp>
      <p:sp>
        <p:nvSpPr>
          <p:cNvPr id="28675" name="Notes Placeholder 2">
            <a:extLst>
              <a:ext uri="{FF2B5EF4-FFF2-40B4-BE49-F238E27FC236}">
                <a16:creationId xmlns:a16="http://schemas.microsoft.com/office/drawing/2014/main" id="{7EB6470D-9E00-32DE-9ED9-3DECC4D2B2A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LID4096" altLang="en-US" dirty="0"/>
          </a:p>
        </p:txBody>
      </p:sp>
      <p:sp>
        <p:nvSpPr>
          <p:cNvPr id="28676" name="Slide Number Placeholder 3">
            <a:extLst>
              <a:ext uri="{FF2B5EF4-FFF2-40B4-BE49-F238E27FC236}">
                <a16:creationId xmlns:a16="http://schemas.microsoft.com/office/drawing/2014/main" id="{77D30360-68FC-298A-2596-AB81235A6AB9}"/>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fld id="{04C03E56-34C4-411F-94FF-DB59BD799B3B}" type="slidenum">
              <a:rPr lang="LID4096" altLang="en-US" smtClean="0"/>
              <a:pPr/>
              <a:t>12</a:t>
            </a:fld>
            <a:endParaRPr lang="LID4096"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Θέση εικόνας διαφάνειας 1">
            <a:extLst>
              <a:ext uri="{FF2B5EF4-FFF2-40B4-BE49-F238E27FC236}">
                <a16:creationId xmlns:a16="http://schemas.microsoft.com/office/drawing/2014/main" id="{0F3B5FA4-1B9F-02F1-8332-8349919EB21C}"/>
              </a:ext>
            </a:extLst>
          </p:cNvPr>
          <p:cNvSpPr>
            <a:spLocks noGrp="1" noRot="1" noChangeAspect="1" noChangeArrowheads="1" noTextEdit="1"/>
          </p:cNvSpPr>
          <p:nvPr>
            <p:ph type="sldImg"/>
          </p:nvPr>
        </p:nvSpPr>
        <p:spPr>
          <a:ln cap="flat">
            <a:round/>
            <a:headEnd type="none" w="med" len="med"/>
            <a:tailEnd type="none" w="med" len="med"/>
          </a:ln>
        </p:spPr>
      </p:sp>
      <p:sp>
        <p:nvSpPr>
          <p:cNvPr id="30723" name="Θέση σημειώσεων 2">
            <a:extLst>
              <a:ext uri="{FF2B5EF4-FFF2-40B4-BE49-F238E27FC236}">
                <a16:creationId xmlns:a16="http://schemas.microsoft.com/office/drawing/2014/main" id="{7426A48C-9817-0327-6885-C6B893EA4A3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l-GR" altLang="en-US"/>
          </a:p>
        </p:txBody>
      </p:sp>
      <p:sp>
        <p:nvSpPr>
          <p:cNvPr id="30724" name="Θέση αριθμού διαφάνειας 3">
            <a:extLst>
              <a:ext uri="{FF2B5EF4-FFF2-40B4-BE49-F238E27FC236}">
                <a16:creationId xmlns:a16="http://schemas.microsoft.com/office/drawing/2014/main" id="{BCF9BFA5-841D-FA7A-745D-30313A1830C2}"/>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fld id="{014DB021-5F11-4FFC-81E0-01AFCF1A9E3D}" type="slidenum">
              <a:rPr lang="LID4096" altLang="en-US" smtClean="0"/>
              <a:pPr/>
              <a:t>13</a:t>
            </a:fld>
            <a:endParaRPr lang="LID4096"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Θέση εικόνας διαφάνειας 1">
            <a:extLst>
              <a:ext uri="{FF2B5EF4-FFF2-40B4-BE49-F238E27FC236}">
                <a16:creationId xmlns:a16="http://schemas.microsoft.com/office/drawing/2014/main" id="{4092111D-20F7-BBD2-0BB9-DFAB083B5B36}"/>
              </a:ext>
            </a:extLst>
          </p:cNvPr>
          <p:cNvSpPr>
            <a:spLocks noGrp="1" noRot="1" noChangeAspect="1" noChangeArrowheads="1" noTextEdit="1"/>
          </p:cNvSpPr>
          <p:nvPr>
            <p:ph type="sldImg"/>
          </p:nvPr>
        </p:nvSpPr>
        <p:spPr>
          <a:ln cap="flat">
            <a:round/>
            <a:headEnd type="none" w="med" len="med"/>
            <a:tailEnd type="none" w="med" len="med"/>
          </a:ln>
        </p:spPr>
      </p:sp>
      <p:sp>
        <p:nvSpPr>
          <p:cNvPr id="32771" name="Θέση σημειώσεων 2">
            <a:extLst>
              <a:ext uri="{FF2B5EF4-FFF2-40B4-BE49-F238E27FC236}">
                <a16:creationId xmlns:a16="http://schemas.microsoft.com/office/drawing/2014/main" id="{AC694318-DFD5-FD53-5BD2-76881B65530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l-GR" altLang="en-US"/>
          </a:p>
        </p:txBody>
      </p:sp>
      <p:sp>
        <p:nvSpPr>
          <p:cNvPr id="32772" name="Θέση αριθμού διαφάνειας 3">
            <a:extLst>
              <a:ext uri="{FF2B5EF4-FFF2-40B4-BE49-F238E27FC236}">
                <a16:creationId xmlns:a16="http://schemas.microsoft.com/office/drawing/2014/main" id="{14DDA0D1-5172-73E8-89C2-A727DEC5F49F}"/>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fld id="{B841A7A4-7E4E-44C7-80A5-F442C09BDF53}" type="slidenum">
              <a:rPr lang="el-GR" altLang="en-US" smtClean="0"/>
              <a:pPr/>
              <a:t>14</a:t>
            </a:fld>
            <a:endParaRPr lang="el-GR"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Θέση εικόνας διαφάνειας 1">
            <a:extLst>
              <a:ext uri="{FF2B5EF4-FFF2-40B4-BE49-F238E27FC236}">
                <a16:creationId xmlns:a16="http://schemas.microsoft.com/office/drawing/2014/main" id="{4F634681-0CFA-F65F-838A-CA6F19E3DF3A}"/>
              </a:ext>
            </a:extLst>
          </p:cNvPr>
          <p:cNvSpPr>
            <a:spLocks noGrp="1" noRot="1" noChangeAspect="1" noChangeArrowheads="1" noTextEdit="1"/>
          </p:cNvSpPr>
          <p:nvPr>
            <p:ph type="sldImg"/>
          </p:nvPr>
        </p:nvSpPr>
        <p:spPr>
          <a:ln cap="flat">
            <a:round/>
            <a:headEnd type="none" w="med" len="med"/>
            <a:tailEnd type="none" w="med" len="med"/>
          </a:ln>
        </p:spPr>
      </p:sp>
      <p:sp>
        <p:nvSpPr>
          <p:cNvPr id="34819" name="Θέση σημειώσεων 2">
            <a:extLst>
              <a:ext uri="{FF2B5EF4-FFF2-40B4-BE49-F238E27FC236}">
                <a16:creationId xmlns:a16="http://schemas.microsoft.com/office/drawing/2014/main" id="{621E0CBC-7240-9D46-5AB9-DD976EC463C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l-GR" altLang="en-US"/>
          </a:p>
        </p:txBody>
      </p:sp>
      <p:sp>
        <p:nvSpPr>
          <p:cNvPr id="34820" name="Θέση αριθμού διαφάνειας 3">
            <a:extLst>
              <a:ext uri="{FF2B5EF4-FFF2-40B4-BE49-F238E27FC236}">
                <a16:creationId xmlns:a16="http://schemas.microsoft.com/office/drawing/2014/main" id="{E2EEC2D5-DA96-A6EA-12D0-0280E142F9F0}"/>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fld id="{BA98AEC1-C6AA-4D78-ACB1-53AAAFA3C829}" type="slidenum">
              <a:rPr lang="el-GR" altLang="en-US" smtClean="0"/>
              <a:pPr/>
              <a:t>15</a:t>
            </a:fld>
            <a:endParaRPr lang="el-GR"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188C735F-30C1-C5F8-CA29-C77266A8366D}"/>
              </a:ext>
            </a:extLst>
          </p:cNvPr>
          <p:cNvSpPr>
            <a:spLocks noGrp="1" noRot="1" noChangeAspect="1" noChangeArrowheads="1" noTextEdit="1"/>
          </p:cNvSpPr>
          <p:nvPr>
            <p:ph type="sldImg"/>
          </p:nvPr>
        </p:nvSpPr>
        <p:spPr>
          <a:ln cap="flat">
            <a:round/>
            <a:headEnd type="none" w="med" len="med"/>
            <a:tailEnd type="none" w="med" len="med"/>
          </a:ln>
        </p:spPr>
      </p:sp>
      <p:sp>
        <p:nvSpPr>
          <p:cNvPr id="36867" name="Notes Placeholder 2">
            <a:extLst>
              <a:ext uri="{FF2B5EF4-FFF2-40B4-BE49-F238E27FC236}">
                <a16:creationId xmlns:a16="http://schemas.microsoft.com/office/drawing/2014/main" id="{D2182CAE-5B04-2DC8-C44F-90B8FBB4E1C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n-US" altLang="en-US"/>
          </a:p>
          <a:p>
            <a:r>
              <a:rPr lang="en-GB" altLang="en-US" b="1"/>
              <a:t>Availability:</a:t>
            </a:r>
            <a:r>
              <a:rPr lang="en-GB" altLang="en-US"/>
              <a:t> A shared aim of ECI and overarching priority in all countries is to reach all children and 
</a:t>
            </a:r>
            <a:br>
              <a:rPr lang="en-GB" altLang="en-US"/>
            </a:br>
            <a:r>
              <a:rPr lang="en-GB" altLang="en-US"/>
              <a:t>families in need of support as early as possible. This is obviously demanding and challenging when it comes to isolated and remote areas that are abundant in our country</a:t>
            </a:r>
          </a:p>
          <a:p>
            <a:r>
              <a:rPr lang="en-GB" altLang="en-US" b="1"/>
              <a:t>Proximity: </a:t>
            </a:r>
            <a:r>
              <a:rPr lang="en-GB" altLang="en-US" sz="1800">
                <a:latin typeface="Times New Roman" panose="02020603050405020304" pitchFamily="18" charset="0"/>
                <a:cs typeface="Times New Roman" panose="02020603050405020304" pitchFamily="18" charset="0"/>
              </a:rPr>
              <a:t>The services are made available as close as possible to families, at the place and 
</a:t>
            </a:r>
            <a:br>
              <a:rPr lang="en-GB" altLang="en-US" sz="1800">
                <a:latin typeface="Times New Roman" panose="02020603050405020304" pitchFamily="18" charset="0"/>
                <a:cs typeface="Times New Roman" panose="02020603050405020304" pitchFamily="18" charset="0"/>
              </a:rPr>
            </a:br>
            <a:r>
              <a:rPr lang="en-GB" altLang="en-US" sz="1800">
                <a:latin typeface="Times New Roman" panose="02020603050405020304" pitchFamily="18" charset="0"/>
                <a:cs typeface="Times New Roman" panose="02020603050405020304" pitchFamily="18" charset="0"/>
              </a:rPr>
              <a:t>community levels where they live. In recent years in Europe, families need to travel less and less from their place to receive services. Instead services meet families in their homes or communities instead.</a:t>
            </a:r>
          </a:p>
          <a:p>
            <a:r>
              <a:rPr lang="en-GB" altLang="en-US" b="1"/>
              <a:t>Affordability: </a:t>
            </a:r>
            <a:r>
              <a:rPr lang="en-GB" altLang="en-US"/>
              <a:t>Services should be offered free of charge or at minimal cost to families through public funds from health, social or education authorities, or by insurance companies and non-profit making associations.</a:t>
            </a:r>
          </a:p>
          <a:p>
            <a:r>
              <a:rPr lang="en-GB" altLang="en-US" b="1"/>
              <a:t>Interdisciplinary working</a:t>
            </a:r>
            <a:r>
              <a:rPr lang="en-GB" altLang="en-US"/>
              <a:t>: Professionals in charge of direct support to young children and their families belong to different disciplines (professions) and consequently have diverse backgrounds. The multidisciplinary work facilitates the exchange of information among team members and optimises the results of the intervention.</a:t>
            </a:r>
          </a:p>
          <a:p>
            <a:r>
              <a:rPr lang="en-GB" altLang="en-US" b="1"/>
              <a:t>Diversity of services: </a:t>
            </a:r>
            <a:r>
              <a:rPr lang="en-GB" altLang="en-US"/>
              <a:t>This is closely connected to the diversity of disciplines involved in ECI. The involvement of health, social services and education is a common characteristic in various countries. </a:t>
            </a:r>
            <a:r>
              <a:rPr lang="en-GB" altLang="en-US" sz="1800">
                <a:latin typeface="Times New Roman" panose="02020603050405020304" pitchFamily="18" charset="0"/>
                <a:cs typeface="Times New Roman" panose="02020603050405020304" pitchFamily="18" charset="0"/>
              </a:rPr>
              <a:t>What varies by country is how much emphasis is placed on each of these services.</a:t>
            </a:r>
          </a:p>
        </p:txBody>
      </p:sp>
      <p:sp>
        <p:nvSpPr>
          <p:cNvPr id="36868" name="Slide Number Placeholder 3">
            <a:extLst>
              <a:ext uri="{FF2B5EF4-FFF2-40B4-BE49-F238E27FC236}">
                <a16:creationId xmlns:a16="http://schemas.microsoft.com/office/drawing/2014/main" id="{42479F7E-F4E5-B7ED-3CD4-8C023C3E84E0}"/>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fld id="{22CBA301-3EEA-4421-82F7-BCCCBB87513F}" type="slidenum">
              <a:rPr lang="LID4096" altLang="en-US" smtClean="0"/>
              <a:pPr/>
              <a:t>16</a:t>
            </a:fld>
            <a:endParaRPr lang="LID4096"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BBA0B773-FD0B-E25A-A736-45628CF63770}"/>
              </a:ext>
            </a:extLst>
          </p:cNvPr>
          <p:cNvSpPr>
            <a:spLocks noGrp="1" noRot="1" noChangeAspect="1" noChangeArrowheads="1" noTextEdit="1"/>
          </p:cNvSpPr>
          <p:nvPr>
            <p:ph type="sldImg"/>
          </p:nvPr>
        </p:nvSpPr>
        <p:spPr>
          <a:ln cap="flat">
            <a:round/>
            <a:headEnd type="none" w="med" len="med"/>
            <a:tailEnd type="none" w="med" len="med"/>
          </a:ln>
        </p:spPr>
      </p:sp>
      <p:sp>
        <p:nvSpPr>
          <p:cNvPr id="38915" name="Notes Placeholder 2">
            <a:extLst>
              <a:ext uri="{FF2B5EF4-FFF2-40B4-BE49-F238E27FC236}">
                <a16:creationId xmlns:a16="http://schemas.microsoft.com/office/drawing/2014/main" id="{61DE7D58-88B2-B27D-BF60-FD3B85B45F0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en-GB" altLang="en-US">
                <a:solidFill>
                  <a:srgbClr val="0070C0"/>
                </a:solidFill>
                <a:hlinkClick r:id="rId3"/>
              </a:rPr>
              <a:t>https://www.youtube.com/watch?v=OpxGC6G0HMY&amp;t=5s</a:t>
            </a:r>
            <a:br>
              <a:rPr lang="en-GB" altLang="en-US" sz="1600">
                <a:solidFill>
                  <a:srgbClr val="0070C0"/>
                </a:solidFill>
                <a:hlinkClick r:id="rId3"/>
              </a:rPr>
            </a:br>
            <a:endParaRPr lang="LID4096" altLang="en-US"/>
          </a:p>
        </p:txBody>
      </p:sp>
      <p:sp>
        <p:nvSpPr>
          <p:cNvPr id="38916" name="Slide Number Placeholder 3">
            <a:extLst>
              <a:ext uri="{FF2B5EF4-FFF2-40B4-BE49-F238E27FC236}">
                <a16:creationId xmlns:a16="http://schemas.microsoft.com/office/drawing/2014/main" id="{BB957D49-959F-9025-FF64-7792EED157A6}"/>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fld id="{1D833712-D643-47F8-AE01-CB3680F19125}" type="slidenum">
              <a:rPr lang="LID4096" altLang="en-US" smtClean="0"/>
              <a:pPr/>
              <a:t>17</a:t>
            </a:fld>
            <a:endParaRPr lang="LID4096"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a:p>
        </p:txBody>
      </p:sp>
      <p:sp>
        <p:nvSpPr>
          <p:cNvPr id="4" name="Slide Number Placeholder 3"/>
          <p:cNvSpPr>
            <a:spLocks noGrp="1"/>
          </p:cNvSpPr>
          <p:nvPr>
            <p:ph type="sldNum" sz="quarter" idx="4"/>
          </p:nvPr>
        </p:nvSpPr>
        <p:spPr/>
        <p:txBody>
          <a:bodyPr/>
          <a:lstStyle/>
          <a:p>
            <a:pPr>
              <a:defRPr/>
            </a:pPr>
            <a:fld id="{B41246F3-56C2-4640-966D-611D147DCA3F}" type="slidenum">
              <a:rPr lang="el-GR" altLang="en-US" smtClean="0"/>
              <a:pPr>
                <a:defRPr/>
              </a:pPr>
              <a:t>18</a:t>
            </a:fld>
            <a:endParaRPr lang="el-GR" altLang="en-US"/>
          </a:p>
        </p:txBody>
      </p:sp>
    </p:spTree>
    <p:extLst>
      <p:ext uri="{BB962C8B-B14F-4D97-AF65-F5344CB8AC3E}">
        <p14:creationId xmlns:p14="http://schemas.microsoft.com/office/powerpoint/2010/main" val="214994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Θέση εικόνας διαφάνειας 1">
            <a:extLst>
              <a:ext uri="{FF2B5EF4-FFF2-40B4-BE49-F238E27FC236}">
                <a16:creationId xmlns:a16="http://schemas.microsoft.com/office/drawing/2014/main" id="{1CDC6A4F-DFD3-99D3-E481-FA56574ED866}"/>
              </a:ext>
            </a:extLst>
          </p:cNvPr>
          <p:cNvSpPr>
            <a:spLocks noGrp="1" noRot="1" noChangeAspect="1" noChangeArrowheads="1" noTextEdit="1"/>
          </p:cNvSpPr>
          <p:nvPr>
            <p:ph type="sldImg"/>
          </p:nvPr>
        </p:nvSpPr>
        <p:spPr>
          <a:ln cap="flat">
            <a:round/>
            <a:headEnd type="none" w="med" len="med"/>
            <a:tailEnd type="none" w="med" len="med"/>
          </a:ln>
        </p:spPr>
      </p:sp>
      <p:sp>
        <p:nvSpPr>
          <p:cNvPr id="8195" name="Θέση σημειώσεων 2">
            <a:extLst>
              <a:ext uri="{FF2B5EF4-FFF2-40B4-BE49-F238E27FC236}">
                <a16:creationId xmlns:a16="http://schemas.microsoft.com/office/drawing/2014/main" id="{C01ECEEF-3E40-B70C-E315-B4FC8A81B60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defTabSz="914400" eaLnBrk="1" hangingPunct="1">
              <a:spcBef>
                <a:spcPct val="0"/>
              </a:spcBef>
            </a:pPr>
            <a:endParaRPr lang="en-GB" altLang="en-US"/>
          </a:p>
        </p:txBody>
      </p:sp>
      <p:sp>
        <p:nvSpPr>
          <p:cNvPr id="8196" name="Θέση αριθμού διαφάνειας 3">
            <a:extLst>
              <a:ext uri="{FF2B5EF4-FFF2-40B4-BE49-F238E27FC236}">
                <a16:creationId xmlns:a16="http://schemas.microsoft.com/office/drawing/2014/main" id="{B9745777-61E5-66EE-D9D4-4D9AD2AE5D6A}"/>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fld id="{258986BD-7251-4575-AFFA-43C3A0430517}" type="slidenum">
              <a:rPr lang="LID4096" altLang="en-US" smtClean="0"/>
              <a:pPr/>
              <a:t>2</a:t>
            </a:fld>
            <a:endParaRPr lang="LID4096"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Θέση εικόνας διαφάνειας 1">
            <a:extLst>
              <a:ext uri="{FF2B5EF4-FFF2-40B4-BE49-F238E27FC236}">
                <a16:creationId xmlns:a16="http://schemas.microsoft.com/office/drawing/2014/main" id="{568EEF3A-E431-86E9-F3FC-E4E650EA1818}"/>
              </a:ext>
            </a:extLst>
          </p:cNvPr>
          <p:cNvSpPr>
            <a:spLocks noGrp="1" noRot="1" noChangeAspect="1" noChangeArrowheads="1" noTextEdit="1"/>
          </p:cNvSpPr>
          <p:nvPr>
            <p:ph type="sldImg"/>
          </p:nvPr>
        </p:nvSpPr>
        <p:spPr>
          <a:ln cap="flat">
            <a:round/>
            <a:headEnd type="none" w="med" len="med"/>
            <a:tailEnd type="none" w="med" len="med"/>
          </a:ln>
        </p:spPr>
      </p:sp>
      <p:sp>
        <p:nvSpPr>
          <p:cNvPr id="10243" name="Θέση σημειώσεων 2">
            <a:extLst>
              <a:ext uri="{FF2B5EF4-FFF2-40B4-BE49-F238E27FC236}">
                <a16:creationId xmlns:a16="http://schemas.microsoft.com/office/drawing/2014/main" id="{CCF8D485-56BC-7B3C-065E-9D218D1CDDC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marL="285750" indent="-285750" algn="just">
              <a:spcBef>
                <a:spcPts val="600"/>
              </a:spcBef>
              <a:spcAft>
                <a:spcPts val="600"/>
              </a:spcAft>
              <a:buFontTx/>
              <a:buChar char="•"/>
              <a:tabLst>
                <a:tab pos="692150" algn="l"/>
              </a:tabLst>
            </a:pPr>
            <a:endParaRPr lang="en-GB" altLang="en-US"/>
          </a:p>
        </p:txBody>
      </p:sp>
      <p:sp>
        <p:nvSpPr>
          <p:cNvPr id="10244" name="Θέση αριθμού διαφάνειας 3">
            <a:extLst>
              <a:ext uri="{FF2B5EF4-FFF2-40B4-BE49-F238E27FC236}">
                <a16:creationId xmlns:a16="http://schemas.microsoft.com/office/drawing/2014/main" id="{8B1381B5-E5D8-104E-C70E-1CD66547A408}"/>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fld id="{FBD669A7-A651-4A4A-A0E7-B8780240B442}" type="slidenum">
              <a:rPr lang="LID4096" altLang="en-US" smtClean="0"/>
              <a:pPr/>
              <a:t>3</a:t>
            </a:fld>
            <a:endParaRPr lang="LID4096"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Θέση εικόνας διαφάνειας 1">
            <a:extLst>
              <a:ext uri="{FF2B5EF4-FFF2-40B4-BE49-F238E27FC236}">
                <a16:creationId xmlns:a16="http://schemas.microsoft.com/office/drawing/2014/main" id="{570DE195-8D2F-FA6F-5FE3-B5E208A2B797}"/>
              </a:ext>
            </a:extLst>
          </p:cNvPr>
          <p:cNvSpPr>
            <a:spLocks noGrp="1" noRot="1" noChangeAspect="1" noChangeArrowheads="1" noTextEdit="1"/>
          </p:cNvSpPr>
          <p:nvPr>
            <p:ph type="sldImg"/>
          </p:nvPr>
        </p:nvSpPr>
        <p:spPr>
          <a:ln cap="flat">
            <a:round/>
            <a:headEnd type="none" w="med" len="med"/>
            <a:tailEnd type="none" w="med" len="med"/>
          </a:ln>
        </p:spPr>
      </p:sp>
      <p:sp>
        <p:nvSpPr>
          <p:cNvPr id="12291" name="Θέση σημειώσεων 2">
            <a:extLst>
              <a:ext uri="{FF2B5EF4-FFF2-40B4-BE49-F238E27FC236}">
                <a16:creationId xmlns:a16="http://schemas.microsoft.com/office/drawing/2014/main" id="{96C5AF52-507A-39F7-4FB4-01E4C9F5D20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l-GR" altLang="en-US"/>
          </a:p>
        </p:txBody>
      </p:sp>
      <p:sp>
        <p:nvSpPr>
          <p:cNvPr id="12292" name="Θέση αριθμού διαφάνειας 3">
            <a:extLst>
              <a:ext uri="{FF2B5EF4-FFF2-40B4-BE49-F238E27FC236}">
                <a16:creationId xmlns:a16="http://schemas.microsoft.com/office/drawing/2014/main" id="{4B50D579-90B1-EC78-135C-12A7244161AA}"/>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fld id="{E581782D-3626-4592-9926-AFB61D400A80}" type="slidenum">
              <a:rPr lang="LID4096" altLang="en-US" smtClean="0"/>
              <a:pPr/>
              <a:t>4</a:t>
            </a:fld>
            <a:endParaRPr lang="LID4096"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Θέση εικόνας διαφάνειας 1">
            <a:extLst>
              <a:ext uri="{FF2B5EF4-FFF2-40B4-BE49-F238E27FC236}">
                <a16:creationId xmlns:a16="http://schemas.microsoft.com/office/drawing/2014/main" id="{395AAEB2-D372-9898-B4E0-EE7F9CE11303}"/>
              </a:ext>
            </a:extLst>
          </p:cNvPr>
          <p:cNvSpPr>
            <a:spLocks noGrp="1" noRot="1" noChangeAspect="1" noChangeArrowheads="1" noTextEdit="1"/>
          </p:cNvSpPr>
          <p:nvPr>
            <p:ph type="sldImg"/>
          </p:nvPr>
        </p:nvSpPr>
        <p:spPr>
          <a:ln cap="flat">
            <a:round/>
            <a:headEnd type="none" w="med" len="med"/>
            <a:tailEnd type="none" w="med" len="med"/>
          </a:ln>
        </p:spPr>
      </p:sp>
      <p:sp>
        <p:nvSpPr>
          <p:cNvPr id="14339" name="Θέση σημειώσεων 2">
            <a:extLst>
              <a:ext uri="{FF2B5EF4-FFF2-40B4-BE49-F238E27FC236}">
                <a16:creationId xmlns:a16="http://schemas.microsoft.com/office/drawing/2014/main" id="{56F68E20-F23C-7B5E-774E-86851A09571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l-GR" altLang="en-US"/>
          </a:p>
        </p:txBody>
      </p:sp>
      <p:sp>
        <p:nvSpPr>
          <p:cNvPr id="14340" name="Θέση αριθμού διαφάνειας 3">
            <a:extLst>
              <a:ext uri="{FF2B5EF4-FFF2-40B4-BE49-F238E27FC236}">
                <a16:creationId xmlns:a16="http://schemas.microsoft.com/office/drawing/2014/main" id="{54C4A9D5-F158-7886-8956-943B774FED98}"/>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fld id="{25595D48-75D4-4EA6-AD2B-51D487469D94}" type="slidenum">
              <a:rPr lang="LID4096" altLang="en-US" smtClean="0"/>
              <a:pPr/>
              <a:t>5</a:t>
            </a:fld>
            <a:endParaRPr lang="LID4096"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Θέση εικόνας διαφάνειας 1">
            <a:extLst>
              <a:ext uri="{FF2B5EF4-FFF2-40B4-BE49-F238E27FC236}">
                <a16:creationId xmlns:a16="http://schemas.microsoft.com/office/drawing/2014/main" id="{75E10FE1-ECBB-8507-AE25-EB7C7951E156}"/>
              </a:ext>
            </a:extLst>
          </p:cNvPr>
          <p:cNvSpPr>
            <a:spLocks noGrp="1" noRot="1" noChangeAspect="1" noChangeArrowheads="1" noTextEdit="1"/>
          </p:cNvSpPr>
          <p:nvPr>
            <p:ph type="sldImg"/>
          </p:nvPr>
        </p:nvSpPr>
        <p:spPr>
          <a:ln cap="flat">
            <a:round/>
            <a:headEnd type="none" w="med" len="med"/>
            <a:tailEnd type="none" w="med" len="med"/>
          </a:ln>
        </p:spPr>
      </p:sp>
      <p:sp>
        <p:nvSpPr>
          <p:cNvPr id="16387" name="Θέση σημειώσεων 2">
            <a:extLst>
              <a:ext uri="{FF2B5EF4-FFF2-40B4-BE49-F238E27FC236}">
                <a16:creationId xmlns:a16="http://schemas.microsoft.com/office/drawing/2014/main" id="{FC2D82F5-0603-40B5-CB7C-E15549B14D8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l-GR" altLang="en-US"/>
          </a:p>
        </p:txBody>
      </p:sp>
      <p:sp>
        <p:nvSpPr>
          <p:cNvPr id="16388" name="Θέση αριθμού διαφάνειας 3">
            <a:extLst>
              <a:ext uri="{FF2B5EF4-FFF2-40B4-BE49-F238E27FC236}">
                <a16:creationId xmlns:a16="http://schemas.microsoft.com/office/drawing/2014/main" id="{1850A8A3-3E97-8BB7-9E74-7ED2BA36725F}"/>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fld id="{DDC778BC-146B-407A-B77E-0A3FBBE518E5}" type="slidenum">
              <a:rPr lang="LID4096" altLang="en-US" smtClean="0"/>
              <a:pPr/>
              <a:t>6</a:t>
            </a:fld>
            <a:endParaRPr lang="LID4096"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Θέση εικόνας διαφάνειας 1">
            <a:extLst>
              <a:ext uri="{FF2B5EF4-FFF2-40B4-BE49-F238E27FC236}">
                <a16:creationId xmlns:a16="http://schemas.microsoft.com/office/drawing/2014/main" id="{BF2801C3-2BC8-FA8E-E1E0-BE69D29408B2}"/>
              </a:ext>
            </a:extLst>
          </p:cNvPr>
          <p:cNvSpPr>
            <a:spLocks noGrp="1" noRot="1" noChangeAspect="1" noChangeArrowheads="1" noTextEdit="1"/>
          </p:cNvSpPr>
          <p:nvPr>
            <p:ph type="sldImg"/>
          </p:nvPr>
        </p:nvSpPr>
        <p:spPr>
          <a:ln cap="flat">
            <a:round/>
            <a:headEnd type="none" w="med" len="med"/>
            <a:tailEnd type="none" w="med" len="med"/>
          </a:ln>
        </p:spPr>
      </p:sp>
      <p:sp>
        <p:nvSpPr>
          <p:cNvPr id="18435" name="Θέση σημειώσεων 2">
            <a:extLst>
              <a:ext uri="{FF2B5EF4-FFF2-40B4-BE49-F238E27FC236}">
                <a16:creationId xmlns:a16="http://schemas.microsoft.com/office/drawing/2014/main" id="{7C81C17B-12AC-EB24-D96C-ACCB0BEC2BB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l-GR" altLang="en-US"/>
          </a:p>
        </p:txBody>
      </p:sp>
      <p:sp>
        <p:nvSpPr>
          <p:cNvPr id="18436" name="Θέση αριθμού διαφάνειας 3">
            <a:extLst>
              <a:ext uri="{FF2B5EF4-FFF2-40B4-BE49-F238E27FC236}">
                <a16:creationId xmlns:a16="http://schemas.microsoft.com/office/drawing/2014/main" id="{5A1BE969-EEF8-C3AF-8EAF-0B815FF1DF24}"/>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fld id="{158A31B3-8999-4F9B-B091-1CF27DD7E308}" type="slidenum">
              <a:rPr lang="LID4096" altLang="en-US" smtClean="0"/>
              <a:pPr/>
              <a:t>7</a:t>
            </a:fld>
            <a:endParaRPr lang="LID4096"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Θέση εικόνας διαφάνειας 1">
            <a:extLst>
              <a:ext uri="{FF2B5EF4-FFF2-40B4-BE49-F238E27FC236}">
                <a16:creationId xmlns:a16="http://schemas.microsoft.com/office/drawing/2014/main" id="{E35FCE2E-5170-9130-795A-43FA113A11B4}"/>
              </a:ext>
            </a:extLst>
          </p:cNvPr>
          <p:cNvSpPr>
            <a:spLocks noGrp="1" noRot="1" noChangeAspect="1" noChangeArrowheads="1" noTextEdit="1"/>
          </p:cNvSpPr>
          <p:nvPr>
            <p:ph type="sldImg"/>
          </p:nvPr>
        </p:nvSpPr>
        <p:spPr>
          <a:ln cap="flat">
            <a:round/>
            <a:headEnd type="none" w="med" len="med"/>
            <a:tailEnd type="none" w="med" len="med"/>
          </a:ln>
        </p:spPr>
      </p:sp>
      <p:sp>
        <p:nvSpPr>
          <p:cNvPr id="20483" name="Θέση σημειώσεων 2">
            <a:extLst>
              <a:ext uri="{FF2B5EF4-FFF2-40B4-BE49-F238E27FC236}">
                <a16:creationId xmlns:a16="http://schemas.microsoft.com/office/drawing/2014/main" id="{DA737E59-7723-2F64-D42B-B6D809B1EAA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marL="203200" indent="457200">
              <a:lnSpc>
                <a:spcPct val="150000"/>
              </a:lnSpc>
              <a:spcBef>
                <a:spcPts val="675"/>
              </a:spcBef>
            </a:pPr>
            <a:endParaRPr lang="el-GR" altLang="en-US"/>
          </a:p>
        </p:txBody>
      </p:sp>
      <p:sp>
        <p:nvSpPr>
          <p:cNvPr id="20484" name="Θέση αριθμού διαφάνειας 3">
            <a:extLst>
              <a:ext uri="{FF2B5EF4-FFF2-40B4-BE49-F238E27FC236}">
                <a16:creationId xmlns:a16="http://schemas.microsoft.com/office/drawing/2014/main" id="{654053EE-3E46-A808-38D6-367D825A9C02}"/>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pPr>
              <a:buSzPct val="100000"/>
            </a:pPr>
            <a:fld id="{42C79C35-9585-424E-B455-B670BBA17C1D}" type="slidenum">
              <a:rPr lang="LID4096" altLang="en-US" smtClean="0">
                <a:solidFill>
                  <a:srgbClr val="000000"/>
                </a:solidFill>
                <a:latin typeface="Calibri" panose="020F0502020204030204" pitchFamily="34" charset="0"/>
              </a:rPr>
              <a:pPr>
                <a:buSzPct val="100000"/>
              </a:pPr>
              <a:t>8</a:t>
            </a:fld>
            <a:endParaRPr lang="LID4096" altLang="en-US">
              <a:solidFill>
                <a:srgbClr val="000000"/>
              </a:solidFill>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Θέση εικόνας διαφάνειας 1">
            <a:extLst>
              <a:ext uri="{FF2B5EF4-FFF2-40B4-BE49-F238E27FC236}">
                <a16:creationId xmlns:a16="http://schemas.microsoft.com/office/drawing/2014/main" id="{139C5D03-337D-1D59-A8B9-1E8219B698D8}"/>
              </a:ext>
            </a:extLst>
          </p:cNvPr>
          <p:cNvSpPr>
            <a:spLocks noGrp="1" noRot="1" noChangeAspect="1" noChangeArrowheads="1" noTextEdit="1"/>
          </p:cNvSpPr>
          <p:nvPr>
            <p:ph type="sldImg"/>
          </p:nvPr>
        </p:nvSpPr>
        <p:spPr>
          <a:ln cap="flat">
            <a:round/>
            <a:headEnd type="none" w="med" len="med"/>
            <a:tailEnd type="none" w="med" len="med"/>
          </a:ln>
        </p:spPr>
      </p:sp>
      <p:sp>
        <p:nvSpPr>
          <p:cNvPr id="22531" name="Θέση σημειώσεων 2">
            <a:extLst>
              <a:ext uri="{FF2B5EF4-FFF2-40B4-BE49-F238E27FC236}">
                <a16:creationId xmlns:a16="http://schemas.microsoft.com/office/drawing/2014/main" id="{F832468D-EA64-2F03-A91A-99B6940051E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l-GR" altLang="en-US" dirty="0"/>
          </a:p>
        </p:txBody>
      </p:sp>
      <p:sp>
        <p:nvSpPr>
          <p:cNvPr id="22532" name="Θέση αριθμού διαφάνειας 3">
            <a:extLst>
              <a:ext uri="{FF2B5EF4-FFF2-40B4-BE49-F238E27FC236}">
                <a16:creationId xmlns:a16="http://schemas.microsoft.com/office/drawing/2014/main" id="{4777033B-A582-8A1F-3CA8-D765118FE7B9}"/>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lvl1pPr>
              <a:defRPr>
                <a:solidFill>
                  <a:schemeClr val="tx1"/>
                </a:solidFill>
                <a:latin typeface="Calibri Light" panose="020F0302020204030204" pitchFamily="34" charset="0"/>
                <a:cs typeface="Arial" panose="020B0604020202020204" pitchFamily="34" charset="0"/>
              </a:defRPr>
            </a:lvl1pPr>
            <a:lvl2pPr marL="742950" indent="-285750">
              <a:defRPr>
                <a:solidFill>
                  <a:schemeClr val="tx1"/>
                </a:solidFill>
                <a:latin typeface="Calibri Light" panose="020F0302020204030204" pitchFamily="34" charset="0"/>
                <a:cs typeface="Arial" panose="020B0604020202020204" pitchFamily="34" charset="0"/>
              </a:defRPr>
            </a:lvl2pPr>
            <a:lvl3pPr marL="1143000" indent="-228600">
              <a:defRPr>
                <a:solidFill>
                  <a:schemeClr val="tx1"/>
                </a:solidFill>
                <a:latin typeface="Calibri Light" panose="020F0302020204030204" pitchFamily="34" charset="0"/>
                <a:cs typeface="Arial" panose="020B0604020202020204" pitchFamily="34" charset="0"/>
              </a:defRPr>
            </a:lvl3pPr>
            <a:lvl4pPr marL="1600200" indent="-228600">
              <a:defRPr>
                <a:solidFill>
                  <a:schemeClr val="tx1"/>
                </a:solidFill>
                <a:latin typeface="Calibri Light" panose="020F0302020204030204" pitchFamily="34" charset="0"/>
                <a:cs typeface="Arial" panose="020B0604020202020204" pitchFamily="34" charset="0"/>
              </a:defRPr>
            </a:lvl4pPr>
            <a:lvl5pPr marL="2057400" indent="-228600">
              <a:defRPr>
                <a:solidFill>
                  <a:schemeClr val="tx1"/>
                </a:solidFill>
                <a:latin typeface="Calibri Light" panose="020F03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Light" panose="020F0302020204030204" pitchFamily="34" charset="0"/>
                <a:cs typeface="Arial" panose="020B0604020202020204" pitchFamily="34" charset="0"/>
              </a:defRPr>
            </a:lvl9pPr>
          </a:lstStyle>
          <a:p>
            <a:pPr>
              <a:buSzPct val="100000"/>
            </a:pPr>
            <a:fld id="{E058EBE8-0CE7-4E4D-A4F6-86597C0EF4C4}" type="slidenum">
              <a:rPr lang="LID4096" altLang="en-US" smtClean="0">
                <a:solidFill>
                  <a:srgbClr val="000000"/>
                </a:solidFill>
                <a:latin typeface="Calibri" panose="020F0502020204030204" pitchFamily="34" charset="0"/>
              </a:rPr>
              <a:pPr>
                <a:buSzPct val="100000"/>
              </a:pPr>
              <a:t>9</a:t>
            </a:fld>
            <a:endParaRPr lang="LID4096" altLang="en-US">
              <a:solidFill>
                <a:srgbClr val="000000"/>
              </a:solidFill>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FA0CEDE-7B5F-710D-536B-79F892302EB2}"/>
              </a:ext>
            </a:extLst>
          </p:cNvPr>
          <p:cNvSpPr>
            <a:spLocks noGrp="1" noChangeArrowheads="1"/>
          </p:cNvSpPr>
          <p:nvPr>
            <p:ph type="dt" sz="half" idx="10"/>
          </p:nvPr>
        </p:nvSpPr>
        <p:spPr>
          <a:ln/>
        </p:spPr>
        <p:txBody>
          <a:bodyPr/>
          <a:lstStyle>
            <a:lvl1pPr>
              <a:defRPr/>
            </a:lvl1pPr>
          </a:lstStyle>
          <a:p>
            <a:pPr>
              <a:defRPr/>
            </a:pPr>
            <a:fld id="{EDE614D8-39D2-7341-BEB9-B597B9B4325F}" type="datetime1">
              <a:rPr lang="en-US" altLang="en-US" smtClean="0"/>
              <a:t>6/28/2022</a:t>
            </a:fld>
            <a:endParaRPr lang="LID4096" altLang="en-US"/>
          </a:p>
        </p:txBody>
      </p:sp>
      <p:sp>
        <p:nvSpPr>
          <p:cNvPr id="3" name="Footer Placeholder 4">
            <a:extLst>
              <a:ext uri="{FF2B5EF4-FFF2-40B4-BE49-F238E27FC236}">
                <a16:creationId xmlns:a16="http://schemas.microsoft.com/office/drawing/2014/main" id="{44B43825-F1F2-4761-9148-88416936AE9A}"/>
              </a:ext>
            </a:extLst>
          </p:cNvPr>
          <p:cNvSpPr>
            <a:spLocks noGrp="1" noChangeArrowheads="1"/>
          </p:cNvSpPr>
          <p:nvPr>
            <p:ph type="ftr" sz="quarter" idx="11"/>
          </p:nvPr>
        </p:nvSpPr>
        <p:spPr>
          <a:ln/>
        </p:spPr>
        <p:txBody>
          <a:bodyPr/>
          <a:lstStyle>
            <a:lvl1pPr>
              <a:defRPr/>
            </a:lvl1pPr>
          </a:lstStyle>
          <a:p>
            <a:pPr>
              <a:defRPr/>
            </a:pPr>
            <a:endParaRPr lang="LID4096" altLang="en-US"/>
          </a:p>
        </p:txBody>
      </p:sp>
      <p:sp>
        <p:nvSpPr>
          <p:cNvPr id="4" name="Slide Number Placeholder 5">
            <a:extLst>
              <a:ext uri="{FF2B5EF4-FFF2-40B4-BE49-F238E27FC236}">
                <a16:creationId xmlns:a16="http://schemas.microsoft.com/office/drawing/2014/main" id="{131AFD59-13BE-9BD5-E1C2-EF61B9646E81}"/>
              </a:ext>
            </a:extLst>
          </p:cNvPr>
          <p:cNvSpPr>
            <a:spLocks noGrp="1" noChangeArrowheads="1"/>
          </p:cNvSpPr>
          <p:nvPr>
            <p:ph type="sldNum" sz="quarter" idx="12"/>
          </p:nvPr>
        </p:nvSpPr>
        <p:spPr>
          <a:ln/>
        </p:spPr>
        <p:txBody>
          <a:bodyPr/>
          <a:lstStyle>
            <a:lvl1pPr>
              <a:defRPr/>
            </a:lvl1pPr>
          </a:lstStyle>
          <a:p>
            <a:pPr>
              <a:defRPr/>
            </a:pPr>
            <a:fld id="{139B8AC6-20C0-4070-AA3E-92FDDE17E977}" type="slidenum">
              <a:rPr lang="LID4096" altLang="en-US"/>
              <a:pPr>
                <a:defRPr/>
              </a:pPr>
              <a:t>‹#›</a:t>
            </a:fld>
            <a:endParaRPr lang="LID4096" altLang="en-US"/>
          </a:p>
        </p:txBody>
      </p:sp>
    </p:spTree>
    <p:extLst>
      <p:ext uri="{BB962C8B-B14F-4D97-AF65-F5344CB8AC3E}">
        <p14:creationId xmlns:p14="http://schemas.microsoft.com/office/powerpoint/2010/main" val="399540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0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139A8FD-4F0D-1789-121D-83C58959A92A}"/>
              </a:ext>
            </a:extLst>
          </p:cNvPr>
          <p:cNvSpPr>
            <a:spLocks noGrp="1" noChangeArrowheads="1"/>
          </p:cNvSpPr>
          <p:nvPr>
            <p:ph type="dt" sz="half" idx="10"/>
          </p:nvPr>
        </p:nvSpPr>
        <p:spPr>
          <a:ln/>
        </p:spPr>
        <p:txBody>
          <a:bodyPr/>
          <a:lstStyle>
            <a:lvl1pPr>
              <a:defRPr/>
            </a:lvl1pPr>
          </a:lstStyle>
          <a:p>
            <a:pPr>
              <a:defRPr/>
            </a:pPr>
            <a:fld id="{C7B37DFA-A788-B74E-B27B-052517BC94AC}" type="datetime1">
              <a:rPr lang="en-US" altLang="en-US" smtClean="0"/>
              <a:t>6/28/2022</a:t>
            </a:fld>
            <a:endParaRPr lang="LID4096" altLang="en-US"/>
          </a:p>
        </p:txBody>
      </p:sp>
      <p:sp>
        <p:nvSpPr>
          <p:cNvPr id="3" name="Footer Placeholder 4">
            <a:extLst>
              <a:ext uri="{FF2B5EF4-FFF2-40B4-BE49-F238E27FC236}">
                <a16:creationId xmlns:a16="http://schemas.microsoft.com/office/drawing/2014/main" id="{DD51542E-52D0-08FE-83D0-C8A60A9C4E62}"/>
              </a:ext>
            </a:extLst>
          </p:cNvPr>
          <p:cNvSpPr>
            <a:spLocks noGrp="1" noChangeArrowheads="1"/>
          </p:cNvSpPr>
          <p:nvPr>
            <p:ph type="ftr" sz="quarter" idx="11"/>
          </p:nvPr>
        </p:nvSpPr>
        <p:spPr>
          <a:ln/>
        </p:spPr>
        <p:txBody>
          <a:bodyPr/>
          <a:lstStyle>
            <a:lvl1pPr>
              <a:defRPr/>
            </a:lvl1pPr>
          </a:lstStyle>
          <a:p>
            <a:pPr>
              <a:defRPr/>
            </a:pPr>
            <a:endParaRPr lang="LID4096" altLang="en-US"/>
          </a:p>
        </p:txBody>
      </p:sp>
      <p:sp>
        <p:nvSpPr>
          <p:cNvPr id="4" name="Slide Number Placeholder 5">
            <a:extLst>
              <a:ext uri="{FF2B5EF4-FFF2-40B4-BE49-F238E27FC236}">
                <a16:creationId xmlns:a16="http://schemas.microsoft.com/office/drawing/2014/main" id="{B103A687-C167-C92B-9BC3-CBE7C3BD2121}"/>
              </a:ext>
            </a:extLst>
          </p:cNvPr>
          <p:cNvSpPr>
            <a:spLocks noGrp="1" noChangeArrowheads="1"/>
          </p:cNvSpPr>
          <p:nvPr>
            <p:ph type="sldNum" sz="quarter" idx="12"/>
          </p:nvPr>
        </p:nvSpPr>
        <p:spPr>
          <a:ln/>
        </p:spPr>
        <p:txBody>
          <a:bodyPr/>
          <a:lstStyle>
            <a:lvl1pPr>
              <a:defRPr/>
            </a:lvl1pPr>
          </a:lstStyle>
          <a:p>
            <a:pPr>
              <a:defRPr/>
            </a:pPr>
            <a:fld id="{8ABF99D3-4753-40D8-925C-17A93D0407CD}" type="slidenum">
              <a:rPr lang="LID4096" altLang="en-US"/>
              <a:pPr>
                <a:defRPr/>
              </a:pPr>
              <a:t>‹#›</a:t>
            </a:fld>
            <a:endParaRPr lang="LID4096" altLang="en-US"/>
          </a:p>
        </p:txBody>
      </p:sp>
    </p:spTree>
    <p:extLst>
      <p:ext uri="{BB962C8B-B14F-4D97-AF65-F5344CB8AC3E}">
        <p14:creationId xmlns:p14="http://schemas.microsoft.com/office/powerpoint/2010/main" val="2229453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1_Blank">
    <p:spTree>
      <p:nvGrpSpPr>
        <p:cNvPr id="1" name=""/>
        <p:cNvGrpSpPr/>
        <p:nvPr/>
      </p:nvGrpSpPr>
      <p:grpSpPr>
        <a:xfrm>
          <a:off x="0" y="0"/>
          <a:ext cx="0" cy="0"/>
          <a:chOff x="0" y="0"/>
          <a:chExt cx="0" cy="0"/>
        </a:xfrm>
      </p:grpSpPr>
      <p:sp>
        <p:nvSpPr>
          <p:cNvPr id="2" name="Slide Number">
            <a:extLst>
              <a:ext uri="{FF2B5EF4-FFF2-40B4-BE49-F238E27FC236}">
                <a16:creationId xmlns:a16="http://schemas.microsoft.com/office/drawing/2014/main" id="{B00A5A2C-A423-E400-4F54-79DDAC3B084A}"/>
              </a:ext>
            </a:extLst>
          </p:cNvPr>
          <p:cNvSpPr>
            <a:spLocks noGrp="1" noChangeArrowheads="1"/>
          </p:cNvSpPr>
          <p:nvPr>
            <p:ph type="sldNum" sz="quarter" idx="10"/>
          </p:nvPr>
        </p:nvSpPr>
        <p:spPr/>
        <p:txBody>
          <a:bodyPr/>
          <a:lstStyle>
            <a:lvl1pPr>
              <a:defRPr/>
            </a:lvl1pPr>
          </a:lstStyle>
          <a:p>
            <a:pPr>
              <a:defRPr/>
            </a:pPr>
            <a:fld id="{107DC52B-8BCD-4853-BD83-F3224178974D}" type="slidenum">
              <a:rPr lang="el-GR" altLang="en-US"/>
              <a:pPr>
                <a:defRPr/>
              </a:pPr>
              <a:t>‹#›</a:t>
            </a:fld>
            <a:endParaRPr lang="el-GR" altLang="en-US"/>
          </a:p>
        </p:txBody>
      </p:sp>
    </p:spTree>
    <p:extLst>
      <p:ext uri="{BB962C8B-B14F-4D97-AF65-F5344CB8AC3E}">
        <p14:creationId xmlns:p14="http://schemas.microsoft.com/office/powerpoint/2010/main" val="26926728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9001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5F0CCF9-7870-E546-DD09-785F59A31334}"/>
              </a:ext>
            </a:extLst>
          </p:cNvPr>
          <p:cNvSpPr>
            <a:spLocks noGrp="1" noChangeArrowheads="1"/>
          </p:cNvSpPr>
          <p:nvPr>
            <p:ph type="dt" sz="half" idx="10"/>
          </p:nvPr>
        </p:nvSpPr>
        <p:spPr>
          <a:ln/>
        </p:spPr>
        <p:txBody>
          <a:bodyPr/>
          <a:lstStyle>
            <a:lvl1pPr>
              <a:defRPr/>
            </a:lvl1pPr>
          </a:lstStyle>
          <a:p>
            <a:pPr>
              <a:defRPr/>
            </a:pPr>
            <a:fld id="{9F8E2CCC-E720-5744-93C6-D82428811C2A}" type="datetime1">
              <a:rPr lang="en-US" altLang="en-US" smtClean="0"/>
              <a:t>6/28/2022</a:t>
            </a:fld>
            <a:endParaRPr lang="LID4096" altLang="en-US"/>
          </a:p>
        </p:txBody>
      </p:sp>
      <p:sp>
        <p:nvSpPr>
          <p:cNvPr id="3" name="Footer Placeholder 4">
            <a:extLst>
              <a:ext uri="{FF2B5EF4-FFF2-40B4-BE49-F238E27FC236}">
                <a16:creationId xmlns:a16="http://schemas.microsoft.com/office/drawing/2014/main" id="{D233F876-2D0E-2D00-2710-069DBA9D0621}"/>
              </a:ext>
            </a:extLst>
          </p:cNvPr>
          <p:cNvSpPr>
            <a:spLocks noGrp="1" noChangeArrowheads="1"/>
          </p:cNvSpPr>
          <p:nvPr>
            <p:ph type="ftr" sz="quarter" idx="11"/>
          </p:nvPr>
        </p:nvSpPr>
        <p:spPr>
          <a:ln/>
        </p:spPr>
        <p:txBody>
          <a:bodyPr/>
          <a:lstStyle>
            <a:lvl1pPr>
              <a:defRPr/>
            </a:lvl1pPr>
          </a:lstStyle>
          <a:p>
            <a:pPr>
              <a:defRPr/>
            </a:pPr>
            <a:endParaRPr lang="LID4096" altLang="en-US"/>
          </a:p>
        </p:txBody>
      </p:sp>
      <p:sp>
        <p:nvSpPr>
          <p:cNvPr id="4" name="Slide Number Placeholder 5">
            <a:extLst>
              <a:ext uri="{FF2B5EF4-FFF2-40B4-BE49-F238E27FC236}">
                <a16:creationId xmlns:a16="http://schemas.microsoft.com/office/drawing/2014/main" id="{832EE5C2-A1EC-6BA1-2D47-EAF6B0E352F1}"/>
              </a:ext>
            </a:extLst>
          </p:cNvPr>
          <p:cNvSpPr>
            <a:spLocks noGrp="1" noChangeArrowheads="1"/>
          </p:cNvSpPr>
          <p:nvPr>
            <p:ph type="sldNum" sz="quarter" idx="12"/>
          </p:nvPr>
        </p:nvSpPr>
        <p:spPr>
          <a:ln/>
        </p:spPr>
        <p:txBody>
          <a:bodyPr/>
          <a:lstStyle>
            <a:lvl1pPr>
              <a:defRPr/>
            </a:lvl1pPr>
          </a:lstStyle>
          <a:p>
            <a:pPr>
              <a:defRPr/>
            </a:pPr>
            <a:fld id="{8A405E06-140B-4452-9EB4-EDD9E292D0D4}" type="slidenum">
              <a:rPr lang="LID4096" altLang="en-US"/>
              <a:pPr>
                <a:defRPr/>
              </a:pPr>
              <a:t>‹#›</a:t>
            </a:fld>
            <a:endParaRPr lang="LID4096" altLang="en-US"/>
          </a:p>
        </p:txBody>
      </p:sp>
    </p:spTree>
    <p:extLst>
      <p:ext uri="{BB962C8B-B14F-4D97-AF65-F5344CB8AC3E}">
        <p14:creationId xmlns:p14="http://schemas.microsoft.com/office/powerpoint/2010/main" val="852190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9C1F5EA-A113-3BDA-DA05-A402092A27D1}"/>
              </a:ext>
            </a:extLst>
          </p:cNvPr>
          <p:cNvSpPr>
            <a:spLocks noGrp="1" noChangeArrowheads="1"/>
          </p:cNvSpPr>
          <p:nvPr>
            <p:ph type="dt" sz="half" idx="10"/>
          </p:nvPr>
        </p:nvSpPr>
        <p:spPr>
          <a:ln/>
        </p:spPr>
        <p:txBody>
          <a:bodyPr/>
          <a:lstStyle>
            <a:lvl1pPr>
              <a:defRPr/>
            </a:lvl1pPr>
          </a:lstStyle>
          <a:p>
            <a:pPr>
              <a:defRPr/>
            </a:pPr>
            <a:fld id="{A4B54157-2BEB-2D4A-8122-A4FD9A30979E}" type="datetime1">
              <a:rPr lang="en-US" altLang="en-US" smtClean="0"/>
              <a:t>6/28/2022</a:t>
            </a:fld>
            <a:endParaRPr lang="LID4096" altLang="en-US"/>
          </a:p>
        </p:txBody>
      </p:sp>
      <p:sp>
        <p:nvSpPr>
          <p:cNvPr id="3" name="Footer Placeholder 4">
            <a:extLst>
              <a:ext uri="{FF2B5EF4-FFF2-40B4-BE49-F238E27FC236}">
                <a16:creationId xmlns:a16="http://schemas.microsoft.com/office/drawing/2014/main" id="{51503A1F-72C5-721A-F632-A7E3A86650BE}"/>
              </a:ext>
            </a:extLst>
          </p:cNvPr>
          <p:cNvSpPr>
            <a:spLocks noGrp="1" noChangeArrowheads="1"/>
          </p:cNvSpPr>
          <p:nvPr>
            <p:ph type="ftr" sz="quarter" idx="11"/>
          </p:nvPr>
        </p:nvSpPr>
        <p:spPr>
          <a:ln/>
        </p:spPr>
        <p:txBody>
          <a:bodyPr/>
          <a:lstStyle>
            <a:lvl1pPr>
              <a:defRPr/>
            </a:lvl1pPr>
          </a:lstStyle>
          <a:p>
            <a:pPr>
              <a:defRPr/>
            </a:pPr>
            <a:endParaRPr lang="LID4096" altLang="en-US"/>
          </a:p>
        </p:txBody>
      </p:sp>
      <p:sp>
        <p:nvSpPr>
          <p:cNvPr id="4" name="Slide Number Placeholder 5">
            <a:extLst>
              <a:ext uri="{FF2B5EF4-FFF2-40B4-BE49-F238E27FC236}">
                <a16:creationId xmlns:a16="http://schemas.microsoft.com/office/drawing/2014/main" id="{44B3DFB5-C989-49D4-A0BD-99619A313E62}"/>
              </a:ext>
            </a:extLst>
          </p:cNvPr>
          <p:cNvSpPr>
            <a:spLocks noGrp="1" noChangeArrowheads="1"/>
          </p:cNvSpPr>
          <p:nvPr>
            <p:ph type="sldNum" sz="quarter" idx="12"/>
          </p:nvPr>
        </p:nvSpPr>
        <p:spPr>
          <a:ln/>
        </p:spPr>
        <p:txBody>
          <a:bodyPr/>
          <a:lstStyle>
            <a:lvl1pPr>
              <a:defRPr/>
            </a:lvl1pPr>
          </a:lstStyle>
          <a:p>
            <a:pPr>
              <a:defRPr/>
            </a:pPr>
            <a:fld id="{A46ABA57-B641-4F00-BDEB-3FC241AC66C6}" type="slidenum">
              <a:rPr lang="LID4096" altLang="en-US"/>
              <a:pPr>
                <a:defRPr/>
              </a:pPr>
              <a:t>‹#›</a:t>
            </a:fld>
            <a:endParaRPr lang="LID4096" altLang="en-US"/>
          </a:p>
        </p:txBody>
      </p:sp>
    </p:spTree>
    <p:extLst>
      <p:ext uri="{BB962C8B-B14F-4D97-AF65-F5344CB8AC3E}">
        <p14:creationId xmlns:p14="http://schemas.microsoft.com/office/powerpoint/2010/main" val="4171129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ED54D45-CC70-9616-D42F-8F495F34A968}"/>
              </a:ext>
            </a:extLst>
          </p:cNvPr>
          <p:cNvSpPr>
            <a:spLocks noGrp="1" noChangeArrowheads="1"/>
          </p:cNvSpPr>
          <p:nvPr>
            <p:ph type="dt" sz="half" idx="10"/>
          </p:nvPr>
        </p:nvSpPr>
        <p:spPr>
          <a:ln/>
        </p:spPr>
        <p:txBody>
          <a:bodyPr/>
          <a:lstStyle>
            <a:lvl1pPr>
              <a:defRPr/>
            </a:lvl1pPr>
          </a:lstStyle>
          <a:p>
            <a:pPr>
              <a:defRPr/>
            </a:pPr>
            <a:fld id="{6580331D-39C6-C447-99FE-84BE2F31427B}" type="datetime1">
              <a:rPr lang="en-US" altLang="en-US" smtClean="0"/>
              <a:t>6/28/2022</a:t>
            </a:fld>
            <a:endParaRPr lang="LID4096" altLang="en-US"/>
          </a:p>
        </p:txBody>
      </p:sp>
      <p:sp>
        <p:nvSpPr>
          <p:cNvPr id="3" name="Footer Placeholder 4">
            <a:extLst>
              <a:ext uri="{FF2B5EF4-FFF2-40B4-BE49-F238E27FC236}">
                <a16:creationId xmlns:a16="http://schemas.microsoft.com/office/drawing/2014/main" id="{39ADBF13-C023-7455-C1F5-3E8D42C4E1D3}"/>
              </a:ext>
            </a:extLst>
          </p:cNvPr>
          <p:cNvSpPr>
            <a:spLocks noGrp="1" noChangeArrowheads="1"/>
          </p:cNvSpPr>
          <p:nvPr>
            <p:ph type="ftr" sz="quarter" idx="11"/>
          </p:nvPr>
        </p:nvSpPr>
        <p:spPr>
          <a:ln/>
        </p:spPr>
        <p:txBody>
          <a:bodyPr/>
          <a:lstStyle>
            <a:lvl1pPr>
              <a:defRPr/>
            </a:lvl1pPr>
          </a:lstStyle>
          <a:p>
            <a:pPr>
              <a:defRPr/>
            </a:pPr>
            <a:endParaRPr lang="LID4096" altLang="en-US"/>
          </a:p>
        </p:txBody>
      </p:sp>
      <p:sp>
        <p:nvSpPr>
          <p:cNvPr id="4" name="Slide Number Placeholder 5">
            <a:extLst>
              <a:ext uri="{FF2B5EF4-FFF2-40B4-BE49-F238E27FC236}">
                <a16:creationId xmlns:a16="http://schemas.microsoft.com/office/drawing/2014/main" id="{F83F31D0-AEB7-1215-F13E-44642E0BAFF0}"/>
              </a:ext>
            </a:extLst>
          </p:cNvPr>
          <p:cNvSpPr>
            <a:spLocks noGrp="1" noChangeArrowheads="1"/>
          </p:cNvSpPr>
          <p:nvPr>
            <p:ph type="sldNum" sz="quarter" idx="12"/>
          </p:nvPr>
        </p:nvSpPr>
        <p:spPr>
          <a:ln/>
        </p:spPr>
        <p:txBody>
          <a:bodyPr/>
          <a:lstStyle>
            <a:lvl1pPr>
              <a:defRPr/>
            </a:lvl1pPr>
          </a:lstStyle>
          <a:p>
            <a:pPr>
              <a:defRPr/>
            </a:pPr>
            <a:fld id="{0B92FF4A-D28B-4287-8315-FBE7BB2B55B3}" type="slidenum">
              <a:rPr lang="LID4096" altLang="en-US"/>
              <a:pPr>
                <a:defRPr/>
              </a:pPr>
              <a:t>‹#›</a:t>
            </a:fld>
            <a:endParaRPr lang="LID4096" altLang="en-US"/>
          </a:p>
        </p:txBody>
      </p:sp>
    </p:spTree>
    <p:extLst>
      <p:ext uri="{BB962C8B-B14F-4D97-AF65-F5344CB8AC3E}">
        <p14:creationId xmlns:p14="http://schemas.microsoft.com/office/powerpoint/2010/main" val="2816574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5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F20F26C-EF1B-0F50-3B0F-1745CC2F976B}"/>
              </a:ext>
            </a:extLst>
          </p:cNvPr>
          <p:cNvSpPr>
            <a:spLocks noGrp="1" noChangeArrowheads="1"/>
          </p:cNvSpPr>
          <p:nvPr>
            <p:ph type="dt" sz="half" idx="10"/>
          </p:nvPr>
        </p:nvSpPr>
        <p:spPr>
          <a:ln/>
        </p:spPr>
        <p:txBody>
          <a:bodyPr/>
          <a:lstStyle>
            <a:lvl1pPr>
              <a:defRPr/>
            </a:lvl1pPr>
          </a:lstStyle>
          <a:p>
            <a:pPr>
              <a:defRPr/>
            </a:pPr>
            <a:fld id="{BAE0F7D7-FD21-524D-871B-6D5F8154B5FF}" type="datetime1">
              <a:rPr lang="en-US" altLang="en-US" smtClean="0"/>
              <a:t>6/28/2022</a:t>
            </a:fld>
            <a:endParaRPr lang="LID4096" altLang="en-US"/>
          </a:p>
        </p:txBody>
      </p:sp>
      <p:sp>
        <p:nvSpPr>
          <p:cNvPr id="3" name="Footer Placeholder 4">
            <a:extLst>
              <a:ext uri="{FF2B5EF4-FFF2-40B4-BE49-F238E27FC236}">
                <a16:creationId xmlns:a16="http://schemas.microsoft.com/office/drawing/2014/main" id="{C6A1306E-80A2-B5C8-1277-722A904AA252}"/>
              </a:ext>
            </a:extLst>
          </p:cNvPr>
          <p:cNvSpPr>
            <a:spLocks noGrp="1" noChangeArrowheads="1"/>
          </p:cNvSpPr>
          <p:nvPr>
            <p:ph type="ftr" sz="quarter" idx="11"/>
          </p:nvPr>
        </p:nvSpPr>
        <p:spPr>
          <a:ln/>
        </p:spPr>
        <p:txBody>
          <a:bodyPr/>
          <a:lstStyle>
            <a:lvl1pPr>
              <a:defRPr/>
            </a:lvl1pPr>
          </a:lstStyle>
          <a:p>
            <a:pPr>
              <a:defRPr/>
            </a:pPr>
            <a:endParaRPr lang="LID4096" altLang="en-US"/>
          </a:p>
        </p:txBody>
      </p:sp>
      <p:sp>
        <p:nvSpPr>
          <p:cNvPr id="4" name="Slide Number Placeholder 5">
            <a:extLst>
              <a:ext uri="{FF2B5EF4-FFF2-40B4-BE49-F238E27FC236}">
                <a16:creationId xmlns:a16="http://schemas.microsoft.com/office/drawing/2014/main" id="{7E5C2B55-AAD0-460C-5D51-1C658909B1AE}"/>
              </a:ext>
            </a:extLst>
          </p:cNvPr>
          <p:cNvSpPr>
            <a:spLocks noGrp="1" noChangeArrowheads="1"/>
          </p:cNvSpPr>
          <p:nvPr>
            <p:ph type="sldNum" sz="quarter" idx="12"/>
          </p:nvPr>
        </p:nvSpPr>
        <p:spPr>
          <a:ln/>
        </p:spPr>
        <p:txBody>
          <a:bodyPr/>
          <a:lstStyle>
            <a:lvl1pPr>
              <a:defRPr/>
            </a:lvl1pPr>
          </a:lstStyle>
          <a:p>
            <a:pPr>
              <a:defRPr/>
            </a:pPr>
            <a:fld id="{7A790A20-484D-40D7-8D0C-BF5403577E02}" type="slidenum">
              <a:rPr lang="LID4096" altLang="en-US"/>
              <a:pPr>
                <a:defRPr/>
              </a:pPr>
              <a:t>‹#›</a:t>
            </a:fld>
            <a:endParaRPr lang="LID4096" altLang="en-US"/>
          </a:p>
        </p:txBody>
      </p:sp>
    </p:spTree>
    <p:extLst>
      <p:ext uri="{BB962C8B-B14F-4D97-AF65-F5344CB8AC3E}">
        <p14:creationId xmlns:p14="http://schemas.microsoft.com/office/powerpoint/2010/main" val="1866251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6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1194168-95E3-4EA1-DD61-44C4D02FEDBF}"/>
              </a:ext>
            </a:extLst>
          </p:cNvPr>
          <p:cNvSpPr>
            <a:spLocks noGrp="1" noChangeArrowheads="1"/>
          </p:cNvSpPr>
          <p:nvPr>
            <p:ph type="dt" sz="half" idx="10"/>
          </p:nvPr>
        </p:nvSpPr>
        <p:spPr>
          <a:ln/>
        </p:spPr>
        <p:txBody>
          <a:bodyPr/>
          <a:lstStyle>
            <a:lvl1pPr>
              <a:defRPr/>
            </a:lvl1pPr>
          </a:lstStyle>
          <a:p>
            <a:pPr>
              <a:defRPr/>
            </a:pPr>
            <a:fld id="{9D00EDA4-7819-DD4E-B92E-9B56201A426E}" type="datetime1">
              <a:rPr lang="en-US" altLang="en-US" smtClean="0"/>
              <a:t>6/28/2022</a:t>
            </a:fld>
            <a:endParaRPr lang="LID4096" altLang="en-US"/>
          </a:p>
        </p:txBody>
      </p:sp>
      <p:sp>
        <p:nvSpPr>
          <p:cNvPr id="3" name="Footer Placeholder 4">
            <a:extLst>
              <a:ext uri="{FF2B5EF4-FFF2-40B4-BE49-F238E27FC236}">
                <a16:creationId xmlns:a16="http://schemas.microsoft.com/office/drawing/2014/main" id="{9C7D9C07-6DCF-6298-8F81-ACE41F3723A8}"/>
              </a:ext>
            </a:extLst>
          </p:cNvPr>
          <p:cNvSpPr>
            <a:spLocks noGrp="1" noChangeArrowheads="1"/>
          </p:cNvSpPr>
          <p:nvPr>
            <p:ph type="ftr" sz="quarter" idx="11"/>
          </p:nvPr>
        </p:nvSpPr>
        <p:spPr>
          <a:ln/>
        </p:spPr>
        <p:txBody>
          <a:bodyPr/>
          <a:lstStyle>
            <a:lvl1pPr>
              <a:defRPr/>
            </a:lvl1pPr>
          </a:lstStyle>
          <a:p>
            <a:pPr>
              <a:defRPr/>
            </a:pPr>
            <a:endParaRPr lang="LID4096" altLang="en-US"/>
          </a:p>
        </p:txBody>
      </p:sp>
      <p:sp>
        <p:nvSpPr>
          <p:cNvPr id="4" name="Slide Number Placeholder 5">
            <a:extLst>
              <a:ext uri="{FF2B5EF4-FFF2-40B4-BE49-F238E27FC236}">
                <a16:creationId xmlns:a16="http://schemas.microsoft.com/office/drawing/2014/main" id="{0F4FE47C-454B-D9AD-CE3F-3A1404F67051}"/>
              </a:ext>
            </a:extLst>
          </p:cNvPr>
          <p:cNvSpPr>
            <a:spLocks noGrp="1" noChangeArrowheads="1"/>
          </p:cNvSpPr>
          <p:nvPr>
            <p:ph type="sldNum" sz="quarter" idx="12"/>
          </p:nvPr>
        </p:nvSpPr>
        <p:spPr>
          <a:ln/>
        </p:spPr>
        <p:txBody>
          <a:bodyPr/>
          <a:lstStyle>
            <a:lvl1pPr>
              <a:defRPr/>
            </a:lvl1pPr>
          </a:lstStyle>
          <a:p>
            <a:pPr>
              <a:defRPr/>
            </a:pPr>
            <a:fld id="{80D93E02-956E-4F0F-86DE-DDD5D03D7C2A}" type="slidenum">
              <a:rPr lang="LID4096" altLang="en-US"/>
              <a:pPr>
                <a:defRPr/>
              </a:pPr>
              <a:t>‹#›</a:t>
            </a:fld>
            <a:endParaRPr lang="LID4096" altLang="en-US"/>
          </a:p>
        </p:txBody>
      </p:sp>
    </p:spTree>
    <p:extLst>
      <p:ext uri="{BB962C8B-B14F-4D97-AF65-F5344CB8AC3E}">
        <p14:creationId xmlns:p14="http://schemas.microsoft.com/office/powerpoint/2010/main" val="3945337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7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CC27972-2C3F-4E45-0FBA-C9FD48E70A47}"/>
              </a:ext>
            </a:extLst>
          </p:cNvPr>
          <p:cNvSpPr>
            <a:spLocks noGrp="1" noChangeArrowheads="1"/>
          </p:cNvSpPr>
          <p:nvPr>
            <p:ph type="dt" sz="half" idx="10"/>
          </p:nvPr>
        </p:nvSpPr>
        <p:spPr>
          <a:ln/>
        </p:spPr>
        <p:txBody>
          <a:bodyPr/>
          <a:lstStyle>
            <a:lvl1pPr>
              <a:defRPr/>
            </a:lvl1pPr>
          </a:lstStyle>
          <a:p>
            <a:pPr>
              <a:defRPr/>
            </a:pPr>
            <a:fld id="{508DE191-19FF-1D49-ADD5-2C81EB81A25B}" type="datetime1">
              <a:rPr lang="en-US" altLang="en-US" smtClean="0"/>
              <a:t>6/28/2022</a:t>
            </a:fld>
            <a:endParaRPr lang="LID4096" altLang="en-US"/>
          </a:p>
        </p:txBody>
      </p:sp>
      <p:sp>
        <p:nvSpPr>
          <p:cNvPr id="3" name="Footer Placeholder 4">
            <a:extLst>
              <a:ext uri="{FF2B5EF4-FFF2-40B4-BE49-F238E27FC236}">
                <a16:creationId xmlns:a16="http://schemas.microsoft.com/office/drawing/2014/main" id="{2A7E9FF9-D989-3826-E4B7-6EFC547A2C7C}"/>
              </a:ext>
            </a:extLst>
          </p:cNvPr>
          <p:cNvSpPr>
            <a:spLocks noGrp="1" noChangeArrowheads="1"/>
          </p:cNvSpPr>
          <p:nvPr>
            <p:ph type="ftr" sz="quarter" idx="11"/>
          </p:nvPr>
        </p:nvSpPr>
        <p:spPr>
          <a:ln/>
        </p:spPr>
        <p:txBody>
          <a:bodyPr/>
          <a:lstStyle>
            <a:lvl1pPr>
              <a:defRPr/>
            </a:lvl1pPr>
          </a:lstStyle>
          <a:p>
            <a:pPr>
              <a:defRPr/>
            </a:pPr>
            <a:endParaRPr lang="LID4096" altLang="en-US"/>
          </a:p>
        </p:txBody>
      </p:sp>
      <p:sp>
        <p:nvSpPr>
          <p:cNvPr id="4" name="Slide Number Placeholder 5">
            <a:extLst>
              <a:ext uri="{FF2B5EF4-FFF2-40B4-BE49-F238E27FC236}">
                <a16:creationId xmlns:a16="http://schemas.microsoft.com/office/drawing/2014/main" id="{B28CBF87-FC00-E5B2-044E-73553E48A848}"/>
              </a:ext>
            </a:extLst>
          </p:cNvPr>
          <p:cNvSpPr>
            <a:spLocks noGrp="1" noChangeArrowheads="1"/>
          </p:cNvSpPr>
          <p:nvPr>
            <p:ph type="sldNum" sz="quarter" idx="12"/>
          </p:nvPr>
        </p:nvSpPr>
        <p:spPr>
          <a:ln/>
        </p:spPr>
        <p:txBody>
          <a:bodyPr/>
          <a:lstStyle>
            <a:lvl1pPr>
              <a:defRPr/>
            </a:lvl1pPr>
          </a:lstStyle>
          <a:p>
            <a:pPr>
              <a:defRPr/>
            </a:pPr>
            <a:fld id="{099BE4E1-A851-4B84-BDFB-1A4C32F4E231}" type="slidenum">
              <a:rPr lang="LID4096" altLang="en-US"/>
              <a:pPr>
                <a:defRPr/>
              </a:pPr>
              <a:t>‹#›</a:t>
            </a:fld>
            <a:endParaRPr lang="LID4096" altLang="en-US"/>
          </a:p>
        </p:txBody>
      </p:sp>
    </p:spTree>
    <p:extLst>
      <p:ext uri="{BB962C8B-B14F-4D97-AF65-F5344CB8AC3E}">
        <p14:creationId xmlns:p14="http://schemas.microsoft.com/office/powerpoint/2010/main" val="403748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8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673A7AF-27E4-E932-397A-73C368FFCC75}"/>
              </a:ext>
            </a:extLst>
          </p:cNvPr>
          <p:cNvSpPr>
            <a:spLocks noGrp="1" noChangeArrowheads="1"/>
          </p:cNvSpPr>
          <p:nvPr>
            <p:ph type="dt" sz="half" idx="10"/>
          </p:nvPr>
        </p:nvSpPr>
        <p:spPr>
          <a:ln/>
        </p:spPr>
        <p:txBody>
          <a:bodyPr/>
          <a:lstStyle>
            <a:lvl1pPr>
              <a:defRPr/>
            </a:lvl1pPr>
          </a:lstStyle>
          <a:p>
            <a:pPr>
              <a:defRPr/>
            </a:pPr>
            <a:fld id="{FBA9FAED-2225-BD41-BEF3-B2E91069172E}" type="datetime1">
              <a:rPr lang="en-US" altLang="en-US" smtClean="0"/>
              <a:t>6/28/2022</a:t>
            </a:fld>
            <a:endParaRPr lang="LID4096" altLang="en-US"/>
          </a:p>
        </p:txBody>
      </p:sp>
      <p:sp>
        <p:nvSpPr>
          <p:cNvPr id="3" name="Footer Placeholder 4">
            <a:extLst>
              <a:ext uri="{FF2B5EF4-FFF2-40B4-BE49-F238E27FC236}">
                <a16:creationId xmlns:a16="http://schemas.microsoft.com/office/drawing/2014/main" id="{767568A8-C815-3AEB-AC49-F108B166CAD3}"/>
              </a:ext>
            </a:extLst>
          </p:cNvPr>
          <p:cNvSpPr>
            <a:spLocks noGrp="1" noChangeArrowheads="1"/>
          </p:cNvSpPr>
          <p:nvPr>
            <p:ph type="ftr" sz="quarter" idx="11"/>
          </p:nvPr>
        </p:nvSpPr>
        <p:spPr>
          <a:ln/>
        </p:spPr>
        <p:txBody>
          <a:bodyPr/>
          <a:lstStyle>
            <a:lvl1pPr>
              <a:defRPr/>
            </a:lvl1pPr>
          </a:lstStyle>
          <a:p>
            <a:pPr>
              <a:defRPr/>
            </a:pPr>
            <a:endParaRPr lang="LID4096" altLang="en-US"/>
          </a:p>
        </p:txBody>
      </p:sp>
      <p:sp>
        <p:nvSpPr>
          <p:cNvPr id="4" name="Slide Number Placeholder 5">
            <a:extLst>
              <a:ext uri="{FF2B5EF4-FFF2-40B4-BE49-F238E27FC236}">
                <a16:creationId xmlns:a16="http://schemas.microsoft.com/office/drawing/2014/main" id="{50C006DB-9895-9341-B3C4-A0698F5BD533}"/>
              </a:ext>
            </a:extLst>
          </p:cNvPr>
          <p:cNvSpPr>
            <a:spLocks noGrp="1" noChangeArrowheads="1"/>
          </p:cNvSpPr>
          <p:nvPr>
            <p:ph type="sldNum" sz="quarter" idx="12"/>
          </p:nvPr>
        </p:nvSpPr>
        <p:spPr>
          <a:ln/>
        </p:spPr>
        <p:txBody>
          <a:bodyPr/>
          <a:lstStyle>
            <a:lvl1pPr>
              <a:defRPr/>
            </a:lvl1pPr>
          </a:lstStyle>
          <a:p>
            <a:pPr>
              <a:defRPr/>
            </a:pPr>
            <a:fld id="{67B390E2-2D53-4AC7-92CA-F73A868AAE10}" type="slidenum">
              <a:rPr lang="LID4096" altLang="en-US"/>
              <a:pPr>
                <a:defRPr/>
              </a:pPr>
              <a:t>‹#›</a:t>
            </a:fld>
            <a:endParaRPr lang="LID4096" altLang="en-US"/>
          </a:p>
        </p:txBody>
      </p:sp>
    </p:spTree>
    <p:extLst>
      <p:ext uri="{BB962C8B-B14F-4D97-AF65-F5344CB8AC3E}">
        <p14:creationId xmlns:p14="http://schemas.microsoft.com/office/powerpoint/2010/main" val="3517943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9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6A86E90-EABF-B719-B5E4-229D06318A71}"/>
              </a:ext>
            </a:extLst>
          </p:cNvPr>
          <p:cNvSpPr>
            <a:spLocks noGrp="1" noChangeArrowheads="1"/>
          </p:cNvSpPr>
          <p:nvPr>
            <p:ph type="dt" sz="half" idx="10"/>
          </p:nvPr>
        </p:nvSpPr>
        <p:spPr>
          <a:ln/>
        </p:spPr>
        <p:txBody>
          <a:bodyPr/>
          <a:lstStyle>
            <a:lvl1pPr>
              <a:defRPr/>
            </a:lvl1pPr>
          </a:lstStyle>
          <a:p>
            <a:pPr>
              <a:defRPr/>
            </a:pPr>
            <a:fld id="{76111268-3B50-7E4E-A8EF-4C3AFCD6F5E0}" type="datetime1">
              <a:rPr lang="en-US" altLang="en-US" smtClean="0"/>
              <a:t>6/28/2022</a:t>
            </a:fld>
            <a:endParaRPr lang="LID4096" altLang="en-US"/>
          </a:p>
        </p:txBody>
      </p:sp>
      <p:sp>
        <p:nvSpPr>
          <p:cNvPr id="3" name="Footer Placeholder 4">
            <a:extLst>
              <a:ext uri="{FF2B5EF4-FFF2-40B4-BE49-F238E27FC236}">
                <a16:creationId xmlns:a16="http://schemas.microsoft.com/office/drawing/2014/main" id="{A3B53714-6DF4-D5B6-83E5-0A3CE58E18C9}"/>
              </a:ext>
            </a:extLst>
          </p:cNvPr>
          <p:cNvSpPr>
            <a:spLocks noGrp="1" noChangeArrowheads="1"/>
          </p:cNvSpPr>
          <p:nvPr>
            <p:ph type="ftr" sz="quarter" idx="11"/>
          </p:nvPr>
        </p:nvSpPr>
        <p:spPr>
          <a:ln/>
        </p:spPr>
        <p:txBody>
          <a:bodyPr/>
          <a:lstStyle>
            <a:lvl1pPr>
              <a:defRPr/>
            </a:lvl1pPr>
          </a:lstStyle>
          <a:p>
            <a:pPr>
              <a:defRPr/>
            </a:pPr>
            <a:endParaRPr lang="LID4096" altLang="en-US"/>
          </a:p>
        </p:txBody>
      </p:sp>
      <p:sp>
        <p:nvSpPr>
          <p:cNvPr id="4" name="Slide Number Placeholder 5">
            <a:extLst>
              <a:ext uri="{FF2B5EF4-FFF2-40B4-BE49-F238E27FC236}">
                <a16:creationId xmlns:a16="http://schemas.microsoft.com/office/drawing/2014/main" id="{515AE133-705D-47C2-E908-E88497906089}"/>
              </a:ext>
            </a:extLst>
          </p:cNvPr>
          <p:cNvSpPr>
            <a:spLocks noGrp="1" noChangeArrowheads="1"/>
          </p:cNvSpPr>
          <p:nvPr>
            <p:ph type="sldNum" sz="quarter" idx="12"/>
          </p:nvPr>
        </p:nvSpPr>
        <p:spPr>
          <a:ln/>
        </p:spPr>
        <p:txBody>
          <a:bodyPr/>
          <a:lstStyle>
            <a:lvl1pPr>
              <a:defRPr/>
            </a:lvl1pPr>
          </a:lstStyle>
          <a:p>
            <a:pPr>
              <a:defRPr/>
            </a:pPr>
            <a:fld id="{4E4F1C78-F978-45E8-ABDA-A7F9F395BB20}" type="slidenum">
              <a:rPr lang="LID4096" altLang="en-US"/>
              <a:pPr>
                <a:defRPr/>
              </a:pPr>
              <a:t>‹#›</a:t>
            </a:fld>
            <a:endParaRPr lang="LID4096" altLang="en-US"/>
          </a:p>
        </p:txBody>
      </p:sp>
    </p:spTree>
    <p:extLst>
      <p:ext uri="{BB962C8B-B14F-4D97-AF65-F5344CB8AC3E}">
        <p14:creationId xmlns:p14="http://schemas.microsoft.com/office/powerpoint/2010/main" val="4111295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42133E3-214C-6DE2-0A02-FDD83658037F}"/>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LID4096" altLang="en-US"/>
          </a:p>
        </p:txBody>
      </p:sp>
      <p:sp>
        <p:nvSpPr>
          <p:cNvPr id="1027" name="Text Placeholder 2">
            <a:extLst>
              <a:ext uri="{FF2B5EF4-FFF2-40B4-BE49-F238E27FC236}">
                <a16:creationId xmlns:a16="http://schemas.microsoft.com/office/drawing/2014/main" id="{1E01CF56-7D99-D00B-3324-29BD30B9598E}"/>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LID4096" altLang="en-US"/>
          </a:p>
        </p:txBody>
      </p:sp>
      <p:sp>
        <p:nvSpPr>
          <p:cNvPr id="1028" name="Date Placeholder 3">
            <a:extLst>
              <a:ext uri="{FF2B5EF4-FFF2-40B4-BE49-F238E27FC236}">
                <a16:creationId xmlns:a16="http://schemas.microsoft.com/office/drawing/2014/main" id="{10DFE31C-3D18-869E-E4F3-B8038BFDE2C0}"/>
              </a:ext>
            </a:extLst>
          </p:cNvPr>
          <p:cNvSpPr>
            <a:spLocks noGrp="1" noChangeArrowheads="1"/>
          </p:cNvSpPr>
          <p:nvPr>
            <p:ph type="dt" sz="half" idx="2"/>
          </p:nvPr>
        </p:nvSpPr>
        <p:spPr bwMode="auto">
          <a:xfrm>
            <a:off x="838200" y="6356350"/>
            <a:ext cx="2743200" cy="365125"/>
          </a:xfrm>
          <a:prstGeom prst="rect">
            <a:avLst/>
          </a:prstGeom>
          <a:noFill/>
          <a:ln>
            <a:noFill/>
          </a:ln>
        </p:spPr>
        <p:txBody>
          <a:bodyPr vert="horz" wrap="square" lIns="91440" tIns="45720" rIns="91440" bIns="45720" numCol="1" anchor="ctr" anchorCtr="0" compatLnSpc="1">
            <a:prstTxWarp prst="textNoShape">
              <a:avLst/>
            </a:prstTxWarp>
          </a:bodyPr>
          <a:lstStyle>
            <a:lvl1pPr eaLnBrk="1" hangingPunct="1">
              <a:defRPr sz="1200">
                <a:cs typeface="Calibri Light" panose="020F0302020204030204" pitchFamily="34" charset="0"/>
              </a:defRPr>
            </a:lvl1pPr>
          </a:lstStyle>
          <a:p>
            <a:pPr>
              <a:defRPr/>
            </a:pPr>
            <a:fld id="{D0733F9D-D71B-4F45-8DE7-6884931D5FB5}" type="datetime1">
              <a:rPr lang="en-US" altLang="en-US" smtClean="0"/>
              <a:t>6/28/2022</a:t>
            </a:fld>
            <a:endParaRPr lang="LID4096" altLang="en-US"/>
          </a:p>
        </p:txBody>
      </p:sp>
      <p:sp>
        <p:nvSpPr>
          <p:cNvPr id="1029" name="Footer Placeholder 4">
            <a:extLst>
              <a:ext uri="{FF2B5EF4-FFF2-40B4-BE49-F238E27FC236}">
                <a16:creationId xmlns:a16="http://schemas.microsoft.com/office/drawing/2014/main" id="{B101E11C-D141-295A-8562-5AB20C386D9A}"/>
              </a:ext>
            </a:extLst>
          </p:cNvPr>
          <p:cNvSpPr>
            <a:spLocks noGrp="1" noChangeArrowheads="1"/>
          </p:cNvSpPr>
          <p:nvPr>
            <p:ph type="ftr" sz="quarter" idx="3"/>
          </p:nvPr>
        </p:nvSpPr>
        <p:spPr bwMode="auto">
          <a:xfrm>
            <a:off x="4038600" y="6356350"/>
            <a:ext cx="4114800" cy="365125"/>
          </a:xfrm>
          <a:prstGeom prst="rect">
            <a:avLst/>
          </a:prstGeom>
          <a:noFill/>
          <a:ln>
            <a:noFill/>
          </a:ln>
        </p:spPr>
        <p:txBody>
          <a:bodyPr vert="horz" wrap="square" lIns="91440" tIns="45720" rIns="91440" bIns="45720" numCol="1" anchor="ctr" anchorCtr="0" compatLnSpc="1">
            <a:prstTxWarp prst="textNoShape">
              <a:avLst/>
            </a:prstTxWarp>
          </a:bodyPr>
          <a:lstStyle>
            <a:lvl1pPr algn="ctr" eaLnBrk="1" hangingPunct="1">
              <a:defRPr sz="1200">
                <a:cs typeface="Calibri Light" panose="020F0302020204030204" pitchFamily="34" charset="0"/>
              </a:defRPr>
            </a:lvl1pPr>
          </a:lstStyle>
          <a:p>
            <a:pPr>
              <a:defRPr/>
            </a:pPr>
            <a:endParaRPr lang="LID4096" altLang="en-US"/>
          </a:p>
        </p:txBody>
      </p:sp>
      <p:sp>
        <p:nvSpPr>
          <p:cNvPr id="1030" name="Slide Number Placeholder 5">
            <a:extLst>
              <a:ext uri="{FF2B5EF4-FFF2-40B4-BE49-F238E27FC236}">
                <a16:creationId xmlns:a16="http://schemas.microsoft.com/office/drawing/2014/main" id="{2F1DCDAA-A574-A398-A5D2-8DA7688AD784}"/>
              </a:ext>
            </a:extLst>
          </p:cNvPr>
          <p:cNvSpPr>
            <a:spLocks noGrp="1" noChangeArrowheads="1"/>
          </p:cNvSpPr>
          <p:nvPr>
            <p:ph type="sldNum" sz="quarter" idx="4"/>
          </p:nvPr>
        </p:nvSpPr>
        <p:spPr bwMode="auto">
          <a:xfrm>
            <a:off x="8610600" y="6356350"/>
            <a:ext cx="2743200" cy="365125"/>
          </a:xfrm>
          <a:prstGeom prst="rect">
            <a:avLst/>
          </a:prstGeom>
          <a:noFill/>
          <a:ln>
            <a:noFill/>
          </a:ln>
        </p:spPr>
        <p:txBody>
          <a:bodyPr vert="horz" wrap="square" lIns="91440" tIns="45720" rIns="91440" bIns="45720" numCol="1" anchor="ctr" anchorCtr="0" compatLnSpc="1">
            <a:prstTxWarp prst="textNoShape">
              <a:avLst/>
            </a:prstTxWarp>
          </a:bodyPr>
          <a:lstStyle>
            <a:lvl1pPr algn="r" eaLnBrk="1" hangingPunct="1">
              <a:defRPr sz="1200">
                <a:cs typeface="Calibri Light" panose="020F0302020204030204" pitchFamily="34" charset="0"/>
              </a:defRPr>
            </a:lvl1pPr>
          </a:lstStyle>
          <a:p>
            <a:pPr>
              <a:defRPr/>
            </a:pPr>
            <a:fld id="{A340C91D-8584-4240-8229-9A3628BAB628}" type="slidenum">
              <a:rPr lang="LID4096" altLang="en-US"/>
              <a:pPr>
                <a:defRPr/>
              </a:pPr>
              <a:t>‹#›</a:t>
            </a:fld>
            <a:endParaRPr lang="LID4096" altLang="en-US"/>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cs typeface="Arial" panose="020B060402020202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cs typeface="Arial" panose="020B060402020202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cs typeface="Arial" panose="020B060402020202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cs typeface="Arial" panose="020B060402020202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cs typeface="Arial" panose="020B060402020202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cs typeface="Arial" panose="020B060402020202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cs typeface="Arial" panose="020B060402020202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cs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4.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video" Target="https://www.youtube.com/embed/OpxGC6G0HMY?start=5&amp;feature=oembed" TargetMode="External"/><Relationship Id="rId6" Type="http://schemas.openxmlformats.org/officeDocument/2006/relationships/image" Target="../media/image4.png"/><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1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0">
            <a:extLst>
              <a:ext uri="{FF2B5EF4-FFF2-40B4-BE49-F238E27FC236}">
                <a16:creationId xmlns:a16="http://schemas.microsoft.com/office/drawing/2014/main" id="{13082891-E085-EF5B-2DAD-A4B4EEEE0FC2}"/>
              </a:ext>
            </a:extLst>
          </p:cNvPr>
          <p:cNvSpPr>
            <a:spLocks noChangeArrowheads="1"/>
          </p:cNvSpPr>
          <p:nvPr/>
        </p:nvSpPr>
        <p:spPr bwMode="auto">
          <a:xfrm>
            <a:off x="503237" y="683895"/>
            <a:ext cx="10850563"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buFontTx/>
              <a:buNone/>
            </a:pPr>
            <a:r>
              <a:rPr lang="en-GB" altLang="en-US" sz="1800" b="1" dirty="0">
                <a:solidFill>
                  <a:srgbClr val="203864"/>
                </a:solidFill>
                <a:latin typeface="Calibri Light" panose="020F0302020204030204" pitchFamily="34" charset="0"/>
                <a:cs typeface="Times New Roman" panose="02020603050405020304" pitchFamily="18" charset="0"/>
              </a:rPr>
              <a:t>Technical Support to implement reforms to support the development of family centred early childhood intervention services in Greece  - ECI Greece</a:t>
            </a:r>
          </a:p>
          <a:p>
            <a:pPr algn="ctr" eaLnBrk="1" hangingPunct="1">
              <a:lnSpc>
                <a:spcPct val="100000"/>
              </a:lnSpc>
              <a:spcBef>
                <a:spcPct val="0"/>
              </a:spcBef>
              <a:buFontTx/>
              <a:buNone/>
            </a:pPr>
            <a:r>
              <a:rPr lang="en-GB" altLang="en-US" sz="1800" b="1" dirty="0">
                <a:solidFill>
                  <a:srgbClr val="2E75B6"/>
                </a:solidFill>
                <a:latin typeface="Calibri Light" panose="020F0302020204030204" pitchFamily="34" charset="0"/>
                <a:cs typeface="Times New Roman" panose="02020603050405020304" pitchFamily="18" charset="0"/>
              </a:rPr>
              <a:t>Grant Agreement n° 101048313 </a:t>
            </a:r>
          </a:p>
          <a:p>
            <a:pPr eaLnBrk="1" hangingPunct="1">
              <a:lnSpc>
                <a:spcPct val="100000"/>
              </a:lnSpc>
              <a:spcBef>
                <a:spcPct val="0"/>
              </a:spcBef>
              <a:buFontTx/>
              <a:buNone/>
            </a:pPr>
            <a:endParaRPr lang="en-US" altLang="en-US" sz="2400" b="1" dirty="0">
              <a:solidFill>
                <a:srgbClr val="595959"/>
              </a:solidFill>
              <a:latin typeface="Calibri Light" panose="020F0302020204030204" pitchFamily="34" charset="0"/>
              <a:cs typeface="Times New Roman" panose="02020603050405020304" pitchFamily="18" charset="0"/>
            </a:endParaRPr>
          </a:p>
          <a:p>
            <a:pPr algn="ctr" eaLnBrk="1" hangingPunct="1">
              <a:lnSpc>
                <a:spcPct val="100000"/>
              </a:lnSpc>
              <a:spcBef>
                <a:spcPct val="0"/>
              </a:spcBef>
              <a:buFontTx/>
              <a:buNone/>
            </a:pPr>
            <a:r>
              <a:rPr lang="en-GB" altLang="en-US" sz="2400" b="1" dirty="0">
                <a:latin typeface="Arial" panose="020B0604020202020204" pitchFamily="34" charset="0"/>
              </a:rPr>
              <a:t>Family-Centred</a:t>
            </a:r>
          </a:p>
          <a:p>
            <a:pPr algn="ctr" eaLnBrk="1" hangingPunct="1">
              <a:lnSpc>
                <a:spcPct val="100000"/>
              </a:lnSpc>
              <a:spcBef>
                <a:spcPct val="0"/>
              </a:spcBef>
              <a:buFontTx/>
              <a:buNone/>
            </a:pPr>
            <a:r>
              <a:rPr lang="en-GB" altLang="en-US" sz="2400" b="1" dirty="0">
                <a:latin typeface="Arial" panose="020B0604020202020204" pitchFamily="34" charset="0"/>
              </a:rPr>
              <a:t> Early Childhood Intervention Training</a:t>
            </a:r>
            <a:r>
              <a:rPr lang="en-GB" altLang="en-US" sz="3200" b="1" dirty="0">
                <a:latin typeface="Arial" panose="020B0604020202020204" pitchFamily="34" charset="0"/>
              </a:rPr>
              <a:t> </a:t>
            </a:r>
            <a:r>
              <a:rPr lang="en-GB" altLang="en-US" sz="1800" dirty="0">
                <a:solidFill>
                  <a:srgbClr val="585858"/>
                </a:solidFill>
                <a:latin typeface="Arial" panose="020B0604020202020204" pitchFamily="34" charset="0"/>
              </a:rPr>
              <a:t>	</a:t>
            </a:r>
          </a:p>
          <a:p>
            <a:pPr algn="ctr" eaLnBrk="1" hangingPunct="1">
              <a:lnSpc>
                <a:spcPct val="100000"/>
              </a:lnSpc>
              <a:spcBef>
                <a:spcPct val="0"/>
              </a:spcBef>
              <a:buFontTx/>
              <a:buNone/>
            </a:pPr>
            <a:endParaRPr lang="LID4096" altLang="en-US" sz="1800" dirty="0">
              <a:solidFill>
                <a:srgbClr val="000000"/>
              </a:solidFill>
              <a:latin typeface="Times New Roman" panose="02020603050405020304" pitchFamily="18" charset="0"/>
            </a:endParaRPr>
          </a:p>
          <a:p>
            <a:pPr algn="ctr" eaLnBrk="1" hangingPunct="1">
              <a:lnSpc>
                <a:spcPct val="100000"/>
              </a:lnSpc>
              <a:spcBef>
                <a:spcPct val="0"/>
              </a:spcBef>
              <a:buFontTx/>
              <a:buNone/>
            </a:pPr>
            <a:r>
              <a:rPr lang="en-GB" altLang="en-US" sz="3600">
                <a:solidFill>
                  <a:srgbClr val="FF0000"/>
                </a:solidFill>
              </a:rPr>
              <a:t>PPT 3: Evolution </a:t>
            </a:r>
            <a:r>
              <a:rPr lang="en-GB" altLang="en-US" sz="3600" dirty="0">
                <a:solidFill>
                  <a:srgbClr val="FF0000"/>
                </a:solidFill>
              </a:rPr>
              <a:t>of the ECI theoretical framework</a:t>
            </a:r>
          </a:p>
          <a:p>
            <a:pPr algn="ctr" eaLnBrk="1" hangingPunct="1">
              <a:lnSpc>
                <a:spcPct val="100000"/>
              </a:lnSpc>
              <a:spcBef>
                <a:spcPct val="0"/>
              </a:spcBef>
              <a:buFontTx/>
              <a:buNone/>
            </a:pPr>
            <a:r>
              <a:rPr lang="en-GB" altLang="en-US" sz="3600" dirty="0">
                <a:solidFill>
                  <a:srgbClr val="FF0000"/>
                </a:solidFill>
              </a:rPr>
              <a:t> and the most up-to-date definitions</a:t>
            </a:r>
            <a:r>
              <a:rPr lang="en-GB" altLang="en-US" sz="3600" dirty="0">
                <a:solidFill>
                  <a:srgbClr val="585858"/>
                </a:solidFill>
                <a:latin typeface="Arial" panose="020B0604020202020204" pitchFamily="34" charset="0"/>
              </a:rPr>
              <a:t>	</a:t>
            </a:r>
          </a:p>
          <a:p>
            <a:pPr algn="ctr" eaLnBrk="1" hangingPunct="1">
              <a:lnSpc>
                <a:spcPct val="100000"/>
              </a:lnSpc>
              <a:spcBef>
                <a:spcPct val="0"/>
              </a:spcBef>
              <a:buFontTx/>
              <a:buNone/>
            </a:pPr>
            <a:endParaRPr lang="en-US" altLang="en-US" sz="3600" b="1" dirty="0">
              <a:solidFill>
                <a:srgbClr val="00B0F0"/>
              </a:solidFill>
              <a:latin typeface="Calibri Light" panose="020F0302020204030204" pitchFamily="34" charset="0"/>
              <a:cs typeface="Aharoni" panose="02010803020104030203" pitchFamily="2" charset="-79"/>
            </a:endParaRPr>
          </a:p>
        </p:txBody>
      </p:sp>
      <p:pic>
        <p:nvPicPr>
          <p:cNvPr id="5124" name="Picture 14" descr="Logo&#10;&#10;Description automatically generated">
            <a:extLst>
              <a:ext uri="{FF2B5EF4-FFF2-40B4-BE49-F238E27FC236}">
                <a16:creationId xmlns:a16="http://schemas.microsoft.com/office/drawing/2014/main" id="{B92011BE-B733-49A8-76DF-A5CBE88044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232" y="4383088"/>
            <a:ext cx="3030857" cy="2142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pic>
        <p:nvPicPr>
          <p:cNvPr id="5127" name="Image" descr="Image">
            <a:extLst>
              <a:ext uri="{FF2B5EF4-FFF2-40B4-BE49-F238E27FC236}">
                <a16:creationId xmlns:a16="http://schemas.microsoft.com/office/drawing/2014/main" id="{19B985BE-D8C7-0A20-7D98-F75B1D5D74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64675" y="3235325"/>
            <a:ext cx="5105400" cy="401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sp>
        <p:nvSpPr>
          <p:cNvPr id="2" name="Slide Number Placeholder 1">
            <a:extLst>
              <a:ext uri="{FF2B5EF4-FFF2-40B4-BE49-F238E27FC236}">
                <a16:creationId xmlns:a16="http://schemas.microsoft.com/office/drawing/2014/main" id="{F6432243-4790-4944-82DD-7286C2E8E16D}"/>
              </a:ext>
            </a:extLst>
          </p:cNvPr>
          <p:cNvSpPr>
            <a:spLocks noGrp="1"/>
          </p:cNvSpPr>
          <p:nvPr>
            <p:ph type="sldNum" sz="quarter" idx="12"/>
          </p:nvPr>
        </p:nvSpPr>
        <p:spPr/>
        <p:txBody>
          <a:bodyPr/>
          <a:lstStyle/>
          <a:p>
            <a:pPr>
              <a:defRPr/>
            </a:pPr>
            <a:fld id="{139B8AC6-20C0-4070-AA3E-92FDDE17E977}" type="slidenum">
              <a:rPr lang="LID4096" altLang="en-US" smtClean="0"/>
              <a:pPr>
                <a:defRPr/>
              </a:pPr>
              <a:t>1</a:t>
            </a:fld>
            <a:endParaRPr lang="LID4096" altLang="en-US"/>
          </a:p>
        </p:txBody>
      </p:sp>
      <p:pic>
        <p:nvPicPr>
          <p:cNvPr id="8" name="Picture 7">
            <a:extLst>
              <a:ext uri="{FF2B5EF4-FFF2-40B4-BE49-F238E27FC236}">
                <a16:creationId xmlns:a16="http://schemas.microsoft.com/office/drawing/2014/main" id="{107A0D43-2B78-7E87-F635-93F1859AE003}"/>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906938" y="4779825"/>
            <a:ext cx="1388861" cy="163828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Θέση περιεχομένου 2">
            <a:extLst>
              <a:ext uri="{FF2B5EF4-FFF2-40B4-BE49-F238E27FC236}">
                <a16:creationId xmlns:a16="http://schemas.microsoft.com/office/drawing/2014/main" id="{8C800E0B-51F3-AC84-07C8-E752B6CAB3FD}"/>
              </a:ext>
            </a:extLst>
          </p:cNvPr>
          <p:cNvSpPr>
            <a:spLocks noGrp="1" noChangeArrowheads="1"/>
          </p:cNvSpPr>
          <p:nvPr>
            <p:ph idx="11"/>
          </p:nvPr>
        </p:nvSpPr>
        <p:spPr>
          <a:xfrm>
            <a:off x="4079776" y="935037"/>
            <a:ext cx="6538912" cy="5421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p>
            <a:pPr algn="l">
              <a:lnSpc>
                <a:spcPct val="90000"/>
              </a:lnSpc>
              <a:spcBef>
                <a:spcPts val="1000"/>
              </a:spcBef>
              <a:buFont typeface="Arial" panose="020B0604020202020204" pitchFamily="34" charset="0"/>
              <a:buNone/>
            </a:pPr>
            <a:r>
              <a:rPr lang="en-GB" altLang="en-US" sz="2200" dirty="0">
                <a:latin typeface="Calibri" panose="020F0502020204030204" pitchFamily="34" charset="0"/>
                <a:cs typeface="Arial" panose="020B0604020202020204" pitchFamily="34" charset="0"/>
              </a:rPr>
              <a:t>“Early Childhood Intervention (ECI) is the process of providing specialised support and services for infants and young children with disability and/or developmental delay, and their families in order to promote development, well-being and community participation.</a:t>
            </a:r>
          </a:p>
          <a:p>
            <a:pPr algn="l">
              <a:lnSpc>
                <a:spcPct val="90000"/>
              </a:lnSpc>
              <a:spcBef>
                <a:spcPts val="1000"/>
              </a:spcBef>
              <a:buFont typeface="Arial" panose="020B0604020202020204" pitchFamily="34" charset="0"/>
              <a:buNone/>
            </a:pPr>
            <a:r>
              <a:rPr lang="en-GB" altLang="en-US" sz="2200" dirty="0">
                <a:latin typeface="Calibri" panose="020F0502020204030204" pitchFamily="34" charset="0"/>
                <a:cs typeface="Arial" panose="020B0604020202020204" pitchFamily="34" charset="0"/>
              </a:rPr>
              <a:t>The aim of early childhood intervention is to ensure that parents and other important adults in the child’s life can provide young children with disability and/or developmental delay with experiences and opportunities that help them gain and use the skills they need to participate meaningfully in their everyday lives.”</a:t>
            </a:r>
          </a:p>
          <a:p>
            <a:pPr algn="r">
              <a:lnSpc>
                <a:spcPct val="90000"/>
              </a:lnSpc>
              <a:spcBef>
                <a:spcPts val="1000"/>
              </a:spcBef>
              <a:buFont typeface="Arial" panose="020B0604020202020204" pitchFamily="34" charset="0"/>
              <a:buNone/>
            </a:pPr>
            <a:endParaRPr lang="en-US" altLang="en-US" sz="2200" dirty="0">
              <a:latin typeface="Calibri" panose="020F0502020204030204" pitchFamily="34" charset="0"/>
              <a:cs typeface="Arial" panose="020B0604020202020204" pitchFamily="34" charset="0"/>
            </a:endParaRPr>
          </a:p>
          <a:p>
            <a:pPr algn="r">
              <a:lnSpc>
                <a:spcPct val="90000"/>
              </a:lnSpc>
              <a:spcBef>
                <a:spcPts val="1000"/>
              </a:spcBef>
              <a:buFont typeface="Arial" panose="020B0604020202020204" pitchFamily="34" charset="0"/>
              <a:buNone/>
            </a:pPr>
            <a:r>
              <a:rPr lang="en-GB" altLang="en-US" sz="2200" dirty="0">
                <a:latin typeface="Calibri" panose="020F0502020204030204" pitchFamily="34" charset="0"/>
                <a:cs typeface="Arial" panose="020B0604020202020204" pitchFamily="34" charset="0"/>
              </a:rPr>
              <a:t>Early Childhood Intervention Australia (ECIA), 2016 </a:t>
            </a:r>
            <a:r>
              <a:rPr lang="en-GB" altLang="en-US" sz="2200" dirty="0" err="1">
                <a:latin typeface="Calibri" panose="020F0502020204030204" pitchFamily="34" charset="0"/>
                <a:cs typeface="Arial" panose="020B0604020202020204" pitchFamily="34" charset="0"/>
              </a:rPr>
              <a:t>www.ecia.org.au</a:t>
            </a:r>
            <a:endParaRPr lang="en-GB" altLang="en-US" sz="2200" dirty="0">
              <a:latin typeface="Calibri" panose="020F0502020204030204" pitchFamily="34" charset="0"/>
              <a:cs typeface="Arial" panose="020B0604020202020204" pitchFamily="34" charset="0"/>
            </a:endParaRPr>
          </a:p>
        </p:txBody>
      </p:sp>
      <p:pic>
        <p:nvPicPr>
          <p:cNvPr id="23555" name="Picture 4" descr="Logo&#10;&#10;Description automatically generated">
            <a:extLst>
              <a:ext uri="{FF2B5EF4-FFF2-40B4-BE49-F238E27FC236}">
                <a16:creationId xmlns:a16="http://schemas.microsoft.com/office/drawing/2014/main" id="{5C620E50-39B9-CF23-DA1C-8B319038CF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638675"/>
            <a:ext cx="2857500"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pic>
        <p:nvPicPr>
          <p:cNvPr id="23556" name="Image" descr="Image">
            <a:extLst>
              <a:ext uri="{FF2B5EF4-FFF2-40B4-BE49-F238E27FC236}">
                <a16:creationId xmlns:a16="http://schemas.microsoft.com/office/drawing/2014/main" id="{F570DD6E-4A87-5F7F-BEB6-4662B11A3A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85338" y="6262688"/>
            <a:ext cx="2506662"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pic>
        <p:nvPicPr>
          <p:cNvPr id="23557" name="Image" descr="Image">
            <a:extLst>
              <a:ext uri="{FF2B5EF4-FFF2-40B4-BE49-F238E27FC236}">
                <a16:creationId xmlns:a16="http://schemas.microsoft.com/office/drawing/2014/main" id="{A4265F9C-E7CA-616F-5A4D-C7A5261FE3F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56588" y="-15875"/>
            <a:ext cx="3400425"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sp>
        <p:nvSpPr>
          <p:cNvPr id="23558" name="Τίτλος 1">
            <a:extLst>
              <a:ext uri="{FF2B5EF4-FFF2-40B4-BE49-F238E27FC236}">
                <a16:creationId xmlns:a16="http://schemas.microsoft.com/office/drawing/2014/main" id="{10704E4A-D925-94E6-DF58-B85AFC7FB4DE}"/>
              </a:ext>
            </a:extLst>
          </p:cNvPr>
          <p:cNvSpPr>
            <a:spLocks noChangeArrowheads="1"/>
          </p:cNvSpPr>
          <p:nvPr/>
        </p:nvSpPr>
        <p:spPr bwMode="auto">
          <a:xfrm>
            <a:off x="504826" y="1792287"/>
            <a:ext cx="3070894" cy="2846387"/>
          </a:xfrm>
          <a:prstGeom prst="rect">
            <a:avLst/>
          </a:prstGeom>
          <a:solidFill>
            <a:srgbClr val="4472C4"/>
          </a:solidFill>
          <a:ln w="12700" algn="ctr">
            <a:solidFill>
              <a:srgbClr val="2F528F"/>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en-GB" altLang="en-US" sz="3200" dirty="0">
                <a:solidFill>
                  <a:srgbClr val="FFFFFF"/>
                </a:solidFill>
              </a:rPr>
              <a:t>What is Early Childhood Intervention ? Contemporary Definitions</a:t>
            </a:r>
          </a:p>
        </p:txBody>
      </p:sp>
      <p:sp>
        <p:nvSpPr>
          <p:cNvPr id="2" name="Slide Number Placeholder 1">
            <a:extLst>
              <a:ext uri="{FF2B5EF4-FFF2-40B4-BE49-F238E27FC236}">
                <a16:creationId xmlns:a16="http://schemas.microsoft.com/office/drawing/2014/main" id="{B8C5FE98-7146-2D4A-8B34-A0558BC6079D}"/>
              </a:ext>
            </a:extLst>
          </p:cNvPr>
          <p:cNvSpPr>
            <a:spLocks noGrp="1"/>
          </p:cNvSpPr>
          <p:nvPr>
            <p:ph type="sldNum" sz="quarter" idx="12"/>
          </p:nvPr>
        </p:nvSpPr>
        <p:spPr/>
        <p:txBody>
          <a:bodyPr/>
          <a:lstStyle/>
          <a:p>
            <a:pPr>
              <a:defRPr/>
            </a:pPr>
            <a:fld id="{8A405E06-140B-4452-9EB4-EDD9E292D0D4}" type="slidenum">
              <a:rPr lang="LID4096" altLang="en-US" smtClean="0"/>
              <a:pPr>
                <a:defRPr/>
              </a:pPr>
              <a:t>10</a:t>
            </a:fld>
            <a:endParaRPr lang="LID4096"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Image" descr="Image">
            <a:extLst>
              <a:ext uri="{FF2B5EF4-FFF2-40B4-BE49-F238E27FC236}">
                <a16:creationId xmlns:a16="http://schemas.microsoft.com/office/drawing/2014/main" id="{43350F8B-405F-05BF-CAD6-493DB03B36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50" y="0"/>
            <a:ext cx="2778125" cy="485775"/>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12700" algn="ctr">
                <a:solidFill>
                  <a:srgbClr val="000000"/>
                </a:solidFill>
                <a:miter lim="400000"/>
                <a:headEnd/>
                <a:tailEnd/>
              </a14:hiddenLine>
            </a:ext>
          </a:extLst>
        </p:spPr>
      </p:pic>
      <p:pic>
        <p:nvPicPr>
          <p:cNvPr id="25603" name="Image" descr="Image">
            <a:extLst>
              <a:ext uri="{FF2B5EF4-FFF2-40B4-BE49-F238E27FC236}">
                <a16:creationId xmlns:a16="http://schemas.microsoft.com/office/drawing/2014/main" id="{FB2BDD8B-415B-5EB0-1A90-A716F8E6FE32}"/>
              </a:ext>
            </a:extLst>
          </p:cNvPr>
          <p:cNvPicPr>
            <a:picLocks noGrp="1" noChangeAspect="1" noChangeArrowheads="1"/>
          </p:cNvPicPr>
          <p:nvPr>
            <p:ph idx="11"/>
          </p:nvPr>
        </p:nvPicPr>
        <p:blipFill>
          <a:blip r:embed="rId5">
            <a:extLst>
              <a:ext uri="{28A0092B-C50C-407E-A947-70E740481C1C}">
                <a14:useLocalDpi xmlns:a14="http://schemas.microsoft.com/office/drawing/2010/main" val="0"/>
              </a:ext>
            </a:extLst>
          </a:blip>
          <a:srcRect/>
          <a:stretch>
            <a:fillRect/>
          </a:stretch>
        </p:blipFill>
        <p:spPr>
          <a:xfrm>
            <a:off x="9713913" y="6246813"/>
            <a:ext cx="2570162" cy="611187"/>
          </a:xfrm>
          <a:blipFill dpi="0" rotWithShape="0">
            <a:blip r:embed="rId4"/>
            <a:srcRect/>
            <a:tile tx="0" ty="0" sx="100000" sy="100000" flip="none" algn="tl"/>
          </a:blipFill>
          <a:extLst>
            <a:ext uri="{91240B29-F687-4F45-9708-019B960494DF}">
              <a14:hiddenLine xmlns:a14="http://schemas.microsoft.com/office/drawing/2010/main" w="12700" cap="flat" algn="ctr">
                <a:solidFill>
                  <a:srgbClr val="000000"/>
                </a:solidFill>
                <a:prstDash val="solid"/>
                <a:miter lim="400000"/>
                <a:headEnd type="none" w="med" len="med"/>
                <a:tailEnd type="none" w="med" len="med"/>
              </a14:hiddenLine>
            </a:ext>
          </a:extLst>
        </p:spPr>
      </p:pic>
      <p:pic>
        <p:nvPicPr>
          <p:cNvPr id="25604" name="Picture 4" descr="Logo&#10;&#10;Description automatically generated">
            <a:extLst>
              <a:ext uri="{FF2B5EF4-FFF2-40B4-BE49-F238E27FC236}">
                <a16:creationId xmlns:a16="http://schemas.microsoft.com/office/drawing/2014/main" id="{5EF2D09E-EA6E-BE1E-9353-FB4EE1C3E5A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4938" y="5032375"/>
            <a:ext cx="2778126" cy="196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25605" name="TextBox 6">
            <a:extLst>
              <a:ext uri="{FF2B5EF4-FFF2-40B4-BE49-F238E27FC236}">
                <a16:creationId xmlns:a16="http://schemas.microsoft.com/office/drawing/2014/main" id="{C3A52BD0-034B-B119-670E-50AE2E244965}"/>
              </a:ext>
            </a:extLst>
          </p:cNvPr>
          <p:cNvSpPr>
            <a:spLocks noChangeArrowheads="1"/>
          </p:cNvSpPr>
          <p:nvPr/>
        </p:nvSpPr>
        <p:spPr bwMode="auto">
          <a:xfrm>
            <a:off x="3989388" y="750888"/>
            <a:ext cx="7156450" cy="578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indent="1793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just" eaLnBrk="1" hangingPunct="1">
              <a:lnSpc>
                <a:spcPct val="100000"/>
              </a:lnSpc>
              <a:spcBef>
                <a:spcPct val="0"/>
              </a:spcBef>
              <a:buFontTx/>
              <a:buNone/>
            </a:pPr>
            <a:r>
              <a:rPr lang="en-GB" altLang="en-US" sz="2200" dirty="0">
                <a:latin typeface="Calibri Light" panose="020F0302020204030204" pitchFamily="34" charset="0"/>
                <a:cs typeface="Times New Roman" panose="02020603050405020304" pitchFamily="18" charset="0"/>
              </a:rPr>
              <a:t>The goal of ECI is to provide support and services to the families of children between 0 and 6 years of age, with developmental delay, disability or serious risk of developmental delay due to biological and/or environmental conditions, actively involving the formal and informal social support networks, which in turn will directly and indirectly influence the functioning of the child and the family.</a:t>
            </a:r>
          </a:p>
          <a:p>
            <a:pPr algn="just" eaLnBrk="1" hangingPunct="1">
              <a:lnSpc>
                <a:spcPct val="100000"/>
              </a:lnSpc>
              <a:spcBef>
                <a:spcPct val="0"/>
              </a:spcBef>
              <a:buFontTx/>
              <a:buNone/>
            </a:pPr>
            <a:r>
              <a:rPr lang="en-GB" altLang="en-US" sz="2200" dirty="0">
                <a:latin typeface="Calibri Light" panose="020F0302020204030204" pitchFamily="34" charset="0"/>
                <a:cs typeface="Times New Roman" panose="02020603050405020304" pitchFamily="18" charset="0"/>
              </a:rPr>
              <a:t> </a:t>
            </a:r>
          </a:p>
          <a:p>
            <a:pPr algn="just" eaLnBrk="1" hangingPunct="1">
              <a:lnSpc>
                <a:spcPct val="100000"/>
              </a:lnSpc>
              <a:spcBef>
                <a:spcPct val="0"/>
              </a:spcBef>
              <a:buFontTx/>
              <a:buNone/>
            </a:pPr>
            <a:r>
              <a:rPr lang="en-GB" altLang="en-US" sz="2200" dirty="0">
                <a:latin typeface="Calibri Light" panose="020F0302020204030204" pitchFamily="34" charset="0"/>
                <a:cs typeface="Times New Roman" panose="02020603050405020304" pitchFamily="18" charset="0"/>
              </a:rPr>
              <a:t>The specificity of ECI consists precisely in this focus on promoting child development through an intervention plan that optimises learning opportunities in the natural contexts of their daily lives, developed together with the family and other relevant care providers in the child's life.</a:t>
            </a:r>
          </a:p>
          <a:p>
            <a:pPr algn="just" eaLnBrk="1" hangingPunct="1">
              <a:lnSpc>
                <a:spcPct val="100000"/>
              </a:lnSpc>
              <a:spcBef>
                <a:spcPct val="0"/>
              </a:spcBef>
              <a:buFontTx/>
              <a:buNone/>
            </a:pPr>
            <a:endParaRPr lang="el-GR" altLang="en-US" sz="2200" dirty="0">
              <a:latin typeface="Calibri Light" panose="020F0302020204030204" pitchFamily="34" charset="0"/>
              <a:cs typeface="Times New Roman" panose="02020603050405020304" pitchFamily="18" charset="0"/>
            </a:endParaRPr>
          </a:p>
          <a:p>
            <a:pPr algn="just" eaLnBrk="1" hangingPunct="1">
              <a:lnSpc>
                <a:spcPct val="100000"/>
              </a:lnSpc>
              <a:spcBef>
                <a:spcPct val="0"/>
              </a:spcBef>
              <a:buFontTx/>
              <a:buNone/>
            </a:pPr>
            <a:r>
              <a:rPr lang="en-GB" altLang="en-US" sz="2200" dirty="0">
                <a:latin typeface="Calibri Light" panose="020F0302020204030204" pitchFamily="34" charset="0"/>
                <a:cs typeface="Times New Roman" panose="02020603050405020304" pitchFamily="18" charset="0"/>
              </a:rPr>
              <a:t>“Recommended Practices in Early Childhood Intervention: A Guidebook for Professionals” ANIP, </a:t>
            </a:r>
            <a:r>
              <a:rPr lang="en-GB" altLang="en-US" sz="2200" dirty="0" err="1">
                <a:latin typeface="Calibri Light" panose="020F0302020204030204" pitchFamily="34" charset="0"/>
                <a:cs typeface="Times New Roman" panose="02020603050405020304" pitchFamily="18" charset="0"/>
              </a:rPr>
              <a:t>Associação</a:t>
            </a:r>
            <a:r>
              <a:rPr lang="en-GB" altLang="en-US" sz="2200" dirty="0">
                <a:latin typeface="Calibri Light" panose="020F0302020204030204" pitchFamily="34" charset="0"/>
                <a:cs typeface="Times New Roman" panose="02020603050405020304" pitchFamily="18" charset="0"/>
              </a:rPr>
              <a:t> Nacional de </a:t>
            </a:r>
            <a:r>
              <a:rPr lang="en-GB" altLang="en-US" sz="2200" dirty="0" err="1">
                <a:latin typeface="Calibri Light" panose="020F0302020204030204" pitchFamily="34" charset="0"/>
                <a:cs typeface="Times New Roman" panose="02020603050405020304" pitchFamily="18" charset="0"/>
              </a:rPr>
              <a:t>Intervenção</a:t>
            </a:r>
            <a:r>
              <a:rPr lang="en-GB" altLang="en-US" sz="2200" dirty="0">
                <a:latin typeface="Calibri Light" panose="020F0302020204030204" pitchFamily="34" charset="0"/>
                <a:cs typeface="Times New Roman" panose="02020603050405020304" pitchFamily="18" charset="0"/>
              </a:rPr>
              <a:t> </a:t>
            </a:r>
            <a:r>
              <a:rPr lang="en-GB" altLang="en-US" sz="2200" dirty="0" err="1">
                <a:latin typeface="Calibri Light" panose="020F0302020204030204" pitchFamily="34" charset="0"/>
                <a:cs typeface="Times New Roman" panose="02020603050405020304" pitchFamily="18" charset="0"/>
              </a:rPr>
              <a:t>Precoce</a:t>
            </a:r>
            <a:r>
              <a:rPr lang="en-GB" altLang="en-US" sz="2200" dirty="0">
                <a:latin typeface="Calibri Light" panose="020F0302020204030204" pitchFamily="34" charset="0"/>
                <a:cs typeface="Times New Roman" panose="02020603050405020304" pitchFamily="18" charset="0"/>
              </a:rPr>
              <a:t>, 2016</a:t>
            </a:r>
          </a:p>
        </p:txBody>
      </p:sp>
      <p:sp>
        <p:nvSpPr>
          <p:cNvPr id="25606" name="Τίτλος 1">
            <a:extLst>
              <a:ext uri="{FF2B5EF4-FFF2-40B4-BE49-F238E27FC236}">
                <a16:creationId xmlns:a16="http://schemas.microsoft.com/office/drawing/2014/main" id="{BF5B9C92-8B2C-4882-0F7E-52A7ABB881C4}"/>
              </a:ext>
            </a:extLst>
          </p:cNvPr>
          <p:cNvSpPr>
            <a:spLocks noChangeArrowheads="1"/>
          </p:cNvSpPr>
          <p:nvPr/>
        </p:nvSpPr>
        <p:spPr bwMode="auto">
          <a:xfrm>
            <a:off x="530225" y="1484784"/>
            <a:ext cx="3045495" cy="3223741"/>
          </a:xfrm>
          <a:prstGeom prst="rect">
            <a:avLst/>
          </a:prstGeom>
          <a:solidFill>
            <a:srgbClr val="4472C4"/>
          </a:solidFill>
          <a:ln w="12700" algn="ctr">
            <a:solidFill>
              <a:srgbClr val="2F528F"/>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en-GB" altLang="en-US" sz="3200">
                <a:solidFill>
                  <a:srgbClr val="FFFFFF"/>
                </a:solidFill>
              </a:rPr>
              <a:t>What is Early Childhood Intervention ? Contemporary Definitions</a:t>
            </a:r>
          </a:p>
        </p:txBody>
      </p:sp>
      <p:sp>
        <p:nvSpPr>
          <p:cNvPr id="2" name="Slide Number Placeholder 1">
            <a:extLst>
              <a:ext uri="{FF2B5EF4-FFF2-40B4-BE49-F238E27FC236}">
                <a16:creationId xmlns:a16="http://schemas.microsoft.com/office/drawing/2014/main" id="{7FE47534-1930-FA4C-BB1A-52721C584D63}"/>
              </a:ext>
            </a:extLst>
          </p:cNvPr>
          <p:cNvSpPr>
            <a:spLocks noGrp="1"/>
          </p:cNvSpPr>
          <p:nvPr>
            <p:ph type="sldNum" sz="quarter" idx="12"/>
          </p:nvPr>
        </p:nvSpPr>
        <p:spPr/>
        <p:txBody>
          <a:bodyPr/>
          <a:lstStyle/>
          <a:p>
            <a:pPr>
              <a:defRPr/>
            </a:pPr>
            <a:fld id="{8A405E06-140B-4452-9EB4-EDD9E292D0D4}" type="slidenum">
              <a:rPr lang="LID4096" altLang="en-US" smtClean="0"/>
              <a:pPr>
                <a:defRPr/>
              </a:pPr>
              <a:t>11</a:t>
            </a:fld>
            <a:endParaRPr lang="LID4096"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4" descr="Logo&#10;&#10;Description automatically generated">
            <a:extLst>
              <a:ext uri="{FF2B5EF4-FFF2-40B4-BE49-F238E27FC236}">
                <a16:creationId xmlns:a16="http://schemas.microsoft.com/office/drawing/2014/main" id="{49792800-A6A9-265B-D822-51A1C27529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638675"/>
            <a:ext cx="2857500"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pic>
        <p:nvPicPr>
          <p:cNvPr id="27651" name="Image" descr="Image">
            <a:extLst>
              <a:ext uri="{FF2B5EF4-FFF2-40B4-BE49-F238E27FC236}">
                <a16:creationId xmlns:a16="http://schemas.microsoft.com/office/drawing/2014/main" id="{763C270E-77C7-0CA3-4080-A978F0B34F5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3375" y="0"/>
            <a:ext cx="16891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pic>
        <p:nvPicPr>
          <p:cNvPr id="27652" name="Image" descr="Image">
            <a:extLst>
              <a:ext uri="{FF2B5EF4-FFF2-40B4-BE49-F238E27FC236}">
                <a16:creationId xmlns:a16="http://schemas.microsoft.com/office/drawing/2014/main" id="{CC91EAC6-4BCE-5065-8BAF-741096C21CE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85338" y="6262688"/>
            <a:ext cx="2506662"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pic>
        <p:nvPicPr>
          <p:cNvPr id="27653" name="Diagram 3">
            <a:extLst>
              <a:ext uri="{FF2B5EF4-FFF2-40B4-BE49-F238E27FC236}">
                <a16:creationId xmlns:a16="http://schemas.microsoft.com/office/drawing/2014/main" id="{EF1CB835-0E57-882A-19AD-4A1ACF43AA05}"/>
              </a:ext>
            </a:extLst>
          </p:cNvPr>
          <p:cNvPicPr preferRelativeResize="0">
            <a:picLocks/>
          </p:cNvPicPr>
          <p:nvPr/>
        </p:nvPicPr>
        <p:blipFill>
          <a:blip r:embed="rId6">
            <a:extLst>
              <a:ext uri="{28A0092B-C50C-407E-A947-70E740481C1C}">
                <a14:useLocalDpi xmlns:a14="http://schemas.microsoft.com/office/drawing/2010/main" val="0"/>
              </a:ext>
            </a:extLst>
          </a:blip>
          <a:srcRect/>
          <a:stretch>
            <a:fillRect/>
          </a:stretch>
        </p:blipFill>
        <p:spPr bwMode="auto">
          <a:xfrm>
            <a:off x="1127448" y="295275"/>
            <a:ext cx="1052195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27654" name="Θέση περιεχομένου 2">
            <a:extLst>
              <a:ext uri="{FF2B5EF4-FFF2-40B4-BE49-F238E27FC236}">
                <a16:creationId xmlns:a16="http://schemas.microsoft.com/office/drawing/2014/main" id="{6CA28B3D-0596-2CBA-998C-8D1A80BBAAF3}"/>
              </a:ext>
            </a:extLst>
          </p:cNvPr>
          <p:cNvSpPr>
            <a:spLocks noGrp="1" noChangeArrowheads="1"/>
          </p:cNvSpPr>
          <p:nvPr>
            <p:ph idx="11"/>
          </p:nvPr>
        </p:nvSpPr>
        <p:spPr>
          <a:xfrm>
            <a:off x="4545013" y="1258888"/>
            <a:ext cx="7062141" cy="4918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p>
            <a:pPr algn="just">
              <a:lnSpc>
                <a:spcPct val="90000"/>
              </a:lnSpc>
              <a:spcBef>
                <a:spcPts val="1000"/>
              </a:spcBef>
              <a:buFont typeface="Arial" panose="020B0604020202020204" pitchFamily="34" charset="0"/>
              <a:buNone/>
              <a:tabLst>
                <a:tab pos="179388" algn="l"/>
              </a:tabLst>
            </a:pPr>
            <a:r>
              <a:rPr lang="en-GB" altLang="en-US" sz="2800" dirty="0">
                <a:latin typeface="Calibri" panose="020F0502020204030204" pitchFamily="34" charset="0"/>
                <a:cs typeface="Times New Roman" panose="02020603050405020304" pitchFamily="18" charset="0"/>
              </a:rPr>
              <a:t>“The everyday experiences and opportunities afforded infants, toddlers, and young children by the children’s parents and other primary caregivers in the context of naturally occurring everyday learning activities that are intended to promote children’s acquisition and use of behavioural competencies shaping and influencing prosocial interactions with people and materials”  </a:t>
            </a:r>
          </a:p>
          <a:p>
            <a:pPr algn="r">
              <a:lnSpc>
                <a:spcPct val="90000"/>
              </a:lnSpc>
              <a:spcBef>
                <a:spcPts val="1000"/>
              </a:spcBef>
              <a:buFont typeface="Arial" panose="020B0604020202020204" pitchFamily="34" charset="0"/>
              <a:buNone/>
              <a:tabLst>
                <a:tab pos="179388" algn="l"/>
              </a:tabLst>
            </a:pPr>
            <a:endParaRPr lang="en-US" altLang="en-US" sz="2400" dirty="0">
              <a:latin typeface="Calibri" panose="020F0502020204030204" pitchFamily="34" charset="0"/>
              <a:cs typeface="Times New Roman" panose="02020603050405020304" pitchFamily="18" charset="0"/>
            </a:endParaRPr>
          </a:p>
          <a:p>
            <a:pPr algn="r">
              <a:lnSpc>
                <a:spcPct val="90000"/>
              </a:lnSpc>
              <a:spcBef>
                <a:spcPts val="1000"/>
              </a:spcBef>
              <a:buFont typeface="Arial" panose="020B0604020202020204" pitchFamily="34" charset="0"/>
              <a:buNone/>
              <a:tabLst>
                <a:tab pos="179388" algn="l"/>
              </a:tabLst>
            </a:pPr>
            <a:r>
              <a:rPr lang="en-GB" altLang="en-US" sz="2400" dirty="0">
                <a:latin typeface="Calibri" panose="020F0502020204030204" pitchFamily="34" charset="0"/>
                <a:cs typeface="Times New Roman" panose="02020603050405020304" pitchFamily="18" charset="0"/>
              </a:rPr>
              <a:t>(Dunst, </a:t>
            </a:r>
            <a:r>
              <a:rPr lang="en-GB" altLang="en-US" sz="2400" dirty="0" err="1">
                <a:latin typeface="Calibri" panose="020F0502020204030204" pitchFamily="34" charset="0"/>
                <a:cs typeface="Times New Roman" panose="02020603050405020304" pitchFamily="18" charset="0"/>
              </a:rPr>
              <a:t>Raab</a:t>
            </a:r>
            <a:r>
              <a:rPr lang="en-GB" altLang="en-US" sz="2400" dirty="0">
                <a:latin typeface="Calibri" panose="020F0502020204030204" pitchFamily="34" charset="0"/>
                <a:cs typeface="Times New Roman" panose="02020603050405020304" pitchFamily="18" charset="0"/>
              </a:rPr>
              <a:t>, </a:t>
            </a:r>
            <a:r>
              <a:rPr lang="en-GB" altLang="en-US" sz="2400" dirty="0" err="1">
                <a:latin typeface="Calibri" panose="020F0502020204030204" pitchFamily="34" charset="0"/>
                <a:cs typeface="Times New Roman" panose="02020603050405020304" pitchFamily="18" charset="0"/>
              </a:rPr>
              <a:t>Trivette</a:t>
            </a:r>
            <a:r>
              <a:rPr lang="en-GB" altLang="en-US" sz="2400" dirty="0">
                <a:latin typeface="Calibri" panose="020F0502020204030204" pitchFamily="34" charset="0"/>
                <a:cs typeface="Times New Roman" panose="02020603050405020304" pitchFamily="18" charset="0"/>
              </a:rPr>
              <a:t>, &amp; Swanson, 2010, p. 62)</a:t>
            </a:r>
          </a:p>
          <a:p>
            <a:pPr algn="r">
              <a:tabLst>
                <a:tab pos="179388" algn="l"/>
              </a:tabLst>
            </a:pPr>
            <a:endParaRPr lang="en-GB" altLang="en-US" sz="2400" dirty="0">
              <a:latin typeface="Calibri" panose="020F0502020204030204" pitchFamily="34" charset="0"/>
              <a:cs typeface="Arial" panose="020B0604020202020204" pitchFamily="34" charset="0"/>
            </a:endParaRPr>
          </a:p>
        </p:txBody>
      </p:sp>
      <p:sp>
        <p:nvSpPr>
          <p:cNvPr id="27655" name="Τίτλος 1">
            <a:extLst>
              <a:ext uri="{FF2B5EF4-FFF2-40B4-BE49-F238E27FC236}">
                <a16:creationId xmlns:a16="http://schemas.microsoft.com/office/drawing/2014/main" id="{64DE40AC-5F1B-18A3-5C9C-F00FC5A44D4A}"/>
              </a:ext>
            </a:extLst>
          </p:cNvPr>
          <p:cNvSpPr>
            <a:spLocks noChangeArrowheads="1"/>
          </p:cNvSpPr>
          <p:nvPr/>
        </p:nvSpPr>
        <p:spPr bwMode="auto">
          <a:xfrm>
            <a:off x="584846" y="1719263"/>
            <a:ext cx="3278906" cy="2919412"/>
          </a:xfrm>
          <a:prstGeom prst="rect">
            <a:avLst/>
          </a:prstGeom>
          <a:solidFill>
            <a:srgbClr val="4472C4"/>
          </a:solidFill>
          <a:ln w="12700" algn="ctr">
            <a:solidFill>
              <a:srgbClr val="2F528F"/>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en-GB" altLang="en-US" sz="3200">
                <a:solidFill>
                  <a:srgbClr val="FFFFFF"/>
                </a:solidFill>
              </a:rPr>
              <a:t>What is Early Childhood Intervention ? Contemporary Definitions</a:t>
            </a:r>
          </a:p>
        </p:txBody>
      </p:sp>
      <p:sp>
        <p:nvSpPr>
          <p:cNvPr id="2" name="Slide Number Placeholder 1">
            <a:extLst>
              <a:ext uri="{FF2B5EF4-FFF2-40B4-BE49-F238E27FC236}">
                <a16:creationId xmlns:a16="http://schemas.microsoft.com/office/drawing/2014/main" id="{990CF779-E850-DA46-BF6F-2D8C2AFC57A8}"/>
              </a:ext>
            </a:extLst>
          </p:cNvPr>
          <p:cNvSpPr>
            <a:spLocks noGrp="1"/>
          </p:cNvSpPr>
          <p:nvPr>
            <p:ph type="sldNum" sz="quarter" idx="12"/>
          </p:nvPr>
        </p:nvSpPr>
        <p:spPr/>
        <p:txBody>
          <a:bodyPr/>
          <a:lstStyle/>
          <a:p>
            <a:pPr>
              <a:defRPr/>
            </a:pPr>
            <a:fld id="{8A405E06-140B-4452-9EB4-EDD9E292D0D4}" type="slidenum">
              <a:rPr lang="LID4096" altLang="en-US" smtClean="0"/>
              <a:pPr>
                <a:defRPr/>
              </a:pPr>
              <a:t>12</a:t>
            </a:fld>
            <a:endParaRPr lang="LID4096"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Τίτλος 1">
            <a:extLst>
              <a:ext uri="{FF2B5EF4-FFF2-40B4-BE49-F238E27FC236}">
                <a16:creationId xmlns:a16="http://schemas.microsoft.com/office/drawing/2014/main" id="{80FFCD20-71DB-137C-B62D-FF2B942E0878}"/>
              </a:ext>
            </a:extLst>
          </p:cNvPr>
          <p:cNvSpPr>
            <a:spLocks noGrp="1" noChangeArrowheads="1"/>
          </p:cNvSpPr>
          <p:nvPr>
            <p:ph type="title" idx="10"/>
          </p:nvPr>
        </p:nvSpPr>
        <p:spPr>
          <a:xfrm>
            <a:off x="909638" y="1557338"/>
            <a:ext cx="2509837" cy="2935287"/>
          </a:xfrm>
          <a:solidFill>
            <a:srgbClr val="4472C4"/>
          </a:solidFill>
          <a:ln w="12700" cap="flat" algn="ctr">
            <a:solidFill>
              <a:srgbClr val="2F528F"/>
            </a:solidFill>
            <a:round/>
            <a:headEnd type="none" w="med" len="med"/>
            <a:tailEnd type="none" w="med" len="med"/>
          </a:ln>
        </p:spPr>
        <p:txBody>
          <a:bodyPr/>
          <a:lstStyle/>
          <a:p>
            <a:pPr algn="ctr">
              <a:lnSpc>
                <a:spcPct val="90000"/>
              </a:lnSpc>
              <a:defRPr/>
            </a:pPr>
            <a:r>
              <a:rPr lang="en-GB" altLang="en-US" sz="2600" b="1" dirty="0">
                <a:solidFill>
                  <a:schemeClr val="bg1"/>
                </a:solidFill>
                <a:cs typeface="Arial" panose="020B0604020202020204" pitchFamily="34" charset="0"/>
              </a:rPr>
              <a:t>Research data supporting contemporary definitions of early childhood intervention</a:t>
            </a:r>
          </a:p>
        </p:txBody>
      </p:sp>
      <p:sp>
        <p:nvSpPr>
          <p:cNvPr id="26627" name="Θέση περιεχομένου 2">
            <a:extLst>
              <a:ext uri="{FF2B5EF4-FFF2-40B4-BE49-F238E27FC236}">
                <a16:creationId xmlns:a16="http://schemas.microsoft.com/office/drawing/2014/main" id="{3D2B71F5-4B9D-6AD6-9466-6E9BE54BFA0F}"/>
              </a:ext>
            </a:extLst>
          </p:cNvPr>
          <p:cNvSpPr>
            <a:spLocks noGrp="1" noChangeArrowheads="1"/>
          </p:cNvSpPr>
          <p:nvPr>
            <p:ph idx="11"/>
          </p:nvPr>
        </p:nvSpPr>
        <p:spPr>
          <a:xfrm>
            <a:off x="4151313" y="582613"/>
            <a:ext cx="6502400" cy="5691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p>
            <a:pPr marL="342900" indent="-342900" algn="l">
              <a:lnSpc>
                <a:spcPct val="90000"/>
              </a:lnSpc>
              <a:spcBef>
                <a:spcPts val="1000"/>
              </a:spcBef>
              <a:buFont typeface="Arial" panose="020B0604020202020204" pitchFamily="34" charset="0"/>
              <a:buChar char="•"/>
              <a:defRPr/>
            </a:pPr>
            <a:r>
              <a:rPr lang="en-GB" altLang="en-US" sz="2200" dirty="0">
                <a:latin typeface="Calibri" panose="020F0502020204030204" pitchFamily="34" charset="0"/>
                <a:cs typeface="Arial" panose="020B0604020202020204" pitchFamily="34" charset="0"/>
              </a:rPr>
              <a:t>Children develop best in nurturing environments - (</a:t>
            </a:r>
            <a:r>
              <a:rPr lang="en-GB" altLang="en-US" sz="2200" dirty="0" err="1">
                <a:latin typeface="Calibri" panose="020F0502020204030204" pitchFamily="34" charset="0"/>
                <a:cs typeface="Arial" panose="020B0604020202020204" pitchFamily="34" charset="0"/>
              </a:rPr>
              <a:t>Biglan</a:t>
            </a:r>
            <a:r>
              <a:rPr lang="en-GB" altLang="en-US" sz="2200" dirty="0">
                <a:latin typeface="Calibri" panose="020F0502020204030204" pitchFamily="34" charset="0"/>
                <a:cs typeface="Arial" panose="020B0604020202020204" pitchFamily="34" charset="0"/>
              </a:rPr>
              <a:t>, 2012)</a:t>
            </a:r>
          </a:p>
          <a:p>
            <a:pPr marL="342900" indent="-342900" algn="l">
              <a:lnSpc>
                <a:spcPct val="90000"/>
              </a:lnSpc>
              <a:spcBef>
                <a:spcPts val="1000"/>
              </a:spcBef>
              <a:buFont typeface="Arial" panose="020B0604020202020204" pitchFamily="34" charset="0"/>
              <a:buChar char="•"/>
              <a:defRPr/>
            </a:pPr>
            <a:r>
              <a:rPr lang="en-GB" altLang="en-US" sz="2200" dirty="0">
                <a:latin typeface="Calibri" panose="020F0502020204030204" pitchFamily="34" charset="0"/>
                <a:cs typeface="Arial" panose="020B0604020202020204" pitchFamily="34" charset="0"/>
              </a:rPr>
              <a:t>Basic environments for young children are relational, children learn and develop through relationships, the quality of which literally changes their brain neurologically and neurochemically. (Richter, 2012; </a:t>
            </a:r>
            <a:r>
              <a:rPr lang="en-GB" altLang="en-US" sz="2200" dirty="0" err="1">
                <a:latin typeface="Calibri" panose="020F0502020204030204" pitchFamily="34" charset="0"/>
                <a:cs typeface="Arial" panose="020B0604020202020204" pitchFamily="34" charset="0"/>
              </a:rPr>
              <a:t>Cozolino</a:t>
            </a:r>
            <a:r>
              <a:rPr lang="en-GB" altLang="en-US" sz="2200" dirty="0">
                <a:latin typeface="Calibri" panose="020F0502020204030204" pitchFamily="34" charset="0"/>
                <a:cs typeface="Arial" panose="020B0604020202020204" pitchFamily="34" charset="0"/>
              </a:rPr>
              <a:t>, 2006)</a:t>
            </a:r>
          </a:p>
          <a:p>
            <a:pPr marL="342900" indent="-342900" algn="l">
              <a:lnSpc>
                <a:spcPct val="90000"/>
              </a:lnSpc>
              <a:spcBef>
                <a:spcPts val="1000"/>
              </a:spcBef>
              <a:buFont typeface="Arial" panose="020B0604020202020204" pitchFamily="34" charset="0"/>
              <a:buChar char="•"/>
              <a:defRPr/>
            </a:pPr>
            <a:r>
              <a:rPr lang="en-GB" altLang="en-US" sz="2200" dirty="0">
                <a:latin typeface="Calibri" panose="020F0502020204030204" pitchFamily="34" charset="0"/>
                <a:cs typeface="Arial" panose="020B0604020202020204" pitchFamily="34" charset="0"/>
              </a:rPr>
              <a:t>The key features of care relationships are </a:t>
            </a:r>
            <a:r>
              <a:rPr lang="en-GB" altLang="en-US" sz="2200" dirty="0" err="1">
                <a:latin typeface="Calibri" panose="020F0502020204030204" pitchFamily="34" charset="0"/>
                <a:cs typeface="Arial" panose="020B0604020202020204" pitchFamily="34" charset="0"/>
              </a:rPr>
              <a:t>attunement</a:t>
            </a:r>
            <a:r>
              <a:rPr lang="en-GB" altLang="en-US" sz="2200" dirty="0">
                <a:latin typeface="Calibri" panose="020F0502020204030204" pitchFamily="34" charset="0"/>
                <a:cs typeface="Arial" panose="020B0604020202020204" pitchFamily="34" charset="0"/>
              </a:rPr>
              <a:t>, engagement and responsiveness, (Moore, 2009)</a:t>
            </a:r>
          </a:p>
          <a:p>
            <a:pPr marL="342900" indent="-342900" algn="l">
              <a:lnSpc>
                <a:spcPct val="90000"/>
              </a:lnSpc>
              <a:spcBef>
                <a:spcPts val="1000"/>
              </a:spcBef>
              <a:buFont typeface="Arial" panose="020B0604020202020204" pitchFamily="34" charset="0"/>
              <a:buChar char="•"/>
              <a:defRPr/>
            </a:pPr>
            <a:r>
              <a:rPr lang="en-GB" altLang="en-US" sz="2200" dirty="0">
                <a:latin typeface="Calibri" panose="020F0502020204030204" pitchFamily="34" charset="0"/>
                <a:cs typeface="Arial" panose="020B0604020202020204" pitchFamily="34" charset="0"/>
              </a:rPr>
              <a:t>The participation in everyday settings is vital for the health, development and quality of life of all children (Law et al, 2006)</a:t>
            </a:r>
          </a:p>
          <a:p>
            <a:pPr marL="342900" indent="-342900" algn="l">
              <a:lnSpc>
                <a:spcPct val="90000"/>
              </a:lnSpc>
              <a:spcBef>
                <a:spcPts val="1000"/>
              </a:spcBef>
              <a:buFont typeface="Arial" panose="020B0604020202020204" pitchFamily="34" charset="0"/>
              <a:buChar char="•"/>
              <a:defRPr/>
            </a:pPr>
            <a:r>
              <a:rPr lang="en-GB" altLang="en-US" sz="2200" dirty="0">
                <a:latin typeface="Calibri" panose="020F0502020204030204" pitchFamily="34" charset="0"/>
                <a:cs typeface="Arial" panose="020B0604020202020204" pitchFamily="34" charset="0"/>
              </a:rPr>
              <a:t>These key developmental and learning features apply to children with or without disabilities (King et al., 2002; Moore, 2009; Warren &amp; Brady, 2007)</a:t>
            </a:r>
          </a:p>
          <a:p>
            <a:pPr algn="l">
              <a:lnSpc>
                <a:spcPct val="90000"/>
              </a:lnSpc>
              <a:spcBef>
                <a:spcPts val="1000"/>
              </a:spcBef>
              <a:buFont typeface="Arial" panose="020B0604020202020204" pitchFamily="34" charset="0"/>
              <a:buNone/>
              <a:defRPr/>
            </a:pPr>
            <a:endParaRPr lang="el-GR" altLang="en-US" sz="2200" dirty="0">
              <a:latin typeface="Calibri" panose="020F0502020204030204" pitchFamily="34" charset="0"/>
              <a:cs typeface="Arial" panose="020B0604020202020204" pitchFamily="34" charset="0"/>
            </a:endParaRPr>
          </a:p>
          <a:p>
            <a:pPr algn="l">
              <a:lnSpc>
                <a:spcPct val="90000"/>
              </a:lnSpc>
              <a:spcBef>
                <a:spcPts val="1000"/>
              </a:spcBef>
              <a:buFont typeface="Arial" panose="020B0604020202020204" pitchFamily="34" charset="0"/>
              <a:buNone/>
              <a:defRPr/>
            </a:pPr>
            <a:endParaRPr lang="el-GR" altLang="en-US" sz="2200" dirty="0">
              <a:latin typeface="Calibri" panose="020F0502020204030204" pitchFamily="34" charset="0"/>
              <a:cs typeface="Arial" panose="020B0604020202020204" pitchFamily="34" charset="0"/>
            </a:endParaRPr>
          </a:p>
        </p:txBody>
      </p:sp>
      <p:pic>
        <p:nvPicPr>
          <p:cNvPr id="29700" name="Image" descr="Image">
            <a:extLst>
              <a:ext uri="{FF2B5EF4-FFF2-40B4-BE49-F238E27FC236}">
                <a16:creationId xmlns:a16="http://schemas.microsoft.com/office/drawing/2014/main" id="{8F5D6760-E199-EBF2-1E17-693449DBB3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85338" y="6286500"/>
            <a:ext cx="2506662"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pic>
        <p:nvPicPr>
          <p:cNvPr id="29701" name="Picture 4" descr="Logo&#10;&#10;Description automatically generated">
            <a:extLst>
              <a:ext uri="{FF2B5EF4-FFF2-40B4-BE49-F238E27FC236}">
                <a16:creationId xmlns:a16="http://schemas.microsoft.com/office/drawing/2014/main" id="{114B1A97-845C-D7D5-EC3C-0AABBCE05D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25" y="5162550"/>
            <a:ext cx="2509838" cy="177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pic>
        <p:nvPicPr>
          <p:cNvPr id="29702" name="Image" descr="Image">
            <a:extLst>
              <a:ext uri="{FF2B5EF4-FFF2-40B4-BE49-F238E27FC236}">
                <a16:creationId xmlns:a16="http://schemas.microsoft.com/office/drawing/2014/main" id="{F28CB508-64FC-9065-AD43-55D63DD32AE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 y="0"/>
            <a:ext cx="3400425"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sp>
        <p:nvSpPr>
          <p:cNvPr id="2" name="Slide Number Placeholder 1">
            <a:extLst>
              <a:ext uri="{FF2B5EF4-FFF2-40B4-BE49-F238E27FC236}">
                <a16:creationId xmlns:a16="http://schemas.microsoft.com/office/drawing/2014/main" id="{F621E868-479E-B54B-88C0-2527E6841296}"/>
              </a:ext>
            </a:extLst>
          </p:cNvPr>
          <p:cNvSpPr>
            <a:spLocks noGrp="1"/>
          </p:cNvSpPr>
          <p:nvPr>
            <p:ph type="sldNum" sz="quarter" idx="12"/>
          </p:nvPr>
        </p:nvSpPr>
        <p:spPr/>
        <p:txBody>
          <a:bodyPr/>
          <a:lstStyle/>
          <a:p>
            <a:pPr>
              <a:defRPr/>
            </a:pPr>
            <a:fld id="{8A405E06-140B-4452-9EB4-EDD9E292D0D4}" type="slidenum">
              <a:rPr lang="LID4096" altLang="en-US" smtClean="0"/>
              <a:pPr>
                <a:defRPr/>
              </a:pPr>
              <a:t>13</a:t>
            </a:fld>
            <a:endParaRPr lang="LID4096"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Τίτλος 1">
            <a:extLst>
              <a:ext uri="{FF2B5EF4-FFF2-40B4-BE49-F238E27FC236}">
                <a16:creationId xmlns:a16="http://schemas.microsoft.com/office/drawing/2014/main" id="{63255C07-D952-56BD-40B1-2ECB5108A826}"/>
              </a:ext>
            </a:extLst>
          </p:cNvPr>
          <p:cNvSpPr>
            <a:spLocks noGrp="1" noChangeArrowheads="1"/>
          </p:cNvSpPr>
          <p:nvPr>
            <p:ph type="title" idx="10"/>
          </p:nvPr>
        </p:nvSpPr>
        <p:spPr>
          <a:xfrm>
            <a:off x="838200" y="365125"/>
            <a:ext cx="10515600"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nSpc>
                <a:spcPct val="90000"/>
              </a:lnSpc>
              <a:defRPr/>
            </a:pPr>
            <a:br>
              <a:rPr lang="en-GB" altLang="en-US" sz="4400">
                <a:solidFill>
                  <a:srgbClr val="0D0D0D"/>
                </a:solidFill>
                <a:latin typeface="TwCenMT-Condensed"/>
                <a:cs typeface="Arial" panose="020B0604020202020204" pitchFamily="34" charset="0"/>
              </a:rPr>
            </a:br>
            <a:endParaRPr lang="en-GB" altLang="en-US" sz="4400">
              <a:solidFill>
                <a:srgbClr val="0D0D0D"/>
              </a:solidFill>
              <a:latin typeface="TwCenMT-Condensed"/>
              <a:cs typeface="Arial" panose="020B0604020202020204" pitchFamily="34" charset="0"/>
            </a:endParaRPr>
          </a:p>
        </p:txBody>
      </p:sp>
      <p:sp>
        <p:nvSpPr>
          <p:cNvPr id="31747" name="Θέση περιεχομένου 2">
            <a:extLst>
              <a:ext uri="{FF2B5EF4-FFF2-40B4-BE49-F238E27FC236}">
                <a16:creationId xmlns:a16="http://schemas.microsoft.com/office/drawing/2014/main" id="{09411780-DEB8-CA9F-4591-2754F6C03ABC}"/>
              </a:ext>
            </a:extLst>
          </p:cNvPr>
          <p:cNvSpPr>
            <a:spLocks noGrp="1" noChangeArrowheads="1"/>
          </p:cNvSpPr>
          <p:nvPr>
            <p:ph idx="11"/>
          </p:nvPr>
        </p:nvSpPr>
        <p:spPr>
          <a:xfrm>
            <a:off x="4287043" y="1038003"/>
            <a:ext cx="6970713" cy="6613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p>
            <a:pPr algn="l">
              <a:lnSpc>
                <a:spcPct val="90000"/>
              </a:lnSpc>
              <a:spcBef>
                <a:spcPts val="1000"/>
              </a:spcBef>
              <a:buFont typeface="Arial" panose="020B0604020202020204" pitchFamily="34" charset="0"/>
              <a:buNone/>
            </a:pPr>
            <a:r>
              <a:rPr lang="en-GB" altLang="en-US" sz="2000" dirty="0">
                <a:latin typeface="Calibri" panose="020F0502020204030204" pitchFamily="34" charset="0"/>
                <a:cs typeface="Arial" panose="020B0604020202020204" pitchFamily="34" charset="0"/>
              </a:rPr>
              <a:t>1. Community approach to identifying potentially eligible children </a:t>
            </a:r>
          </a:p>
          <a:p>
            <a:pPr algn="l">
              <a:lnSpc>
                <a:spcPct val="90000"/>
              </a:lnSpc>
              <a:spcBef>
                <a:spcPts val="1000"/>
              </a:spcBef>
              <a:buFont typeface="Arial" panose="020B0604020202020204" pitchFamily="34" charset="0"/>
              <a:buNone/>
            </a:pPr>
            <a:r>
              <a:rPr lang="en-GB" altLang="en-US" sz="2000" dirty="0">
                <a:latin typeface="Calibri" panose="020F0502020204030204" pitchFamily="34" charset="0"/>
                <a:cs typeface="Arial" panose="020B0604020202020204" pitchFamily="34" charset="0"/>
              </a:rPr>
              <a:t>2. Developmental screening and/or supervision in collaboration with physicians</a:t>
            </a:r>
          </a:p>
          <a:p>
            <a:pPr algn="l">
              <a:lnSpc>
                <a:spcPct val="90000"/>
              </a:lnSpc>
              <a:spcBef>
                <a:spcPts val="1000"/>
              </a:spcBef>
              <a:buFont typeface="Arial" panose="020B0604020202020204" pitchFamily="34" charset="0"/>
              <a:buNone/>
            </a:pPr>
            <a:r>
              <a:rPr lang="en-GB" altLang="en-US" sz="2000" dirty="0">
                <a:latin typeface="Calibri" panose="020F0502020204030204" pitchFamily="34" charset="0"/>
                <a:cs typeface="Arial" panose="020B0604020202020204" pitchFamily="34" charset="0"/>
              </a:rPr>
              <a:t>3. Referral management by intensive care units, doctors, parents, social services, kindergartens, etc.</a:t>
            </a:r>
          </a:p>
          <a:p>
            <a:pPr algn="l">
              <a:lnSpc>
                <a:spcPct val="90000"/>
              </a:lnSpc>
              <a:spcBef>
                <a:spcPts val="1000"/>
              </a:spcBef>
              <a:buFont typeface="Arial" panose="020B0604020202020204" pitchFamily="34" charset="0"/>
              <a:buNone/>
            </a:pPr>
            <a:r>
              <a:rPr lang="en-GB" altLang="en-US" sz="2000" dirty="0">
                <a:latin typeface="Calibri" panose="020F0502020204030204" pitchFamily="34" charset="0"/>
                <a:cs typeface="Arial" panose="020B0604020202020204" pitchFamily="34" charset="0"/>
              </a:rPr>
              <a:t>4. Integrated &amp; specialized development assessments</a:t>
            </a:r>
          </a:p>
          <a:p>
            <a:pPr algn="l">
              <a:lnSpc>
                <a:spcPct val="90000"/>
              </a:lnSpc>
              <a:spcBef>
                <a:spcPts val="1000"/>
              </a:spcBef>
              <a:buFont typeface="Arial" panose="020B0604020202020204" pitchFamily="34" charset="0"/>
              <a:buNone/>
            </a:pPr>
            <a:r>
              <a:rPr lang="en-GB" altLang="en-US" sz="2000" dirty="0">
                <a:latin typeface="Calibri" panose="020F0502020204030204" pitchFamily="34" charset="0"/>
                <a:cs typeface="Arial" panose="020B0604020202020204" pitchFamily="34" charset="0"/>
              </a:rPr>
              <a:t>5. Family , parental care, nutrition and safety assessments</a:t>
            </a:r>
          </a:p>
          <a:p>
            <a:pPr algn="l">
              <a:lnSpc>
                <a:spcPct val="90000"/>
              </a:lnSpc>
              <a:spcBef>
                <a:spcPts val="1000"/>
              </a:spcBef>
              <a:buFont typeface="Arial" panose="020B0604020202020204" pitchFamily="34" charset="0"/>
              <a:buNone/>
            </a:pPr>
            <a:r>
              <a:rPr lang="en-GB" altLang="en-US" sz="2000" dirty="0">
                <a:latin typeface="Calibri" panose="020F0502020204030204" pitchFamily="34" charset="0"/>
                <a:cs typeface="Arial" panose="020B0604020202020204" pitchFamily="34" charset="0"/>
              </a:rPr>
              <a:t>6. Development, implementation and monitoring of Individualized Family Service Plans (IFSP)</a:t>
            </a:r>
          </a:p>
          <a:p>
            <a:pPr algn="l">
              <a:lnSpc>
                <a:spcPct val="90000"/>
              </a:lnSpc>
              <a:spcBef>
                <a:spcPts val="1000"/>
              </a:spcBef>
              <a:buFont typeface="Arial" panose="020B0604020202020204" pitchFamily="34" charset="0"/>
              <a:buNone/>
            </a:pPr>
            <a:r>
              <a:rPr lang="en-GB" altLang="en-US" sz="2000" dirty="0">
                <a:latin typeface="Calibri" panose="020F0502020204030204" pitchFamily="34" charset="0"/>
                <a:cs typeface="Arial" panose="020B0604020202020204" pitchFamily="34" charset="0"/>
              </a:rPr>
              <a:t>7. Regular visits to the child's natural environment</a:t>
            </a:r>
          </a:p>
          <a:p>
            <a:pPr algn="l">
              <a:lnSpc>
                <a:spcPct val="90000"/>
              </a:lnSpc>
              <a:spcBef>
                <a:spcPts val="1000"/>
              </a:spcBef>
              <a:buFont typeface="Arial" panose="020B0604020202020204" pitchFamily="34" charset="0"/>
              <a:buNone/>
            </a:pPr>
            <a:endParaRPr lang="el-GR" altLang="en-US" sz="2000" dirty="0">
              <a:latin typeface="Calibri" panose="020F0502020204030204" pitchFamily="34" charset="0"/>
              <a:cs typeface="Arial" panose="020B0604020202020204" pitchFamily="34" charset="0"/>
            </a:endParaRPr>
          </a:p>
          <a:p>
            <a:pPr algn="r">
              <a:lnSpc>
                <a:spcPct val="90000"/>
              </a:lnSpc>
              <a:spcBef>
                <a:spcPts val="1000"/>
              </a:spcBef>
              <a:buFont typeface="Arial" panose="020B0604020202020204" pitchFamily="34" charset="0"/>
              <a:buNone/>
            </a:pPr>
            <a:r>
              <a:rPr lang="en-GB" altLang="en-US" sz="2000" dirty="0">
                <a:latin typeface="Calibri" panose="020F0502020204030204" pitchFamily="34" charset="0"/>
                <a:cs typeface="Arial" panose="020B0604020202020204" pitchFamily="34" charset="0"/>
              </a:rPr>
              <a:t>Emily Vargas-</a:t>
            </a:r>
            <a:r>
              <a:rPr lang="en-GB" altLang="en-US" sz="2000" dirty="0" err="1">
                <a:latin typeface="Calibri" panose="020F0502020204030204" pitchFamily="34" charset="0"/>
                <a:cs typeface="Arial" panose="020B0604020202020204" pitchFamily="34" charset="0"/>
              </a:rPr>
              <a:t>Barón</a:t>
            </a:r>
            <a:r>
              <a:rPr lang="en-GB" altLang="en-US" sz="2000" dirty="0">
                <a:latin typeface="Calibri" panose="020F0502020204030204" pitchFamily="34" charset="0"/>
                <a:cs typeface="Arial" panose="020B0604020202020204" pitchFamily="34" charset="0"/>
              </a:rPr>
              <a:t>, Building and strengthening integrated national early childhood intervention (ECI) systems, 2021</a:t>
            </a:r>
          </a:p>
        </p:txBody>
      </p:sp>
      <p:sp>
        <p:nvSpPr>
          <p:cNvPr id="31748" name="Τίτλος 1">
            <a:extLst>
              <a:ext uri="{FF2B5EF4-FFF2-40B4-BE49-F238E27FC236}">
                <a16:creationId xmlns:a16="http://schemas.microsoft.com/office/drawing/2014/main" id="{A367E075-F5CC-3069-F7D6-D0B939031304}"/>
              </a:ext>
            </a:extLst>
          </p:cNvPr>
          <p:cNvSpPr>
            <a:spLocks noChangeArrowheads="1"/>
          </p:cNvSpPr>
          <p:nvPr/>
        </p:nvSpPr>
        <p:spPr bwMode="auto">
          <a:xfrm>
            <a:off x="661988" y="1719262"/>
            <a:ext cx="2886076" cy="3005881"/>
          </a:xfrm>
          <a:prstGeom prst="rect">
            <a:avLst/>
          </a:prstGeom>
          <a:solidFill>
            <a:srgbClr val="4472C4"/>
          </a:solidFill>
          <a:ln w="12700" algn="ctr">
            <a:solidFill>
              <a:srgbClr val="2F528F"/>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en-GB" altLang="en-US" sz="3200" dirty="0">
                <a:solidFill>
                  <a:srgbClr val="FFFFFF"/>
                </a:solidFill>
              </a:rPr>
              <a:t>What do Early Childhood Intervention services provide? </a:t>
            </a:r>
          </a:p>
        </p:txBody>
      </p:sp>
      <p:pic>
        <p:nvPicPr>
          <p:cNvPr id="31749" name="Image" descr="Image">
            <a:extLst>
              <a:ext uri="{FF2B5EF4-FFF2-40B4-BE49-F238E27FC236}">
                <a16:creationId xmlns:a16="http://schemas.microsoft.com/office/drawing/2014/main" id="{78E9302E-7BFA-C9D7-0588-E16D0D9FF6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0"/>
            <a:ext cx="3400425"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pic>
        <p:nvPicPr>
          <p:cNvPr id="31750" name="Picture 4" descr="Logo&#10;&#10;Description automatically generated">
            <a:extLst>
              <a:ext uri="{FF2B5EF4-FFF2-40B4-BE49-F238E27FC236}">
                <a16:creationId xmlns:a16="http://schemas.microsoft.com/office/drawing/2014/main" id="{B023BD3E-E5C1-E895-A63F-DCC6C42B164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950" y="5164138"/>
            <a:ext cx="2509838" cy="177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pic>
        <p:nvPicPr>
          <p:cNvPr id="31751" name="Image" descr="Image">
            <a:extLst>
              <a:ext uri="{FF2B5EF4-FFF2-40B4-BE49-F238E27FC236}">
                <a16:creationId xmlns:a16="http://schemas.microsoft.com/office/drawing/2014/main" id="{6298CDDF-E2C4-BF59-CE12-95D3B55F899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85338" y="6286500"/>
            <a:ext cx="2506662"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sp>
        <p:nvSpPr>
          <p:cNvPr id="2" name="Slide Number Placeholder 1">
            <a:extLst>
              <a:ext uri="{FF2B5EF4-FFF2-40B4-BE49-F238E27FC236}">
                <a16:creationId xmlns:a16="http://schemas.microsoft.com/office/drawing/2014/main" id="{3A638AE5-9C2F-8F41-BEEB-1D0EF9AD4E6B}"/>
              </a:ext>
            </a:extLst>
          </p:cNvPr>
          <p:cNvSpPr>
            <a:spLocks noGrp="1"/>
          </p:cNvSpPr>
          <p:nvPr>
            <p:ph type="sldNum" sz="quarter" idx="12"/>
          </p:nvPr>
        </p:nvSpPr>
        <p:spPr/>
        <p:txBody>
          <a:bodyPr/>
          <a:lstStyle/>
          <a:p>
            <a:pPr>
              <a:defRPr/>
            </a:pPr>
            <a:fld id="{8A405E06-140B-4452-9EB4-EDD9E292D0D4}" type="slidenum">
              <a:rPr lang="LID4096" altLang="en-US" smtClean="0"/>
              <a:pPr>
                <a:defRPr/>
              </a:pPr>
              <a:t>14</a:t>
            </a:fld>
            <a:endParaRPr lang="LID4096"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Θέση περιεχομένου 2">
            <a:extLst>
              <a:ext uri="{FF2B5EF4-FFF2-40B4-BE49-F238E27FC236}">
                <a16:creationId xmlns:a16="http://schemas.microsoft.com/office/drawing/2014/main" id="{D7931BF2-BD93-76BA-9E1E-F70690FFF95F}"/>
              </a:ext>
            </a:extLst>
          </p:cNvPr>
          <p:cNvSpPr>
            <a:spLocks noGrp="1" noChangeArrowheads="1"/>
          </p:cNvSpPr>
          <p:nvPr>
            <p:ph idx="11"/>
          </p:nvPr>
        </p:nvSpPr>
        <p:spPr>
          <a:xfrm>
            <a:off x="4629152" y="1141412"/>
            <a:ext cx="6202362" cy="5580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p>
            <a:pPr algn="l">
              <a:lnSpc>
                <a:spcPct val="90000"/>
              </a:lnSpc>
              <a:spcBef>
                <a:spcPts val="1000"/>
              </a:spcBef>
              <a:buFont typeface="Arial" panose="020B0604020202020204" pitchFamily="34" charset="0"/>
              <a:buNone/>
            </a:pPr>
            <a:r>
              <a:rPr lang="en-GB" altLang="en-US" sz="2000" dirty="0">
                <a:latin typeface="TwCenMT-Regular"/>
                <a:cs typeface="Arial" panose="020B0604020202020204" pitchFamily="34" charset="0"/>
              </a:rPr>
              <a:t>8. Case management</a:t>
            </a:r>
          </a:p>
          <a:p>
            <a:pPr algn="l">
              <a:lnSpc>
                <a:spcPct val="90000"/>
              </a:lnSpc>
              <a:spcBef>
                <a:spcPts val="1000"/>
              </a:spcBef>
              <a:buFont typeface="Arial" panose="020B0604020202020204" pitchFamily="34" charset="0"/>
              <a:buNone/>
            </a:pPr>
            <a:r>
              <a:rPr lang="en-GB" altLang="en-US" sz="2000" dirty="0">
                <a:latin typeface="TwCenMT-Regular"/>
                <a:cs typeface="Arial" panose="020B0604020202020204" pitchFamily="34" charset="0"/>
              </a:rPr>
              <a:t>9. Reviews of assessments &amp; Individualized Family Service Plans</a:t>
            </a:r>
          </a:p>
          <a:p>
            <a:pPr algn="l">
              <a:lnSpc>
                <a:spcPct val="90000"/>
              </a:lnSpc>
              <a:spcBef>
                <a:spcPts val="1000"/>
              </a:spcBef>
              <a:buFont typeface="Arial" panose="020B0604020202020204" pitchFamily="34" charset="0"/>
              <a:buNone/>
            </a:pPr>
            <a:r>
              <a:rPr lang="en-GB" altLang="en-US" sz="2000" dirty="0">
                <a:latin typeface="TwCenMT-Regular"/>
                <a:cs typeface="Arial" panose="020B0604020202020204" pitchFamily="34" charset="0"/>
              </a:rPr>
              <a:t>10. Optional: Manufacture of toys, peer group sessions, family counselling, respite services, etc.</a:t>
            </a:r>
          </a:p>
          <a:p>
            <a:pPr algn="l">
              <a:lnSpc>
                <a:spcPct val="90000"/>
              </a:lnSpc>
              <a:spcBef>
                <a:spcPts val="1000"/>
              </a:spcBef>
              <a:buFont typeface="Arial" panose="020B0604020202020204" pitchFamily="34" charset="0"/>
              <a:buNone/>
            </a:pPr>
            <a:r>
              <a:rPr lang="en-GB" altLang="en-US" sz="2000" dirty="0">
                <a:latin typeface="TwCenMT-Regular"/>
                <a:cs typeface="Arial" panose="020B0604020202020204" pitchFamily="34" charset="0"/>
              </a:rPr>
              <a:t>11. Transition services (e.g. nursery, kindergarten, day care centre)</a:t>
            </a:r>
          </a:p>
          <a:p>
            <a:pPr algn="just">
              <a:lnSpc>
                <a:spcPct val="90000"/>
              </a:lnSpc>
              <a:spcBef>
                <a:spcPts val="1000"/>
              </a:spcBef>
              <a:buFont typeface="Arial" panose="020B0604020202020204" pitchFamily="34" charset="0"/>
              <a:buNone/>
            </a:pPr>
            <a:r>
              <a:rPr lang="en-GB" altLang="en-US" sz="2000" dirty="0">
                <a:latin typeface="TwCenMT-Regular"/>
                <a:cs typeface="Arial" panose="020B0604020202020204" pitchFamily="34" charset="0"/>
              </a:rPr>
              <a:t>12. Advocacy &amp; public information/awareness-raising services</a:t>
            </a:r>
          </a:p>
          <a:p>
            <a:pPr algn="l">
              <a:lnSpc>
                <a:spcPct val="90000"/>
              </a:lnSpc>
              <a:spcBef>
                <a:spcPts val="1000"/>
              </a:spcBef>
              <a:buFont typeface="Arial" panose="020B0604020202020204" pitchFamily="34" charset="0"/>
              <a:buNone/>
            </a:pPr>
            <a:r>
              <a:rPr lang="en-GB" altLang="en-US" sz="2000" dirty="0">
                <a:latin typeface="TwCenMT-Regular"/>
                <a:cs typeface="Arial" panose="020B0604020202020204" pitchFamily="34" charset="0"/>
              </a:rPr>
              <a:t>13. Networking activities</a:t>
            </a:r>
          </a:p>
          <a:p>
            <a:pPr algn="l">
              <a:lnSpc>
                <a:spcPct val="90000"/>
              </a:lnSpc>
              <a:spcBef>
                <a:spcPts val="1000"/>
              </a:spcBef>
              <a:buFont typeface="Arial" panose="020B0604020202020204" pitchFamily="34" charset="0"/>
              <a:buNone/>
            </a:pPr>
            <a:endParaRPr lang="el-GR" altLang="en-US" sz="2000" dirty="0">
              <a:latin typeface="TwCenMT-Regular"/>
              <a:cs typeface="Arial" panose="020B0604020202020204" pitchFamily="34" charset="0"/>
            </a:endParaRPr>
          </a:p>
          <a:p>
            <a:pPr algn="r">
              <a:lnSpc>
                <a:spcPct val="90000"/>
              </a:lnSpc>
              <a:spcBef>
                <a:spcPts val="1000"/>
              </a:spcBef>
              <a:buFont typeface="Arial" panose="020B0604020202020204" pitchFamily="34" charset="0"/>
              <a:buNone/>
            </a:pPr>
            <a:r>
              <a:rPr lang="en-GB" altLang="en-US" sz="2000" dirty="0">
                <a:latin typeface="Calibri" panose="020F0502020204030204" pitchFamily="34" charset="0"/>
                <a:cs typeface="Arial" panose="020B0604020202020204" pitchFamily="34" charset="0"/>
              </a:rPr>
              <a:t>Emily Vargas-</a:t>
            </a:r>
            <a:r>
              <a:rPr lang="en-GB" altLang="en-US" sz="2000" dirty="0" err="1">
                <a:latin typeface="Calibri" panose="020F0502020204030204" pitchFamily="34" charset="0"/>
                <a:cs typeface="Arial" panose="020B0604020202020204" pitchFamily="34" charset="0"/>
              </a:rPr>
              <a:t>Barón</a:t>
            </a:r>
            <a:r>
              <a:rPr lang="en-GB" altLang="en-US" sz="2000" dirty="0">
                <a:latin typeface="Calibri" panose="020F0502020204030204" pitchFamily="34" charset="0"/>
                <a:cs typeface="Arial" panose="020B0604020202020204" pitchFamily="34" charset="0"/>
              </a:rPr>
              <a:t>, 2021</a:t>
            </a:r>
          </a:p>
          <a:p>
            <a:pPr algn="l">
              <a:lnSpc>
                <a:spcPct val="90000"/>
              </a:lnSpc>
              <a:spcBef>
                <a:spcPts val="1000"/>
              </a:spcBef>
              <a:buFont typeface="Arial" panose="020B0604020202020204" pitchFamily="34" charset="0"/>
              <a:buNone/>
            </a:pPr>
            <a:endParaRPr lang="el-GR" altLang="en-US" sz="2000" dirty="0">
              <a:latin typeface="TwCenMT-Regular"/>
              <a:cs typeface="Arial" panose="020B0604020202020204" pitchFamily="34" charset="0"/>
            </a:endParaRPr>
          </a:p>
          <a:p>
            <a:pPr algn="l">
              <a:lnSpc>
                <a:spcPct val="90000"/>
              </a:lnSpc>
              <a:spcBef>
                <a:spcPts val="1000"/>
              </a:spcBef>
              <a:buFont typeface="Arial" panose="020B0604020202020204" pitchFamily="34" charset="0"/>
              <a:buNone/>
            </a:pPr>
            <a:endParaRPr lang="el-GR" altLang="en-US" sz="2000" dirty="0">
              <a:latin typeface="Calibri" panose="020F0502020204030204" pitchFamily="34" charset="0"/>
              <a:cs typeface="Arial" panose="020B0604020202020204" pitchFamily="34" charset="0"/>
            </a:endParaRPr>
          </a:p>
        </p:txBody>
      </p:sp>
      <p:pic>
        <p:nvPicPr>
          <p:cNvPr id="33796" name="Image" descr="Image">
            <a:extLst>
              <a:ext uri="{FF2B5EF4-FFF2-40B4-BE49-F238E27FC236}">
                <a16:creationId xmlns:a16="http://schemas.microsoft.com/office/drawing/2014/main" id="{92220C41-E7C5-9110-50A1-61AB2B9EBF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85338" y="6286500"/>
            <a:ext cx="2506662"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pic>
        <p:nvPicPr>
          <p:cNvPr id="33797" name="Picture 4" descr="Logo&#10;&#10;Description automatically generated">
            <a:extLst>
              <a:ext uri="{FF2B5EF4-FFF2-40B4-BE49-F238E27FC236}">
                <a16:creationId xmlns:a16="http://schemas.microsoft.com/office/drawing/2014/main" id="{BAA4ADA4-EA83-0762-1B43-2B190C9062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950" y="5164138"/>
            <a:ext cx="2509838" cy="177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pic>
        <p:nvPicPr>
          <p:cNvPr id="33798" name="Image" descr="Image">
            <a:extLst>
              <a:ext uri="{FF2B5EF4-FFF2-40B4-BE49-F238E27FC236}">
                <a16:creationId xmlns:a16="http://schemas.microsoft.com/office/drawing/2014/main" id="{85E5DDEC-0642-C6B9-8D2E-95199FDFA42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 y="0"/>
            <a:ext cx="3400425"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sp>
        <p:nvSpPr>
          <p:cNvPr id="2" name="Slide Number Placeholder 1">
            <a:extLst>
              <a:ext uri="{FF2B5EF4-FFF2-40B4-BE49-F238E27FC236}">
                <a16:creationId xmlns:a16="http://schemas.microsoft.com/office/drawing/2014/main" id="{23B845E6-BAA1-2249-92DD-EE0B4CE49E35}"/>
              </a:ext>
            </a:extLst>
          </p:cNvPr>
          <p:cNvSpPr>
            <a:spLocks noGrp="1"/>
          </p:cNvSpPr>
          <p:nvPr>
            <p:ph type="sldNum" sz="quarter" idx="12"/>
          </p:nvPr>
        </p:nvSpPr>
        <p:spPr/>
        <p:txBody>
          <a:bodyPr/>
          <a:lstStyle/>
          <a:p>
            <a:pPr>
              <a:defRPr/>
            </a:pPr>
            <a:fld id="{8A405E06-140B-4452-9EB4-EDD9E292D0D4}" type="slidenum">
              <a:rPr lang="LID4096" altLang="en-US" smtClean="0"/>
              <a:pPr>
                <a:defRPr/>
              </a:pPr>
              <a:t>15</a:t>
            </a:fld>
            <a:endParaRPr lang="LID4096" altLang="en-US"/>
          </a:p>
        </p:txBody>
      </p:sp>
      <p:sp>
        <p:nvSpPr>
          <p:cNvPr id="8" name="Τίτλος 1">
            <a:extLst>
              <a:ext uri="{FF2B5EF4-FFF2-40B4-BE49-F238E27FC236}">
                <a16:creationId xmlns:a16="http://schemas.microsoft.com/office/drawing/2014/main" id="{A7945E86-632A-854A-9F24-D22D280A5A53}"/>
              </a:ext>
            </a:extLst>
          </p:cNvPr>
          <p:cNvSpPr>
            <a:spLocks noChangeArrowheads="1"/>
          </p:cNvSpPr>
          <p:nvPr/>
        </p:nvSpPr>
        <p:spPr bwMode="auto">
          <a:xfrm>
            <a:off x="661988" y="1719262"/>
            <a:ext cx="2886076" cy="3005881"/>
          </a:xfrm>
          <a:prstGeom prst="rect">
            <a:avLst/>
          </a:prstGeom>
          <a:solidFill>
            <a:srgbClr val="4472C4"/>
          </a:solidFill>
          <a:ln w="12700" algn="ctr">
            <a:solidFill>
              <a:srgbClr val="2F528F"/>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en-GB" altLang="en-US" sz="3200" dirty="0">
                <a:solidFill>
                  <a:srgbClr val="FFFFFF"/>
                </a:solidFill>
              </a:rPr>
              <a:t>What do Early Childhood Intervention services provide?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4" descr="Logo&#10;&#10;Description automatically generated">
            <a:extLst>
              <a:ext uri="{FF2B5EF4-FFF2-40B4-BE49-F238E27FC236}">
                <a16:creationId xmlns:a16="http://schemas.microsoft.com/office/drawing/2014/main" id="{AE8D0C83-0A5B-D240-E17F-D0DD4D8DBB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638675"/>
            <a:ext cx="2857500"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pic>
        <p:nvPicPr>
          <p:cNvPr id="35843" name="Image" descr="Image">
            <a:extLst>
              <a:ext uri="{FF2B5EF4-FFF2-40B4-BE49-F238E27FC236}">
                <a16:creationId xmlns:a16="http://schemas.microsoft.com/office/drawing/2014/main" id="{EC050B8C-CCD5-FD84-45F3-1B7063B12C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3375" y="0"/>
            <a:ext cx="16891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pic>
        <p:nvPicPr>
          <p:cNvPr id="35844" name="Image" descr="Image">
            <a:extLst>
              <a:ext uri="{FF2B5EF4-FFF2-40B4-BE49-F238E27FC236}">
                <a16:creationId xmlns:a16="http://schemas.microsoft.com/office/drawing/2014/main" id="{EEC0ADD6-43B8-AEE5-9DE3-96E557C207D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85338" y="6288088"/>
            <a:ext cx="2506662"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sp>
        <p:nvSpPr>
          <p:cNvPr id="29701" name="Τίτλος 7">
            <a:extLst>
              <a:ext uri="{FF2B5EF4-FFF2-40B4-BE49-F238E27FC236}">
                <a16:creationId xmlns:a16="http://schemas.microsoft.com/office/drawing/2014/main" id="{5D0D763E-AE97-E2A1-15C4-E195176AA093}"/>
              </a:ext>
            </a:extLst>
          </p:cNvPr>
          <p:cNvSpPr>
            <a:spLocks noGrp="1" noChangeArrowheads="1"/>
          </p:cNvSpPr>
          <p:nvPr>
            <p:ph type="title" idx="10"/>
          </p:nvPr>
        </p:nvSpPr>
        <p:spPr>
          <a:xfrm>
            <a:off x="838200" y="719137"/>
            <a:ext cx="10515600"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lnSpc>
                <a:spcPct val="90000"/>
              </a:lnSpc>
              <a:defRPr/>
            </a:pPr>
            <a:r>
              <a:rPr lang="en-GB" altLang="en-US" sz="4400" dirty="0">
                <a:solidFill>
                  <a:srgbClr val="0070C0"/>
                </a:solidFill>
                <a:cs typeface="Arial" panose="020B0604020202020204" pitchFamily="34" charset="0"/>
              </a:rPr>
              <a:t>Guiding Principles of Early Childhood Intervention </a:t>
            </a:r>
          </a:p>
        </p:txBody>
      </p:sp>
      <p:pic>
        <p:nvPicPr>
          <p:cNvPr id="35846" name="Θέση περιεχομένου 11">
            <a:extLst>
              <a:ext uri="{FF2B5EF4-FFF2-40B4-BE49-F238E27FC236}">
                <a16:creationId xmlns:a16="http://schemas.microsoft.com/office/drawing/2014/main" id="{1556B8E3-6A39-7C45-2068-3EA79A762678}"/>
              </a:ext>
            </a:extLst>
          </p:cNvPr>
          <p:cNvPicPr>
            <a:picLocks noGrp="1" noChangeArrowheads="1"/>
          </p:cNvPicPr>
          <p:nvPr>
            <p:ph idx="11"/>
          </p:nvPr>
        </p:nvPicPr>
        <p:blipFill>
          <a:blip r:embed="rId6">
            <a:extLst>
              <a:ext uri="{28A0092B-C50C-407E-A947-70E740481C1C}">
                <a14:useLocalDpi xmlns:a14="http://schemas.microsoft.com/office/drawing/2010/main" val="0"/>
              </a:ext>
            </a:extLst>
          </a:blip>
          <a:srcRect/>
          <a:stretch>
            <a:fillRect/>
          </a:stretch>
        </p:blipFill>
        <p:spPr>
          <a:xfrm>
            <a:off x="1098550" y="1552575"/>
            <a:ext cx="10255250" cy="363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pic>
        <p:nvPicPr>
          <p:cNvPr id="35847" name="Διάγραμμα 1">
            <a:extLst>
              <a:ext uri="{FF2B5EF4-FFF2-40B4-BE49-F238E27FC236}">
                <a16:creationId xmlns:a16="http://schemas.microsoft.com/office/drawing/2014/main" id="{AF7852B5-5C16-C46C-857C-CB5017684214}"/>
              </a:ext>
            </a:extLst>
          </p:cNvPr>
          <p:cNvPicPr preferRelativeResize="0">
            <a:picLocks/>
          </p:cNvPicPr>
          <p:nvPr/>
        </p:nvPicPr>
        <p:blipFill>
          <a:blip r:embed="rId7">
            <a:extLst>
              <a:ext uri="{28A0092B-C50C-407E-A947-70E740481C1C}">
                <a14:useLocalDpi xmlns:a14="http://schemas.microsoft.com/office/drawing/2010/main" val="0"/>
              </a:ext>
            </a:extLst>
          </a:blip>
          <a:srcRect/>
          <a:stretch>
            <a:fillRect/>
          </a:stretch>
        </p:blipFill>
        <p:spPr bwMode="auto">
          <a:xfrm>
            <a:off x="2516188" y="1552575"/>
            <a:ext cx="7643812" cy="458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35848" name="TextBox 8">
            <a:extLst>
              <a:ext uri="{FF2B5EF4-FFF2-40B4-BE49-F238E27FC236}">
                <a16:creationId xmlns:a16="http://schemas.microsoft.com/office/drawing/2014/main" id="{34BF56D7-2BA8-C397-A466-4B06EB5EDE54}"/>
              </a:ext>
            </a:extLst>
          </p:cNvPr>
          <p:cNvSpPr>
            <a:spLocks noChangeArrowheads="1"/>
          </p:cNvSpPr>
          <p:nvPr/>
        </p:nvSpPr>
        <p:spPr bwMode="auto">
          <a:xfrm>
            <a:off x="2924175" y="6046788"/>
            <a:ext cx="7167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eaLnBrk="1" hangingPunct="1">
              <a:lnSpc>
                <a:spcPct val="100000"/>
              </a:lnSpc>
              <a:spcBef>
                <a:spcPct val="0"/>
              </a:spcBef>
              <a:buFontTx/>
              <a:buNone/>
            </a:pPr>
            <a:r>
              <a:rPr lang="en-GB" altLang="en-US" sz="2000">
                <a:latin typeface="Calibri Light" panose="020F0302020204030204" pitchFamily="34" charset="0"/>
              </a:rPr>
              <a:t>European Agency for Development in Special Needs Education, 2004</a:t>
            </a:r>
          </a:p>
        </p:txBody>
      </p:sp>
      <p:sp>
        <p:nvSpPr>
          <p:cNvPr id="2" name="Slide Number Placeholder 1">
            <a:extLst>
              <a:ext uri="{FF2B5EF4-FFF2-40B4-BE49-F238E27FC236}">
                <a16:creationId xmlns:a16="http://schemas.microsoft.com/office/drawing/2014/main" id="{6613F194-F2B3-C44F-9FBA-2885D8DA7A2A}"/>
              </a:ext>
            </a:extLst>
          </p:cNvPr>
          <p:cNvSpPr>
            <a:spLocks noGrp="1"/>
          </p:cNvSpPr>
          <p:nvPr>
            <p:ph type="sldNum" sz="quarter" idx="12"/>
          </p:nvPr>
        </p:nvSpPr>
        <p:spPr/>
        <p:txBody>
          <a:bodyPr/>
          <a:lstStyle/>
          <a:p>
            <a:pPr>
              <a:defRPr/>
            </a:pPr>
            <a:fld id="{8A405E06-140B-4452-9EB4-EDD9E292D0D4}" type="slidenum">
              <a:rPr lang="LID4096" altLang="en-US" smtClean="0"/>
              <a:pPr>
                <a:defRPr/>
              </a:pPr>
              <a:t>16</a:t>
            </a:fld>
            <a:endParaRPr lang="LID4096"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4" descr="Logo&#10;&#10;Description automatically generated">
            <a:extLst>
              <a:ext uri="{FF2B5EF4-FFF2-40B4-BE49-F238E27FC236}">
                <a16:creationId xmlns:a16="http://schemas.microsoft.com/office/drawing/2014/main" id="{1A664808-56B1-7AA9-2ADD-31D6678C04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638675"/>
            <a:ext cx="2857500"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pic>
        <p:nvPicPr>
          <p:cNvPr id="37891" name="Image" descr="Image">
            <a:extLst>
              <a:ext uri="{FF2B5EF4-FFF2-40B4-BE49-F238E27FC236}">
                <a16:creationId xmlns:a16="http://schemas.microsoft.com/office/drawing/2014/main" id="{308A3E66-41DF-6126-A043-5E32F681C12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3375" y="0"/>
            <a:ext cx="16891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pic>
        <p:nvPicPr>
          <p:cNvPr id="37892" name="Image" descr="Image">
            <a:extLst>
              <a:ext uri="{FF2B5EF4-FFF2-40B4-BE49-F238E27FC236}">
                <a16:creationId xmlns:a16="http://schemas.microsoft.com/office/drawing/2014/main" id="{7DC376C3-B8AE-4C97-E3DD-4238522E548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685338" y="6288088"/>
            <a:ext cx="2506662"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pic>
        <p:nvPicPr>
          <p:cNvPr id="2" name="Online Media 1" title="Early Intervention: A Routines-Based Approach - Part 1:Traditional vs Routines">
            <a:hlinkClick r:id="" action="ppaction://media"/>
            <a:extLst>
              <a:ext uri="{FF2B5EF4-FFF2-40B4-BE49-F238E27FC236}">
                <a16:creationId xmlns:a16="http://schemas.microsoft.com/office/drawing/2014/main" id="{A1370898-88F0-F887-BD26-FF25C8E20FB9}"/>
              </a:ext>
            </a:extLst>
          </p:cNvPr>
          <p:cNvPicPr>
            <a:picLocks noRot="1" noChangeAspect="1"/>
          </p:cNvPicPr>
          <p:nvPr>
            <a:videoFile r:link="rId1"/>
          </p:nvPr>
        </p:nvPicPr>
        <p:blipFill>
          <a:blip r:embed="rId7"/>
          <a:stretch>
            <a:fillRect/>
          </a:stretch>
        </p:blipFill>
        <p:spPr>
          <a:xfrm>
            <a:off x="2640013" y="765175"/>
            <a:ext cx="6680200" cy="3773488"/>
          </a:xfrm>
          <a:prstGeom prst="rect">
            <a:avLst/>
          </a:prstGeom>
        </p:spPr>
      </p:pic>
      <p:sp>
        <p:nvSpPr>
          <p:cNvPr id="3" name="Slide Number Placeholder 2">
            <a:extLst>
              <a:ext uri="{FF2B5EF4-FFF2-40B4-BE49-F238E27FC236}">
                <a16:creationId xmlns:a16="http://schemas.microsoft.com/office/drawing/2014/main" id="{0C6A994E-BD80-3545-9AA9-3039FED46D5B}"/>
              </a:ext>
            </a:extLst>
          </p:cNvPr>
          <p:cNvSpPr>
            <a:spLocks noGrp="1"/>
          </p:cNvSpPr>
          <p:nvPr>
            <p:ph type="sldNum" sz="quarter" idx="12"/>
          </p:nvPr>
        </p:nvSpPr>
        <p:spPr/>
        <p:txBody>
          <a:bodyPr/>
          <a:lstStyle/>
          <a:p>
            <a:pPr>
              <a:defRPr/>
            </a:pPr>
            <a:fld id="{8A405E06-140B-4452-9EB4-EDD9E292D0D4}" type="slidenum">
              <a:rPr lang="LID4096" altLang="en-US" smtClean="0"/>
              <a:pPr>
                <a:defRPr/>
              </a:pPr>
              <a:t>17</a:t>
            </a:fld>
            <a:endParaRPr lang="LID4096"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bject 9">
            <a:extLst>
              <a:ext uri="{FF2B5EF4-FFF2-40B4-BE49-F238E27FC236}">
                <a16:creationId xmlns:a16="http://schemas.microsoft.com/office/drawing/2014/main" id="{5983B250-DB1F-4869-5801-6FFB688F9E0C}"/>
              </a:ext>
            </a:extLst>
          </p:cNvPr>
          <p:cNvSpPr>
            <a:spLocks noGrp="1" noChangeArrowheads="1"/>
          </p:cNvSpPr>
          <p:nvPr>
            <p:ph type="title" idx="4294967295"/>
          </p:nvPr>
        </p:nvSpPr>
        <p:spPr>
          <a:xfrm>
            <a:off x="2994025" y="2001838"/>
            <a:ext cx="5556250" cy="1955800"/>
          </a:xfrm>
        </p:spPr>
        <p:txBody>
          <a:bodyPr/>
          <a:lstStyle/>
          <a:p>
            <a:pPr indent="474663" algn="ctr" defTabSz="1301750" eaLnBrk="1" hangingPunct="1">
              <a:lnSpc>
                <a:spcPts val="2075"/>
              </a:lnSpc>
              <a:spcBef>
                <a:spcPts val="475"/>
              </a:spcBef>
            </a:pPr>
            <a:br>
              <a:rPr lang="en-GB" altLang="en-US" dirty="0"/>
            </a:br>
            <a:br>
              <a:rPr lang="en-GB" altLang="en-US" sz="1800" dirty="0"/>
            </a:br>
            <a:br>
              <a:rPr lang="en-GB" altLang="en-US" sz="1800" dirty="0"/>
            </a:br>
            <a:r>
              <a:rPr lang="en-GB" altLang="en-US" sz="1800" dirty="0"/>
              <a:t>European Association  of Service providers for Persons with Disabilities</a:t>
            </a:r>
          </a:p>
        </p:txBody>
      </p:sp>
      <p:sp>
        <p:nvSpPr>
          <p:cNvPr id="39939" name="Lorem ipsum dolor sit met, consectetur adipiscing elit, sed do eiusmod tempor incididunt ut labore et dolore magna liqua. Ut enim ad minim veniam, quis exercitation.">
            <a:extLst>
              <a:ext uri="{FF2B5EF4-FFF2-40B4-BE49-F238E27FC236}">
                <a16:creationId xmlns:a16="http://schemas.microsoft.com/office/drawing/2014/main" id="{7EBFE5BF-B690-DF33-9DE8-5AED88B6A624}"/>
              </a:ext>
            </a:extLst>
          </p:cNvPr>
          <p:cNvSpPr>
            <a:spLocks noChangeArrowheads="1"/>
          </p:cNvSpPr>
          <p:nvPr/>
        </p:nvSpPr>
        <p:spPr bwMode="auto">
          <a:xfrm>
            <a:off x="3297238" y="3305175"/>
            <a:ext cx="4989512" cy="91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txBody>
          <a:bodyPr lIns="73149" tIns="73149" rIns="73149" bIns="73149"/>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lnSpc>
                <a:spcPct val="120000"/>
              </a:lnSpc>
              <a:spcBef>
                <a:spcPct val="0"/>
              </a:spcBef>
              <a:buFontTx/>
              <a:buNone/>
            </a:pPr>
            <a:endParaRPr lang="en-US" altLang="en-US" sz="4400" b="1">
              <a:solidFill>
                <a:srgbClr val="535353"/>
              </a:solidFill>
              <a:latin typeface="Acumin Pro Light" charset="0"/>
              <a:cs typeface="Acumin Pro Light" charset="0"/>
              <a:sym typeface="Acumin Pro Light" charset="0"/>
            </a:endParaRPr>
          </a:p>
        </p:txBody>
      </p:sp>
      <p:pic>
        <p:nvPicPr>
          <p:cNvPr id="39940" name="Image" descr="Image">
            <a:extLst>
              <a:ext uri="{FF2B5EF4-FFF2-40B4-BE49-F238E27FC236}">
                <a16:creationId xmlns:a16="http://schemas.microsoft.com/office/drawing/2014/main" id="{DFE80BA8-8EC2-8AC3-1D6E-6D4B382F65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4988" y="-333375"/>
            <a:ext cx="10058400"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pic>
        <p:nvPicPr>
          <p:cNvPr id="39941" name="Image" descr="Image">
            <a:extLst>
              <a:ext uri="{FF2B5EF4-FFF2-40B4-BE49-F238E27FC236}">
                <a16:creationId xmlns:a16="http://schemas.microsoft.com/office/drawing/2014/main" id="{25327E54-263B-C926-8AA2-C51459D1F37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3488" y="950913"/>
            <a:ext cx="1646237"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pic>
        <p:nvPicPr>
          <p:cNvPr id="39942" name="Image" descr="Image">
            <a:extLst>
              <a:ext uri="{FF2B5EF4-FFF2-40B4-BE49-F238E27FC236}">
                <a16:creationId xmlns:a16="http://schemas.microsoft.com/office/drawing/2014/main" id="{F00EA769-708F-6F8C-F8F0-54420D45409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38" y="84138"/>
            <a:ext cx="2143126" cy="668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pic>
        <p:nvPicPr>
          <p:cNvPr id="39943" name="Image" descr="Image">
            <a:extLst>
              <a:ext uri="{FF2B5EF4-FFF2-40B4-BE49-F238E27FC236}">
                <a16:creationId xmlns:a16="http://schemas.microsoft.com/office/drawing/2014/main" id="{DAECD49C-F6EB-3A1D-2D94-C21CD9184C7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24138" y="5418138"/>
            <a:ext cx="5724525"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pic>
      <p:sp>
        <p:nvSpPr>
          <p:cNvPr id="39944" name="object 14">
            <a:extLst>
              <a:ext uri="{FF2B5EF4-FFF2-40B4-BE49-F238E27FC236}">
                <a16:creationId xmlns:a16="http://schemas.microsoft.com/office/drawing/2014/main" id="{82D7BB70-60EE-D935-721F-302E4F692ECC}"/>
              </a:ext>
            </a:extLst>
          </p:cNvPr>
          <p:cNvSpPr>
            <a:spLocks noChangeArrowheads="1"/>
          </p:cNvSpPr>
          <p:nvPr/>
        </p:nvSpPr>
        <p:spPr bwMode="auto">
          <a:xfrm>
            <a:off x="4527550" y="6089650"/>
            <a:ext cx="2441575"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400000"/>
                <a:headEnd/>
                <a:tailEnd/>
              </a14:hiddenLine>
            </a:ext>
          </a:extLst>
        </p:spPr>
        <p:txBody>
          <a:bodyPr lIns="0" tIns="0" rIns="0" bIns="0"/>
          <a:lstStyle>
            <a:lvl1pPr indent="190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eaLnBrk="1" hangingPunct="1">
              <a:lnSpc>
                <a:spcPct val="100000"/>
              </a:lnSpc>
              <a:spcBef>
                <a:spcPts val="150"/>
              </a:spcBef>
              <a:buFontTx/>
              <a:buNone/>
            </a:pPr>
            <a:r>
              <a:rPr lang="en-GB" altLang="en-US">
                <a:solidFill>
                  <a:srgbClr val="FFFFFF"/>
                </a:solidFill>
                <a:latin typeface="Montserrat Regular" panose="00000500000000000000" pitchFamily="2" charset="0"/>
                <a:sym typeface="Montserrat Regular" panose="00000500000000000000" pitchFamily="2" charset="0"/>
              </a:rPr>
              <a:t>Thank you!</a:t>
            </a:r>
          </a:p>
        </p:txBody>
      </p:sp>
      <p:sp>
        <p:nvSpPr>
          <p:cNvPr id="2" name="Slide Number Placeholder 1">
            <a:extLst>
              <a:ext uri="{FF2B5EF4-FFF2-40B4-BE49-F238E27FC236}">
                <a16:creationId xmlns:a16="http://schemas.microsoft.com/office/drawing/2014/main" id="{841BB716-8666-DE4F-AF98-1931D1390904}"/>
              </a:ext>
            </a:extLst>
          </p:cNvPr>
          <p:cNvSpPr>
            <a:spLocks noGrp="1"/>
          </p:cNvSpPr>
          <p:nvPr>
            <p:ph type="sldNum" sz="quarter" idx="10"/>
          </p:nvPr>
        </p:nvSpPr>
        <p:spPr/>
        <p:txBody>
          <a:bodyPr/>
          <a:lstStyle/>
          <a:p>
            <a:pPr>
              <a:defRPr/>
            </a:pPr>
            <a:fld id="{107DC52B-8BCD-4853-BD83-F3224178974D}" type="slidenum">
              <a:rPr lang="el-GR" altLang="en-US" smtClean="0"/>
              <a:pPr>
                <a:defRPr/>
              </a:pPr>
              <a:t>18</a:t>
            </a:fld>
            <a:endParaRPr lang="el-G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Image" descr="Image">
            <a:extLst>
              <a:ext uri="{FF2B5EF4-FFF2-40B4-BE49-F238E27FC236}">
                <a16:creationId xmlns:a16="http://schemas.microsoft.com/office/drawing/2014/main" id="{747A840E-7481-5964-365B-5DB2BC1BF1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88513" y="6249988"/>
            <a:ext cx="2503487"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pic>
        <p:nvPicPr>
          <p:cNvPr id="7171" name="Picture 4" descr="Logo&#10;&#10;Description automatically generated">
            <a:extLst>
              <a:ext uri="{FF2B5EF4-FFF2-40B4-BE49-F238E27FC236}">
                <a16:creationId xmlns:a16="http://schemas.microsoft.com/office/drawing/2014/main" id="{EEDBF0BB-1A3A-8994-2877-85282A6B4D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113" y="-219075"/>
            <a:ext cx="2103438"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pic>
        <p:nvPicPr>
          <p:cNvPr id="7172" name="Image" descr="Image">
            <a:extLst>
              <a:ext uri="{FF2B5EF4-FFF2-40B4-BE49-F238E27FC236}">
                <a16:creationId xmlns:a16="http://schemas.microsoft.com/office/drawing/2014/main" id="{AA1421FC-2F26-CDE5-6660-2FDD7BBAE0C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75100" y="14288"/>
            <a:ext cx="2503488"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15365" name="Τίτλος 2">
            <a:extLst>
              <a:ext uri="{FF2B5EF4-FFF2-40B4-BE49-F238E27FC236}">
                <a16:creationId xmlns:a16="http://schemas.microsoft.com/office/drawing/2014/main" id="{B51ADB17-0000-AD66-8FBC-AE2AA917CF9A}"/>
              </a:ext>
            </a:extLst>
          </p:cNvPr>
          <p:cNvSpPr>
            <a:spLocks noGrp="1" noChangeArrowheads="1"/>
          </p:cNvSpPr>
          <p:nvPr>
            <p:ph type="title" idx="10"/>
          </p:nvPr>
        </p:nvSpPr>
        <p:spPr>
          <a:xfrm>
            <a:off x="678307" y="2332831"/>
            <a:ext cx="3590950" cy="2192337"/>
          </a:xfrm>
          <a:solidFill>
            <a:srgbClr val="4472C4"/>
          </a:solidFill>
          <a:ln w="12700" cap="flat" algn="ctr">
            <a:solidFill>
              <a:srgbClr val="2F528F"/>
            </a:solidFill>
            <a:round/>
            <a:headEnd type="none" w="med" len="med"/>
            <a:tailEnd type="none" w="med" len="med"/>
          </a:ln>
        </p:spPr>
        <p:txBody>
          <a:bodyPr/>
          <a:lstStyle/>
          <a:p>
            <a:pPr algn="ctr">
              <a:lnSpc>
                <a:spcPct val="90000"/>
              </a:lnSpc>
              <a:defRPr/>
            </a:pPr>
            <a:r>
              <a:rPr lang="en-GB" altLang="en-US" sz="2800" b="1" dirty="0">
                <a:solidFill>
                  <a:schemeClr val="bg1"/>
                </a:solidFill>
                <a:cs typeface="Arial" panose="020B0604020202020204" pitchFamily="34" charset="0"/>
              </a:rPr>
              <a:t>Legal and political basis for early childhood intervention</a:t>
            </a:r>
          </a:p>
        </p:txBody>
      </p:sp>
      <p:sp>
        <p:nvSpPr>
          <p:cNvPr id="7174" name="TextBox 14">
            <a:extLst>
              <a:ext uri="{FF2B5EF4-FFF2-40B4-BE49-F238E27FC236}">
                <a16:creationId xmlns:a16="http://schemas.microsoft.com/office/drawing/2014/main" id="{9607230E-D395-CB41-928E-DBDC4C78C3DD}"/>
              </a:ext>
            </a:extLst>
          </p:cNvPr>
          <p:cNvSpPr>
            <a:spLocks noChangeArrowheads="1"/>
          </p:cNvSpPr>
          <p:nvPr/>
        </p:nvSpPr>
        <p:spPr bwMode="auto">
          <a:xfrm>
            <a:off x="4572000" y="1268413"/>
            <a:ext cx="7068616"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marL="285750" indent="-285750">
              <a:lnSpc>
                <a:spcPct val="90000"/>
              </a:lnSpc>
              <a:spcBef>
                <a:spcPts val="1000"/>
              </a:spcBef>
              <a:buFont typeface="Arial" panose="020B0604020202020204" pitchFamily="34" charset="0"/>
              <a:buChar char="•"/>
              <a:tabLst>
                <a:tab pos="692150" algn="l"/>
              </a:tabLst>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tabLst>
                <a:tab pos="692150" algn="l"/>
              </a:tabLst>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tabLst>
                <a:tab pos="692150" algn="l"/>
              </a:tabLst>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tabLst>
                <a:tab pos="692150" algn="l"/>
              </a:tabLst>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tabLst>
                <a:tab pos="692150"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tabLst>
                <a:tab pos="692150"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tabLst>
                <a:tab pos="692150"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tabLst>
                <a:tab pos="692150"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tabLst>
                <a:tab pos="692150" algn="l"/>
              </a:tabLst>
              <a:defRPr>
                <a:solidFill>
                  <a:schemeClr val="tx1"/>
                </a:solidFill>
                <a:latin typeface="Calibri" panose="020F0502020204030204" pitchFamily="34" charset="0"/>
                <a:cs typeface="Arial" panose="020B0604020202020204" pitchFamily="34" charset="0"/>
              </a:defRPr>
            </a:lvl9pPr>
          </a:lstStyle>
          <a:p>
            <a:pPr algn="just" eaLnBrk="1" hangingPunct="1">
              <a:lnSpc>
                <a:spcPct val="100000"/>
              </a:lnSpc>
              <a:spcBef>
                <a:spcPts val="600"/>
              </a:spcBef>
              <a:spcAft>
                <a:spcPts val="600"/>
              </a:spcAft>
            </a:pPr>
            <a:r>
              <a:rPr lang="en-GB" altLang="en-US" sz="2000" b="1" dirty="0">
                <a:latin typeface="+mn-lt"/>
              </a:rPr>
              <a:t>UNCRC: </a:t>
            </a:r>
            <a:r>
              <a:rPr lang="en-GB" altLang="en-US" sz="2000" dirty="0">
                <a:latin typeface="+mn-lt"/>
              </a:rPr>
              <a:t>Article 6 - Children have the right to develop to the greatest extent possible</a:t>
            </a:r>
          </a:p>
          <a:p>
            <a:pPr algn="just" eaLnBrk="1" hangingPunct="1">
              <a:lnSpc>
                <a:spcPct val="100000"/>
              </a:lnSpc>
              <a:spcBef>
                <a:spcPts val="600"/>
              </a:spcBef>
              <a:spcAft>
                <a:spcPts val="600"/>
              </a:spcAft>
            </a:pPr>
            <a:r>
              <a:rPr lang="en-GB" altLang="en-US" sz="2000" b="1" dirty="0">
                <a:latin typeface="+mn-lt"/>
                <a:cs typeface="Times New Roman" panose="02020603050405020304" pitchFamily="18" charset="0"/>
              </a:rPr>
              <a:t>UN Committee on the Rights of the Child: </a:t>
            </a:r>
            <a:r>
              <a:rPr lang="en-GB" altLang="en-US" sz="2000" dirty="0">
                <a:latin typeface="+mn-lt"/>
                <a:cs typeface="Times New Roman" panose="02020603050405020304" pitchFamily="18" charset="0"/>
              </a:rPr>
              <a:t>General comment on the application of the rights of the child in early childhood</a:t>
            </a:r>
          </a:p>
          <a:p>
            <a:pPr algn="just" eaLnBrk="1" hangingPunct="1">
              <a:lnSpc>
                <a:spcPct val="100000"/>
              </a:lnSpc>
              <a:spcBef>
                <a:spcPts val="600"/>
              </a:spcBef>
              <a:spcAft>
                <a:spcPts val="600"/>
              </a:spcAft>
            </a:pPr>
            <a:r>
              <a:rPr lang="en-GB" altLang="en-US" sz="2000" b="1" dirty="0">
                <a:latin typeface="+mn-lt"/>
                <a:cs typeface="Times New Roman" panose="02020603050405020304" pitchFamily="18" charset="0"/>
              </a:rPr>
              <a:t>UNCRPD</a:t>
            </a:r>
            <a:r>
              <a:rPr lang="en-GB" altLang="en-US" sz="2000" dirty="0">
                <a:latin typeface="+mn-lt"/>
                <a:cs typeface="Times New Roman" panose="02020603050405020304" pitchFamily="18" charset="0"/>
              </a:rPr>
              <a:t>: </a:t>
            </a:r>
          </a:p>
          <a:p>
            <a:pPr marL="0" indent="0" algn="just" eaLnBrk="1" hangingPunct="1">
              <a:lnSpc>
                <a:spcPct val="100000"/>
              </a:lnSpc>
              <a:spcBef>
                <a:spcPts val="600"/>
              </a:spcBef>
              <a:spcAft>
                <a:spcPts val="600"/>
              </a:spcAft>
              <a:buNone/>
            </a:pPr>
            <a:r>
              <a:rPr lang="en-GB" altLang="en-US" sz="2000" dirty="0">
                <a:latin typeface="+mn-lt"/>
                <a:cs typeface="Times New Roman" panose="02020603050405020304" pitchFamily="18" charset="0"/>
              </a:rPr>
              <a:t>Article 7: Children with disabilities enjoy all human rights and fundamental freedoms on an equal basis with other children.</a:t>
            </a:r>
          </a:p>
          <a:p>
            <a:pPr marL="0" indent="0" algn="just" eaLnBrk="1" hangingPunct="1">
              <a:lnSpc>
                <a:spcPct val="100000"/>
              </a:lnSpc>
              <a:spcBef>
                <a:spcPts val="600"/>
              </a:spcBef>
              <a:spcAft>
                <a:spcPts val="600"/>
              </a:spcAft>
              <a:buNone/>
            </a:pPr>
            <a:r>
              <a:rPr lang="en-GB" altLang="en-US" sz="2000" dirty="0">
                <a:latin typeface="+mn-lt"/>
                <a:cs typeface="Times New Roman" panose="02020603050405020304" pitchFamily="18" charset="0"/>
              </a:rPr>
              <a:t>                                                                       Article 25: States shall provide early identification and intervention as appropriate, and services designed to minimize and prevent further disabilities</a:t>
            </a:r>
          </a:p>
        </p:txBody>
      </p:sp>
      <p:sp>
        <p:nvSpPr>
          <p:cNvPr id="2" name="Slide Number Placeholder 1">
            <a:extLst>
              <a:ext uri="{FF2B5EF4-FFF2-40B4-BE49-F238E27FC236}">
                <a16:creationId xmlns:a16="http://schemas.microsoft.com/office/drawing/2014/main" id="{BB2A0910-859F-F548-9EB0-4E0FD30473B0}"/>
              </a:ext>
            </a:extLst>
          </p:cNvPr>
          <p:cNvSpPr>
            <a:spLocks noGrp="1"/>
          </p:cNvSpPr>
          <p:nvPr>
            <p:ph type="sldNum" sz="quarter" idx="12"/>
          </p:nvPr>
        </p:nvSpPr>
        <p:spPr/>
        <p:txBody>
          <a:bodyPr/>
          <a:lstStyle/>
          <a:p>
            <a:pPr>
              <a:defRPr/>
            </a:pPr>
            <a:fld id="{8A405E06-140B-4452-9EB4-EDD9E292D0D4}" type="slidenum">
              <a:rPr lang="LID4096" altLang="en-US" smtClean="0"/>
              <a:pPr>
                <a:defRPr/>
              </a:pPr>
              <a:t>2</a:t>
            </a:fld>
            <a:endParaRPr lang="LID4096"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Image" descr="Image">
            <a:extLst>
              <a:ext uri="{FF2B5EF4-FFF2-40B4-BE49-F238E27FC236}">
                <a16:creationId xmlns:a16="http://schemas.microsoft.com/office/drawing/2014/main" id="{29FAC966-274E-BE54-DBDE-58FD331320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88513" y="6249988"/>
            <a:ext cx="2503487"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pic>
        <p:nvPicPr>
          <p:cNvPr id="9219" name="Picture 4" descr="Logo&#10;&#10;Description automatically generated">
            <a:extLst>
              <a:ext uri="{FF2B5EF4-FFF2-40B4-BE49-F238E27FC236}">
                <a16:creationId xmlns:a16="http://schemas.microsoft.com/office/drawing/2014/main" id="{8E2B35CC-2325-0782-B629-443E345B57D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113" y="-219075"/>
            <a:ext cx="2103438"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pic>
        <p:nvPicPr>
          <p:cNvPr id="9220" name="Image" descr="Image">
            <a:extLst>
              <a:ext uri="{FF2B5EF4-FFF2-40B4-BE49-F238E27FC236}">
                <a16:creationId xmlns:a16="http://schemas.microsoft.com/office/drawing/2014/main" id="{EAD72520-C968-8877-F6B9-843DF451A0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75100" y="14288"/>
            <a:ext cx="2503488"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9221" name="TextBox 16">
            <a:extLst>
              <a:ext uri="{FF2B5EF4-FFF2-40B4-BE49-F238E27FC236}">
                <a16:creationId xmlns:a16="http://schemas.microsoft.com/office/drawing/2014/main" id="{625E4B5D-DCC3-8016-8A2D-09F3DFE4C9C1}"/>
              </a:ext>
            </a:extLst>
          </p:cNvPr>
          <p:cNvSpPr>
            <a:spLocks noChangeArrowheads="1"/>
          </p:cNvSpPr>
          <p:nvPr/>
        </p:nvSpPr>
        <p:spPr bwMode="auto">
          <a:xfrm>
            <a:off x="3975100" y="771525"/>
            <a:ext cx="7488238" cy="547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marL="285750" indent="-285750">
              <a:lnSpc>
                <a:spcPct val="90000"/>
              </a:lnSpc>
              <a:spcBef>
                <a:spcPts val="1000"/>
              </a:spcBef>
              <a:buFont typeface="Arial" panose="020B0604020202020204" pitchFamily="34" charset="0"/>
              <a:buChar char="•"/>
              <a:tabLst>
                <a:tab pos="692150" algn="l"/>
              </a:tabLst>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tabLst>
                <a:tab pos="692150" algn="l"/>
              </a:tabLst>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tabLst>
                <a:tab pos="692150" algn="l"/>
              </a:tabLst>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tabLst>
                <a:tab pos="692150" algn="l"/>
              </a:tabLst>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tabLst>
                <a:tab pos="692150"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tabLst>
                <a:tab pos="692150"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tabLst>
                <a:tab pos="692150"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tabLst>
                <a:tab pos="692150"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tabLst>
                <a:tab pos="692150" algn="l"/>
              </a:tabLst>
              <a:defRPr>
                <a:solidFill>
                  <a:schemeClr val="tx1"/>
                </a:solidFill>
                <a:latin typeface="Calibri" panose="020F0502020204030204" pitchFamily="34" charset="0"/>
                <a:cs typeface="Arial" panose="020B0604020202020204" pitchFamily="34" charset="0"/>
              </a:defRPr>
            </a:lvl9pPr>
          </a:lstStyle>
          <a:p>
            <a:pPr algn="just" eaLnBrk="1" hangingPunct="1">
              <a:lnSpc>
                <a:spcPct val="100000"/>
              </a:lnSpc>
              <a:spcBef>
                <a:spcPts val="600"/>
              </a:spcBef>
              <a:spcAft>
                <a:spcPts val="600"/>
              </a:spcAft>
            </a:pPr>
            <a:r>
              <a:rPr lang="en-GB" altLang="en-US" sz="1800" dirty="0">
                <a:latin typeface="+mn-lt"/>
                <a:cs typeface="Times New Roman" panose="02020603050405020304" pitchFamily="18" charset="0"/>
              </a:rPr>
              <a:t>UNDP, UNESCO, UNICEF and the World Bank Report on "Education for All", 1990</a:t>
            </a:r>
          </a:p>
          <a:p>
            <a:pPr algn="just" eaLnBrk="1" hangingPunct="1">
              <a:lnSpc>
                <a:spcPct val="100000"/>
              </a:lnSpc>
              <a:spcBef>
                <a:spcPts val="600"/>
              </a:spcBef>
              <a:spcAft>
                <a:spcPts val="600"/>
              </a:spcAft>
            </a:pPr>
            <a:r>
              <a:rPr lang="en-GB" altLang="en-US" sz="1800" dirty="0">
                <a:latin typeface="+mn-lt"/>
                <a:cs typeface="Times New Roman" panose="02020603050405020304" pitchFamily="18" charset="0"/>
              </a:rPr>
              <a:t>UNESCO</a:t>
            </a:r>
          </a:p>
          <a:p>
            <a:pPr lvl="1" algn="just" eaLnBrk="1" hangingPunct="1">
              <a:lnSpc>
                <a:spcPct val="100000"/>
              </a:lnSpc>
              <a:spcBef>
                <a:spcPts val="600"/>
              </a:spcBef>
              <a:spcAft>
                <a:spcPts val="600"/>
              </a:spcAft>
            </a:pPr>
            <a:r>
              <a:rPr lang="en-GB" altLang="en-US" sz="1800" dirty="0">
                <a:latin typeface="+mn-lt"/>
                <a:cs typeface="Times New Roman" panose="02020603050405020304" pitchFamily="18" charset="0"/>
              </a:rPr>
              <a:t> Holistic Early Childhood Development Index (HECDI)</a:t>
            </a:r>
          </a:p>
          <a:p>
            <a:pPr lvl="1" algn="just" eaLnBrk="1" hangingPunct="1">
              <a:lnSpc>
                <a:spcPct val="100000"/>
              </a:lnSpc>
              <a:spcBef>
                <a:spcPts val="600"/>
              </a:spcBef>
              <a:spcAft>
                <a:spcPts val="600"/>
              </a:spcAft>
            </a:pPr>
            <a:r>
              <a:rPr lang="en-GB" altLang="en-US" sz="1800" dirty="0">
                <a:latin typeface="+mn-lt"/>
                <a:cs typeface="Times New Roman" panose="02020603050405020304" pitchFamily="18" charset="0"/>
              </a:rPr>
              <a:t>Global Partnership Strategy for Early Childhood 2021 – 2030</a:t>
            </a:r>
          </a:p>
          <a:p>
            <a:pPr lvl="1" algn="just" eaLnBrk="1" hangingPunct="1">
              <a:lnSpc>
                <a:spcPct val="100000"/>
              </a:lnSpc>
              <a:spcBef>
                <a:spcPts val="600"/>
              </a:spcBef>
              <a:spcAft>
                <a:spcPts val="600"/>
              </a:spcAft>
            </a:pPr>
            <a:r>
              <a:rPr lang="en-GB" altLang="en-US" sz="1800" dirty="0">
                <a:latin typeface="+mn-lt"/>
                <a:cs typeface="Times New Roman" panose="02020603050405020304" pitchFamily="18" charset="0"/>
              </a:rPr>
              <a:t>Global Monitoring Report on "Education for All".</a:t>
            </a:r>
          </a:p>
          <a:p>
            <a:pPr algn="just" eaLnBrk="1" hangingPunct="1">
              <a:lnSpc>
                <a:spcPct val="100000"/>
              </a:lnSpc>
              <a:spcBef>
                <a:spcPts val="600"/>
              </a:spcBef>
              <a:spcAft>
                <a:spcPts val="600"/>
              </a:spcAft>
            </a:pPr>
            <a:r>
              <a:rPr lang="en-GB" altLang="en-US" sz="1800" dirty="0">
                <a:latin typeface="+mn-lt"/>
                <a:cs typeface="Times New Roman" panose="02020603050405020304" pitchFamily="18" charset="0"/>
              </a:rPr>
              <a:t>UNICEF Report, “The State of the World's Children: Early Childhood”, 2001</a:t>
            </a:r>
          </a:p>
          <a:p>
            <a:pPr algn="just" eaLnBrk="1" hangingPunct="1">
              <a:lnSpc>
                <a:spcPct val="100000"/>
              </a:lnSpc>
              <a:spcBef>
                <a:spcPts val="600"/>
              </a:spcBef>
              <a:spcAft>
                <a:spcPts val="600"/>
              </a:spcAft>
            </a:pPr>
            <a:r>
              <a:rPr lang="en-GB" altLang="en-US" sz="1800" dirty="0">
                <a:latin typeface="+mn-lt"/>
                <a:cs typeface="Times New Roman" panose="02020603050405020304" pitchFamily="18" charset="0"/>
              </a:rPr>
              <a:t>OECD: “Starting Strong Report”, 2006</a:t>
            </a:r>
          </a:p>
          <a:p>
            <a:pPr algn="just" eaLnBrk="1" hangingPunct="1">
              <a:lnSpc>
                <a:spcPct val="100000"/>
              </a:lnSpc>
              <a:spcBef>
                <a:spcPts val="600"/>
              </a:spcBef>
              <a:spcAft>
                <a:spcPts val="600"/>
              </a:spcAft>
            </a:pPr>
            <a:r>
              <a:rPr lang="en-GB" altLang="en-US" sz="1800" dirty="0">
                <a:latin typeface="+mn-lt"/>
                <a:cs typeface="Times New Roman" panose="02020603050405020304" pitchFamily="18" charset="0"/>
              </a:rPr>
              <a:t>European Agency for Development in Special Needs Education – “ECI Key Policy Messages”, 2012</a:t>
            </a:r>
          </a:p>
          <a:p>
            <a:pPr algn="just" eaLnBrk="1" hangingPunct="1">
              <a:lnSpc>
                <a:spcPct val="100000"/>
              </a:lnSpc>
              <a:spcBef>
                <a:spcPts val="600"/>
              </a:spcBef>
              <a:spcAft>
                <a:spcPts val="600"/>
              </a:spcAft>
            </a:pPr>
            <a:r>
              <a:rPr lang="en-GB" altLang="en-US" sz="1800" dirty="0">
                <a:latin typeface="+mn-lt"/>
                <a:cs typeface="Times New Roman" panose="02020603050405020304" pitchFamily="18" charset="0"/>
              </a:rPr>
              <a:t>The European Commission Working Group on Early Childhood Education and Care (ECEC): Report of the Expert Group of the Directorate-General for Education, Youth, Sport and Culture (DG EAG) of the European Commission.</a:t>
            </a:r>
          </a:p>
        </p:txBody>
      </p:sp>
      <p:sp>
        <p:nvSpPr>
          <p:cNvPr id="9222" name="Τίτλος 2">
            <a:extLst>
              <a:ext uri="{FF2B5EF4-FFF2-40B4-BE49-F238E27FC236}">
                <a16:creationId xmlns:a16="http://schemas.microsoft.com/office/drawing/2014/main" id="{EF350F30-8DF5-33AE-8F6B-D815F28D0C6D}"/>
              </a:ext>
            </a:extLst>
          </p:cNvPr>
          <p:cNvSpPr>
            <a:spLocks noChangeArrowheads="1"/>
          </p:cNvSpPr>
          <p:nvPr/>
        </p:nvSpPr>
        <p:spPr bwMode="auto">
          <a:xfrm>
            <a:off x="496888" y="2041525"/>
            <a:ext cx="2681287" cy="2192338"/>
          </a:xfrm>
          <a:prstGeom prst="rect">
            <a:avLst/>
          </a:prstGeom>
          <a:solidFill>
            <a:srgbClr val="4472C4"/>
          </a:solidFill>
          <a:ln w="12700" algn="ctr">
            <a:solidFill>
              <a:srgbClr val="2F528F"/>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en-GB" altLang="en-US" dirty="0">
                <a:solidFill>
                  <a:schemeClr val="bg1"/>
                </a:solidFill>
              </a:rPr>
              <a:t>Legal and political basis for early childhood intervention</a:t>
            </a:r>
          </a:p>
        </p:txBody>
      </p:sp>
      <p:sp>
        <p:nvSpPr>
          <p:cNvPr id="2" name="Slide Number Placeholder 1">
            <a:extLst>
              <a:ext uri="{FF2B5EF4-FFF2-40B4-BE49-F238E27FC236}">
                <a16:creationId xmlns:a16="http://schemas.microsoft.com/office/drawing/2014/main" id="{894659A4-83CD-804B-A1F4-E579722BAE24}"/>
              </a:ext>
            </a:extLst>
          </p:cNvPr>
          <p:cNvSpPr>
            <a:spLocks noGrp="1"/>
          </p:cNvSpPr>
          <p:nvPr>
            <p:ph type="sldNum" sz="quarter" idx="12"/>
          </p:nvPr>
        </p:nvSpPr>
        <p:spPr/>
        <p:txBody>
          <a:bodyPr/>
          <a:lstStyle/>
          <a:p>
            <a:pPr>
              <a:defRPr/>
            </a:pPr>
            <a:fld id="{8A405E06-140B-4452-9EB4-EDD9E292D0D4}" type="slidenum">
              <a:rPr lang="LID4096" altLang="en-US" smtClean="0"/>
              <a:pPr>
                <a:defRPr/>
              </a:pPr>
              <a:t>3</a:t>
            </a:fld>
            <a:endParaRPr lang="LID4096"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a:extLst>
              <a:ext uri="{FF2B5EF4-FFF2-40B4-BE49-F238E27FC236}">
                <a16:creationId xmlns:a16="http://schemas.microsoft.com/office/drawing/2014/main" id="{2BD95ADC-90AB-8FB9-11DE-03040941951C}"/>
              </a:ext>
            </a:extLst>
          </p:cNvPr>
          <p:cNvSpPr>
            <a:spLocks noGrp="1" noChangeArrowheads="1"/>
          </p:cNvSpPr>
          <p:nvPr>
            <p:ph type="title" idx="10"/>
          </p:nvPr>
        </p:nvSpPr>
        <p:spPr>
          <a:xfrm>
            <a:off x="550863" y="1908175"/>
            <a:ext cx="2649537" cy="2279650"/>
          </a:xfrm>
          <a:solidFill>
            <a:srgbClr val="4472C4"/>
          </a:solidFill>
          <a:ln w="12700" cap="flat" algn="ctr">
            <a:solidFill>
              <a:srgbClr val="2F528F"/>
            </a:solidFill>
            <a:round/>
            <a:headEnd type="none" w="med" len="med"/>
            <a:tailEnd type="none" w="med" len="med"/>
          </a:ln>
        </p:spPr>
        <p:txBody>
          <a:bodyPr/>
          <a:lstStyle/>
          <a:p>
            <a:pPr algn="ctr">
              <a:lnSpc>
                <a:spcPct val="90000"/>
              </a:lnSpc>
              <a:defRPr/>
            </a:pPr>
            <a:r>
              <a:rPr lang="en-GB" altLang="en-US" sz="2800" b="1" dirty="0">
                <a:solidFill>
                  <a:schemeClr val="bg1"/>
                </a:solidFill>
                <a:cs typeface="Arial" panose="020B0604020202020204" pitchFamily="34" charset="0"/>
              </a:rPr>
              <a:t>What is Early Childhood Intervention? </a:t>
            </a:r>
          </a:p>
        </p:txBody>
      </p:sp>
      <p:sp>
        <p:nvSpPr>
          <p:cNvPr id="11267" name="Θέση περιεχομένου 2">
            <a:extLst>
              <a:ext uri="{FF2B5EF4-FFF2-40B4-BE49-F238E27FC236}">
                <a16:creationId xmlns:a16="http://schemas.microsoft.com/office/drawing/2014/main" id="{CC47EDE7-C05D-6BCA-4F61-2CC3835B5E6E}"/>
              </a:ext>
            </a:extLst>
          </p:cNvPr>
          <p:cNvSpPr>
            <a:spLocks noGrp="1" noChangeArrowheads="1"/>
          </p:cNvSpPr>
          <p:nvPr>
            <p:ph idx="11"/>
          </p:nvPr>
        </p:nvSpPr>
        <p:spPr>
          <a:xfrm>
            <a:off x="4079776" y="1647825"/>
            <a:ext cx="7451564" cy="330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p>
            <a:pPr marL="228600" indent="-228600" algn="just">
              <a:lnSpc>
                <a:spcPct val="150000"/>
              </a:lnSpc>
              <a:spcBef>
                <a:spcPts val="1000"/>
              </a:spcBef>
              <a:buFont typeface="Wingdings" panose="05000000000000000000" pitchFamily="2" charset="2"/>
              <a:buChar char="§"/>
            </a:pPr>
            <a:r>
              <a:rPr lang="en-GB" altLang="en-US" sz="2400" dirty="0">
                <a:latin typeface="Calibri"/>
                <a:cs typeface="Arial"/>
              </a:rPr>
              <a:t>To whom is Early Childhood Intervention addressed?</a:t>
            </a:r>
          </a:p>
          <a:p>
            <a:pPr marL="228600" indent="-228600" algn="just">
              <a:lnSpc>
                <a:spcPct val="150000"/>
              </a:lnSpc>
              <a:spcBef>
                <a:spcPts val="1000"/>
              </a:spcBef>
              <a:buFont typeface="Wingdings" panose="05000000000000000000" pitchFamily="2" charset="2"/>
              <a:buChar char="§"/>
            </a:pPr>
            <a:r>
              <a:rPr lang="en-GB" altLang="en-US" sz="2400" dirty="0">
                <a:latin typeface="Calibri"/>
                <a:cs typeface="Arial"/>
              </a:rPr>
              <a:t>How is it provided (how, by whom, where) ?</a:t>
            </a:r>
          </a:p>
          <a:p>
            <a:pPr marL="228600" indent="-228600" algn="just">
              <a:lnSpc>
                <a:spcPct val="150000"/>
              </a:lnSpc>
              <a:spcBef>
                <a:spcPts val="1000"/>
              </a:spcBef>
              <a:buFont typeface="Wingdings" panose="05000000000000000000" pitchFamily="2" charset="2"/>
              <a:buChar char="§"/>
            </a:pPr>
            <a:r>
              <a:rPr lang="en-GB" altLang="en-US" sz="2400" dirty="0">
                <a:latin typeface="Calibri"/>
                <a:cs typeface="Arial"/>
              </a:rPr>
              <a:t>What does it involve?</a:t>
            </a:r>
          </a:p>
          <a:p>
            <a:pPr marL="228600" indent="-228600" algn="just">
              <a:lnSpc>
                <a:spcPct val="150000"/>
              </a:lnSpc>
              <a:spcBef>
                <a:spcPts val="1000"/>
              </a:spcBef>
              <a:buFont typeface="Wingdings" panose="05000000000000000000" pitchFamily="2" charset="2"/>
              <a:buChar char="§"/>
            </a:pPr>
            <a:r>
              <a:rPr lang="en-GB" altLang="en-US" sz="2400" dirty="0">
                <a:latin typeface="Calibri"/>
                <a:cs typeface="Arial"/>
              </a:rPr>
              <a:t>What is the objective?</a:t>
            </a:r>
          </a:p>
        </p:txBody>
      </p:sp>
      <p:pic>
        <p:nvPicPr>
          <p:cNvPr id="11268" name="Image" descr="Image">
            <a:extLst>
              <a:ext uri="{FF2B5EF4-FFF2-40B4-BE49-F238E27FC236}">
                <a16:creationId xmlns:a16="http://schemas.microsoft.com/office/drawing/2014/main" id="{A808DA6A-6779-E8F9-A2EF-5CA203BD39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50" y="0"/>
            <a:ext cx="2778125" cy="485775"/>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12700" algn="ctr">
                <a:solidFill>
                  <a:srgbClr val="000000"/>
                </a:solidFill>
                <a:miter lim="400000"/>
                <a:headEnd/>
                <a:tailEnd/>
              </a14:hiddenLine>
            </a:ext>
          </a:extLst>
        </p:spPr>
      </p:pic>
      <p:pic>
        <p:nvPicPr>
          <p:cNvPr id="11269" name="Image" descr="Image">
            <a:extLst>
              <a:ext uri="{FF2B5EF4-FFF2-40B4-BE49-F238E27FC236}">
                <a16:creationId xmlns:a16="http://schemas.microsoft.com/office/drawing/2014/main" id="{2931F04A-DA57-6363-7A5B-210F6E74302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58275" y="6111875"/>
            <a:ext cx="3133725" cy="746125"/>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12700" algn="ctr">
                <a:solidFill>
                  <a:srgbClr val="000000"/>
                </a:solidFill>
                <a:miter lim="400000"/>
                <a:headEnd/>
                <a:tailEnd/>
              </a14:hiddenLine>
            </a:ext>
          </a:extLst>
        </p:spPr>
      </p:pic>
      <p:pic>
        <p:nvPicPr>
          <p:cNvPr id="11270" name="Picture 4" descr="Logo&#10;&#10;Description automatically generated">
            <a:extLst>
              <a:ext uri="{FF2B5EF4-FFF2-40B4-BE49-F238E27FC236}">
                <a16:creationId xmlns:a16="http://schemas.microsoft.com/office/drawing/2014/main" id="{0DC6A633-0581-4593-7A99-1B4B11C5128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4938" y="4949825"/>
            <a:ext cx="2857501"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2" name="Slide Number Placeholder 1">
            <a:extLst>
              <a:ext uri="{FF2B5EF4-FFF2-40B4-BE49-F238E27FC236}">
                <a16:creationId xmlns:a16="http://schemas.microsoft.com/office/drawing/2014/main" id="{4B8E493A-50C1-F74A-8A52-69FA00556910}"/>
              </a:ext>
            </a:extLst>
          </p:cNvPr>
          <p:cNvSpPr>
            <a:spLocks noGrp="1"/>
          </p:cNvSpPr>
          <p:nvPr>
            <p:ph type="sldNum" sz="quarter" idx="12"/>
          </p:nvPr>
        </p:nvSpPr>
        <p:spPr/>
        <p:txBody>
          <a:bodyPr/>
          <a:lstStyle/>
          <a:p>
            <a:pPr>
              <a:defRPr/>
            </a:pPr>
            <a:fld id="{8A405E06-140B-4452-9EB4-EDD9E292D0D4}" type="slidenum">
              <a:rPr lang="LID4096" altLang="en-US" smtClean="0"/>
              <a:pPr>
                <a:defRPr/>
              </a:pPr>
              <a:t>4</a:t>
            </a:fld>
            <a:endParaRPr lang="LID4096"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Τίτλος 1">
            <a:extLst>
              <a:ext uri="{FF2B5EF4-FFF2-40B4-BE49-F238E27FC236}">
                <a16:creationId xmlns:a16="http://schemas.microsoft.com/office/drawing/2014/main" id="{D182D65F-DBFD-516A-8CC6-2F0E45E24BF9}"/>
              </a:ext>
            </a:extLst>
          </p:cNvPr>
          <p:cNvSpPr>
            <a:spLocks noGrp="1" noChangeArrowheads="1"/>
          </p:cNvSpPr>
          <p:nvPr>
            <p:ph type="title" idx="10"/>
          </p:nvPr>
        </p:nvSpPr>
        <p:spPr>
          <a:xfrm>
            <a:off x="838200" y="1974850"/>
            <a:ext cx="2649538" cy="2279650"/>
          </a:xfrm>
          <a:solidFill>
            <a:srgbClr val="4472C4"/>
          </a:solidFill>
          <a:ln w="12700" cap="flat" algn="ctr">
            <a:solidFill>
              <a:srgbClr val="2F528F"/>
            </a:solidFill>
            <a:round/>
            <a:headEnd type="none" w="med" len="med"/>
            <a:tailEnd type="none" w="med" len="med"/>
          </a:ln>
        </p:spPr>
        <p:txBody>
          <a:bodyPr/>
          <a:lstStyle/>
          <a:p>
            <a:pPr algn="ctr">
              <a:lnSpc>
                <a:spcPct val="90000"/>
              </a:lnSpc>
              <a:defRPr/>
            </a:pPr>
            <a:r>
              <a:rPr lang="en-GB" altLang="en-US" sz="2800" b="1" dirty="0">
                <a:solidFill>
                  <a:schemeClr val="bg1"/>
                </a:solidFill>
                <a:cs typeface="Arial" panose="020B0604020202020204" pitchFamily="34" charset="0"/>
              </a:rPr>
              <a:t>Early Childhood Intervention. </a:t>
            </a:r>
            <a:br>
              <a:rPr lang="en-GB" altLang="en-US" sz="2800" b="1" dirty="0">
                <a:solidFill>
                  <a:schemeClr val="bg1"/>
                </a:solidFill>
                <a:cs typeface="Arial" panose="020B0604020202020204" pitchFamily="34" charset="0"/>
              </a:rPr>
            </a:br>
            <a:r>
              <a:rPr lang="en-GB" altLang="en-US" sz="2800" b="1" dirty="0">
                <a:solidFill>
                  <a:schemeClr val="bg1"/>
                </a:solidFill>
                <a:cs typeface="Arial" panose="020B0604020202020204" pitchFamily="34" charset="0"/>
              </a:rPr>
              <a:t>Evolution of perspectives and interventions </a:t>
            </a:r>
          </a:p>
        </p:txBody>
      </p:sp>
      <p:sp>
        <p:nvSpPr>
          <p:cNvPr id="18435" name="Θέση περιεχομένου 2">
            <a:extLst>
              <a:ext uri="{FF2B5EF4-FFF2-40B4-BE49-F238E27FC236}">
                <a16:creationId xmlns:a16="http://schemas.microsoft.com/office/drawing/2014/main" id="{BB6443B2-CB0F-ED5D-D874-25DF84058173}"/>
              </a:ext>
            </a:extLst>
          </p:cNvPr>
          <p:cNvSpPr>
            <a:spLocks noGrp="1" noChangeArrowheads="1"/>
          </p:cNvSpPr>
          <p:nvPr>
            <p:ph idx="11"/>
          </p:nvPr>
        </p:nvSpPr>
        <p:spPr>
          <a:xfrm>
            <a:off x="4143375" y="885825"/>
            <a:ext cx="7210425" cy="52911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p>
            <a:pPr algn="l">
              <a:lnSpc>
                <a:spcPct val="90000"/>
              </a:lnSpc>
              <a:spcBef>
                <a:spcPts val="1000"/>
              </a:spcBef>
              <a:buFont typeface="Arial" panose="020B0604020202020204" pitchFamily="34" charset="0"/>
              <a:buNone/>
              <a:defRPr/>
            </a:pPr>
            <a:r>
              <a:rPr lang="en-GB" altLang="en-US" sz="2400" dirty="0">
                <a:cs typeface="Arial" panose="020B0604020202020204" pitchFamily="34" charset="0"/>
              </a:rPr>
              <a:t>  </a:t>
            </a:r>
            <a:r>
              <a:rPr lang="en-GB" altLang="en-US" sz="3000" b="1" dirty="0">
                <a:solidFill>
                  <a:srgbClr val="FF0000"/>
                </a:solidFill>
                <a:latin typeface="Calibri" panose="020F0502020204030204" pitchFamily="34" charset="0"/>
                <a:cs typeface="Arial" panose="020B0604020202020204" pitchFamily="34" charset="0"/>
              </a:rPr>
              <a:t>1</a:t>
            </a:r>
            <a:r>
              <a:rPr lang="en-GB" altLang="en-US" sz="3000" b="1" baseline="30000" dirty="0">
                <a:solidFill>
                  <a:srgbClr val="FF0000"/>
                </a:solidFill>
                <a:latin typeface="Calibri" panose="020F0502020204030204" pitchFamily="34" charset="0"/>
                <a:cs typeface="Arial" panose="020B0604020202020204" pitchFamily="34" charset="0"/>
              </a:rPr>
              <a:t>st</a:t>
            </a:r>
            <a:r>
              <a:rPr lang="en-GB" altLang="en-US" sz="3000" b="1" dirty="0">
                <a:solidFill>
                  <a:srgbClr val="FF0000"/>
                </a:solidFill>
                <a:latin typeface="Calibri" panose="020F0502020204030204" pitchFamily="34" charset="0"/>
                <a:cs typeface="Arial" panose="020B0604020202020204" pitchFamily="34" charset="0"/>
              </a:rPr>
              <a:t> Generation Programmes </a:t>
            </a:r>
          </a:p>
          <a:p>
            <a:pPr marL="342900" indent="-342900" algn="just">
              <a:lnSpc>
                <a:spcPct val="150000"/>
              </a:lnSpc>
              <a:spcBef>
                <a:spcPts val="1000"/>
              </a:spcBef>
              <a:buFont typeface="Arial" panose="020B0604020202020204" pitchFamily="34" charset="0"/>
              <a:buChar char="•"/>
              <a:defRPr/>
            </a:pPr>
            <a:r>
              <a:rPr lang="en-GB" altLang="en-US" sz="2200" dirty="0">
                <a:latin typeface="Calibri" panose="020F0502020204030204" pitchFamily="34" charset="0"/>
                <a:ea typeface="SimSun" panose="02010600030101010101" pitchFamily="2" charset="-122"/>
                <a:cs typeface="Arial" panose="020B0604020202020204" pitchFamily="34" charset="0"/>
              </a:rPr>
              <a:t>Pure biomedical and therapeutic character</a:t>
            </a:r>
          </a:p>
          <a:p>
            <a:pPr marL="342900" indent="-342900" algn="just">
              <a:lnSpc>
                <a:spcPct val="150000"/>
              </a:lnSpc>
              <a:spcBef>
                <a:spcPts val="1000"/>
              </a:spcBef>
              <a:buFont typeface="Arial" panose="020B0604020202020204" pitchFamily="34" charset="0"/>
              <a:buChar char="•"/>
              <a:defRPr/>
            </a:pPr>
            <a:r>
              <a:rPr lang="en-GB" altLang="en-US" sz="2200" dirty="0">
                <a:latin typeface="Calibri" panose="020F0502020204030204" pitchFamily="34" charset="0"/>
                <a:ea typeface="SimSun" panose="02010600030101010101" pitchFamily="2" charset="-122"/>
                <a:cs typeface="Arial" panose="020B0604020202020204" pitchFamily="34" charset="0"/>
              </a:rPr>
              <a:t>Performed exclusively in special settings</a:t>
            </a:r>
          </a:p>
          <a:p>
            <a:pPr marL="342900" indent="-342900" algn="just">
              <a:lnSpc>
                <a:spcPct val="150000"/>
              </a:lnSpc>
              <a:spcBef>
                <a:spcPts val="1000"/>
              </a:spcBef>
              <a:buFont typeface="Arial" panose="020B0604020202020204" pitchFamily="34" charset="0"/>
              <a:buChar char="•"/>
              <a:defRPr/>
            </a:pPr>
            <a:r>
              <a:rPr lang="en-GB" altLang="en-US" sz="2200" dirty="0">
                <a:latin typeface="Calibri" panose="020F0502020204030204" pitchFamily="34" charset="0"/>
                <a:ea typeface="SimSun" panose="02010600030101010101" pitchFamily="2" charset="-122"/>
                <a:cs typeface="Arial" panose="020B0604020202020204" pitchFamily="34" charset="0"/>
              </a:rPr>
              <a:t>Focused exclusively on children with different conditions. </a:t>
            </a:r>
          </a:p>
          <a:p>
            <a:pPr marL="342900" indent="-342900" algn="just">
              <a:lnSpc>
                <a:spcPct val="150000"/>
              </a:lnSpc>
              <a:spcBef>
                <a:spcPts val="1000"/>
              </a:spcBef>
              <a:buFont typeface="Arial" panose="020B0604020202020204" pitchFamily="34" charset="0"/>
              <a:buChar char="•"/>
              <a:defRPr/>
            </a:pPr>
            <a:r>
              <a:rPr lang="en-GB" altLang="en-US" sz="2200" dirty="0">
                <a:latin typeface="Calibri" panose="020F0502020204030204" pitchFamily="34" charset="0"/>
                <a:ea typeface="SimSun" panose="02010600030101010101" pitchFamily="2" charset="-122"/>
                <a:cs typeface="Arial" panose="020B0604020202020204" pitchFamily="34" charset="0"/>
              </a:rPr>
              <a:t>Aimed at improving or preventing the worsening of children’s conditions/deficits</a:t>
            </a:r>
          </a:p>
          <a:p>
            <a:pPr marL="342900" indent="-342900" algn="just">
              <a:lnSpc>
                <a:spcPct val="150000"/>
              </a:lnSpc>
              <a:spcBef>
                <a:spcPts val="1000"/>
              </a:spcBef>
              <a:buFont typeface="Arial" panose="020B0604020202020204" pitchFamily="34" charset="0"/>
              <a:buChar char="•"/>
              <a:defRPr/>
            </a:pPr>
            <a:r>
              <a:rPr lang="en-GB" altLang="en-US" sz="2200" dirty="0">
                <a:latin typeface="Calibri" panose="020F0502020204030204" pitchFamily="34" charset="0"/>
                <a:ea typeface="SimSun" panose="02010600030101010101" pitchFamily="2" charset="-122"/>
                <a:cs typeface="Arial" panose="020B0604020202020204" pitchFamily="34" charset="0"/>
              </a:rPr>
              <a:t>Followed a one-dimensional scientific approach (</a:t>
            </a:r>
            <a:r>
              <a:rPr lang="en-GB" altLang="en-US" sz="2200" dirty="0" err="1">
                <a:latin typeface="Calibri" panose="020F0502020204030204" pitchFamily="34" charset="0"/>
                <a:ea typeface="SimSun" panose="02010600030101010101" pitchFamily="2" charset="-122"/>
                <a:cs typeface="Arial" panose="020B0604020202020204" pitchFamily="34" charset="0"/>
              </a:rPr>
              <a:t>Bairrao</a:t>
            </a:r>
            <a:r>
              <a:rPr lang="en-GB" altLang="en-US" sz="2200" dirty="0">
                <a:latin typeface="Calibri" panose="020F0502020204030204" pitchFamily="34" charset="0"/>
                <a:ea typeface="SimSun" panose="02010600030101010101" pitchFamily="2" charset="-122"/>
                <a:cs typeface="Arial" panose="020B0604020202020204" pitchFamily="34" charset="0"/>
              </a:rPr>
              <a:t> &amp; Almeida, 2003).</a:t>
            </a:r>
          </a:p>
        </p:txBody>
      </p:sp>
      <p:pic>
        <p:nvPicPr>
          <p:cNvPr id="13316" name="Image" descr="Image">
            <a:extLst>
              <a:ext uri="{FF2B5EF4-FFF2-40B4-BE49-F238E27FC236}">
                <a16:creationId xmlns:a16="http://schemas.microsoft.com/office/drawing/2014/main" id="{5E3B8C65-42D2-6DF2-55CA-8F06E436BE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50" y="0"/>
            <a:ext cx="2778125" cy="485775"/>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12700" algn="ctr">
                <a:solidFill>
                  <a:srgbClr val="000000"/>
                </a:solidFill>
                <a:miter lim="400000"/>
                <a:headEnd/>
                <a:tailEnd/>
              </a14:hiddenLine>
            </a:ext>
          </a:extLst>
        </p:spPr>
      </p:pic>
      <p:pic>
        <p:nvPicPr>
          <p:cNvPr id="13317" name="Image" descr="Image">
            <a:extLst>
              <a:ext uri="{FF2B5EF4-FFF2-40B4-BE49-F238E27FC236}">
                <a16:creationId xmlns:a16="http://schemas.microsoft.com/office/drawing/2014/main" id="{4224450D-D8C5-1A5C-64E0-F9137E91560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15525" y="6351588"/>
            <a:ext cx="2276475" cy="541337"/>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12700" algn="ctr">
                <a:solidFill>
                  <a:srgbClr val="000000"/>
                </a:solidFill>
                <a:miter lim="400000"/>
                <a:headEnd/>
                <a:tailEnd/>
              </a14:hiddenLine>
            </a:ext>
          </a:extLst>
        </p:spPr>
      </p:pic>
      <p:pic>
        <p:nvPicPr>
          <p:cNvPr id="13318" name="Picture 4" descr="Logo&#10;&#10;Description automatically generated">
            <a:extLst>
              <a:ext uri="{FF2B5EF4-FFF2-40B4-BE49-F238E27FC236}">
                <a16:creationId xmlns:a16="http://schemas.microsoft.com/office/drawing/2014/main" id="{5F3F3AB7-C3C6-2A95-E201-DB2072607A1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4938" y="5249863"/>
            <a:ext cx="2432051" cy="172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2" name="Slide Number Placeholder 1">
            <a:extLst>
              <a:ext uri="{FF2B5EF4-FFF2-40B4-BE49-F238E27FC236}">
                <a16:creationId xmlns:a16="http://schemas.microsoft.com/office/drawing/2014/main" id="{0DA38089-2738-534B-84FD-27A4D2C0B7D3}"/>
              </a:ext>
            </a:extLst>
          </p:cNvPr>
          <p:cNvSpPr>
            <a:spLocks noGrp="1"/>
          </p:cNvSpPr>
          <p:nvPr>
            <p:ph type="sldNum" sz="quarter" idx="12"/>
          </p:nvPr>
        </p:nvSpPr>
        <p:spPr/>
        <p:txBody>
          <a:bodyPr/>
          <a:lstStyle/>
          <a:p>
            <a:pPr>
              <a:defRPr/>
            </a:pPr>
            <a:fld id="{8A405E06-140B-4452-9EB4-EDD9E292D0D4}" type="slidenum">
              <a:rPr lang="LID4096" altLang="en-US" smtClean="0"/>
              <a:pPr>
                <a:defRPr/>
              </a:pPr>
              <a:t>5</a:t>
            </a:fld>
            <a:endParaRPr lang="LID4096"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Θέση περιεχομένου 2">
            <a:extLst>
              <a:ext uri="{FF2B5EF4-FFF2-40B4-BE49-F238E27FC236}">
                <a16:creationId xmlns:a16="http://schemas.microsoft.com/office/drawing/2014/main" id="{A364C1B6-7929-7904-9BE5-261C732394D6}"/>
              </a:ext>
            </a:extLst>
          </p:cNvPr>
          <p:cNvSpPr>
            <a:spLocks noGrp="1" noChangeArrowheads="1"/>
          </p:cNvSpPr>
          <p:nvPr>
            <p:ph idx="11"/>
          </p:nvPr>
        </p:nvSpPr>
        <p:spPr>
          <a:xfrm>
            <a:off x="4143375" y="885825"/>
            <a:ext cx="7210425" cy="52911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p>
            <a:pPr algn="l">
              <a:lnSpc>
                <a:spcPct val="90000"/>
              </a:lnSpc>
              <a:spcBef>
                <a:spcPts val="1000"/>
              </a:spcBef>
              <a:buFont typeface="Arial" panose="020B0604020202020204" pitchFamily="34" charset="0"/>
              <a:buNone/>
            </a:pPr>
            <a:r>
              <a:rPr lang="en-GB" altLang="en-US" sz="3000" b="1" dirty="0">
                <a:solidFill>
                  <a:srgbClr val="FF0000"/>
                </a:solidFill>
                <a:latin typeface="Calibri" panose="020F0502020204030204" pitchFamily="34" charset="0"/>
                <a:cs typeface="Arial" panose="020B0604020202020204" pitchFamily="34" charset="0"/>
              </a:rPr>
              <a:t>        2</a:t>
            </a:r>
            <a:r>
              <a:rPr lang="en-GB" altLang="en-US" sz="3000" b="1" baseline="30000" dirty="0">
                <a:solidFill>
                  <a:srgbClr val="FF0000"/>
                </a:solidFill>
                <a:latin typeface="Calibri" panose="020F0502020204030204" pitchFamily="34" charset="0"/>
                <a:cs typeface="Arial" panose="020B0604020202020204" pitchFamily="34" charset="0"/>
              </a:rPr>
              <a:t>nd</a:t>
            </a:r>
            <a:r>
              <a:rPr lang="en-GB" altLang="en-US" sz="3000" b="1" dirty="0">
                <a:solidFill>
                  <a:srgbClr val="FF0000"/>
                </a:solidFill>
                <a:latin typeface="Calibri" panose="020F0502020204030204" pitchFamily="34" charset="0"/>
                <a:cs typeface="Arial" panose="020B0604020202020204" pitchFamily="34" charset="0"/>
              </a:rPr>
              <a:t> Generation Programmes </a:t>
            </a:r>
          </a:p>
          <a:p>
            <a:pPr>
              <a:lnSpc>
                <a:spcPct val="90000"/>
              </a:lnSpc>
              <a:spcBef>
                <a:spcPts val="1000"/>
              </a:spcBef>
              <a:buFont typeface="Arial" panose="020B0604020202020204" pitchFamily="34" charset="0"/>
              <a:buNone/>
            </a:pPr>
            <a:endParaRPr lang="el-GR" altLang="en-US" sz="2400" b="1" u="sng" dirty="0">
              <a:solidFill>
                <a:srgbClr val="FF0000"/>
              </a:solidFill>
              <a:latin typeface="Comic Sans MS" panose="030F0702030302020204" pitchFamily="66" charset="0"/>
              <a:cs typeface="Arial" panose="020B0604020202020204" pitchFamily="34" charset="0"/>
            </a:endParaRPr>
          </a:p>
          <a:p>
            <a:pPr>
              <a:lnSpc>
                <a:spcPct val="90000"/>
              </a:lnSpc>
              <a:spcBef>
                <a:spcPts val="1000"/>
              </a:spcBef>
              <a:buFont typeface="Arial" panose="020B0604020202020204" pitchFamily="34" charset="0"/>
              <a:buNone/>
            </a:pPr>
            <a:endParaRPr lang="el-GR" altLang="en-US" sz="2400" b="1" u="sng" dirty="0">
              <a:solidFill>
                <a:srgbClr val="FF0000"/>
              </a:solidFill>
              <a:latin typeface="Comic Sans MS" panose="030F0702030302020204" pitchFamily="66" charset="0"/>
              <a:cs typeface="Arial" panose="020B0604020202020204" pitchFamily="34" charset="0"/>
            </a:endParaRPr>
          </a:p>
          <a:p>
            <a:pPr>
              <a:lnSpc>
                <a:spcPct val="90000"/>
              </a:lnSpc>
              <a:spcBef>
                <a:spcPts val="1000"/>
              </a:spcBef>
              <a:buFont typeface="Arial" panose="020B0604020202020204" pitchFamily="34" charset="0"/>
              <a:buNone/>
            </a:pPr>
            <a:endParaRPr lang="el-GR" altLang="en-US" sz="2400" b="1" u="sng" dirty="0">
              <a:solidFill>
                <a:srgbClr val="FF0000"/>
              </a:solidFill>
              <a:latin typeface="Comic Sans MS" panose="030F0702030302020204" pitchFamily="66" charset="0"/>
              <a:cs typeface="Arial" panose="020B0604020202020204" pitchFamily="34" charset="0"/>
            </a:endParaRPr>
          </a:p>
        </p:txBody>
      </p:sp>
      <p:pic>
        <p:nvPicPr>
          <p:cNvPr id="15363" name="Image" descr="Image">
            <a:extLst>
              <a:ext uri="{FF2B5EF4-FFF2-40B4-BE49-F238E27FC236}">
                <a16:creationId xmlns:a16="http://schemas.microsoft.com/office/drawing/2014/main" id="{3B05DA55-8F6A-5374-025B-38FD72D54E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50" y="0"/>
            <a:ext cx="2778125" cy="485775"/>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12700" algn="ctr">
                <a:solidFill>
                  <a:srgbClr val="000000"/>
                </a:solidFill>
                <a:miter lim="400000"/>
                <a:headEnd/>
                <a:tailEnd/>
              </a14:hiddenLine>
            </a:ext>
          </a:extLst>
        </p:spPr>
      </p:pic>
      <p:pic>
        <p:nvPicPr>
          <p:cNvPr id="15364" name="Image" descr="Image">
            <a:extLst>
              <a:ext uri="{FF2B5EF4-FFF2-40B4-BE49-F238E27FC236}">
                <a16:creationId xmlns:a16="http://schemas.microsoft.com/office/drawing/2014/main" id="{3F6A22D4-C535-7538-0445-99791655C8E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67700" y="5959475"/>
            <a:ext cx="3924300" cy="933450"/>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12700" algn="ctr">
                <a:solidFill>
                  <a:srgbClr val="000000"/>
                </a:solidFill>
                <a:miter lim="400000"/>
                <a:headEnd/>
                <a:tailEnd/>
              </a14:hiddenLine>
            </a:ext>
          </a:extLst>
        </p:spPr>
      </p:pic>
      <p:pic>
        <p:nvPicPr>
          <p:cNvPr id="15365" name="Picture 4" descr="Logo&#10;&#10;Description automatically generated">
            <a:extLst>
              <a:ext uri="{FF2B5EF4-FFF2-40B4-BE49-F238E27FC236}">
                <a16:creationId xmlns:a16="http://schemas.microsoft.com/office/drawing/2014/main" id="{9B7C43F9-1275-BE96-0C40-7864DE1DD34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4938" y="4949825"/>
            <a:ext cx="2857501"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15366" name="TextBox 7">
            <a:extLst>
              <a:ext uri="{FF2B5EF4-FFF2-40B4-BE49-F238E27FC236}">
                <a16:creationId xmlns:a16="http://schemas.microsoft.com/office/drawing/2014/main" id="{1D18FF77-33D8-39F0-4DA6-38B7981B7DE5}"/>
              </a:ext>
            </a:extLst>
          </p:cNvPr>
          <p:cNvSpPr>
            <a:spLocks noChangeArrowheads="1"/>
          </p:cNvSpPr>
          <p:nvPr/>
        </p:nvSpPr>
        <p:spPr bwMode="auto">
          <a:xfrm>
            <a:off x="4667250" y="1981200"/>
            <a:ext cx="6162675"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eaLnBrk="1" hangingPunct="1">
              <a:lnSpc>
                <a:spcPct val="150000"/>
              </a:lnSpc>
              <a:spcBef>
                <a:spcPct val="0"/>
              </a:spcBef>
              <a:buFont typeface="Symbol" panose="05050102010706020507" pitchFamily="18" charset="2"/>
              <a:buChar char=""/>
            </a:pPr>
            <a:r>
              <a:rPr lang="en-GB" altLang="en-US" sz="2200" dirty="0">
                <a:latin typeface="+mn-lt"/>
                <a:cs typeface="Calibri" panose="020F0502020204030204" pitchFamily="34" charset="0"/>
              </a:rPr>
              <a:t>Moving away from single focus on the child </a:t>
            </a:r>
          </a:p>
          <a:p>
            <a:pPr eaLnBrk="1" hangingPunct="1">
              <a:lnSpc>
                <a:spcPct val="150000"/>
              </a:lnSpc>
              <a:spcBef>
                <a:spcPct val="0"/>
              </a:spcBef>
              <a:buFont typeface="Symbol" panose="05050102010706020507" pitchFamily="18" charset="2"/>
              <a:buChar char=""/>
            </a:pPr>
            <a:r>
              <a:rPr lang="en-GB" altLang="en-US" sz="2200" dirty="0">
                <a:latin typeface="+mn-lt"/>
                <a:cs typeface="Calibri" panose="020F0502020204030204" pitchFamily="34" charset="0"/>
              </a:rPr>
              <a:t>Recognition of the crucial role played by the family and social support networks in promoting the development of the child and reinforcing the capabilities and confidence of parents</a:t>
            </a:r>
          </a:p>
          <a:p>
            <a:pPr eaLnBrk="1" hangingPunct="1">
              <a:lnSpc>
                <a:spcPct val="150000"/>
              </a:lnSpc>
              <a:spcBef>
                <a:spcPct val="0"/>
              </a:spcBef>
              <a:buFont typeface="Symbol" panose="05050102010706020507" pitchFamily="18" charset="2"/>
              <a:buChar char=""/>
            </a:pPr>
            <a:r>
              <a:rPr lang="en-GB" altLang="en-US" sz="2200" dirty="0">
                <a:latin typeface="+mn-lt"/>
                <a:ea typeface="SimSun" panose="02010600030101010101" pitchFamily="2" charset="-122"/>
                <a:cs typeface="Calibri" panose="020F0502020204030204" pitchFamily="34" charset="0"/>
              </a:rPr>
              <a:t>First references to empowerment, focusing on family strengths and resources</a:t>
            </a:r>
          </a:p>
        </p:txBody>
      </p:sp>
      <p:sp>
        <p:nvSpPr>
          <p:cNvPr id="15367" name="Τίτλος 1">
            <a:extLst>
              <a:ext uri="{FF2B5EF4-FFF2-40B4-BE49-F238E27FC236}">
                <a16:creationId xmlns:a16="http://schemas.microsoft.com/office/drawing/2014/main" id="{9C15AB4A-C3D5-65D1-7CEB-9D5317942092}"/>
              </a:ext>
            </a:extLst>
          </p:cNvPr>
          <p:cNvSpPr>
            <a:spLocks noChangeArrowheads="1"/>
          </p:cNvSpPr>
          <p:nvPr/>
        </p:nvSpPr>
        <p:spPr bwMode="auto">
          <a:xfrm>
            <a:off x="968375" y="2147888"/>
            <a:ext cx="3175000" cy="2622550"/>
          </a:xfrm>
          <a:prstGeom prst="rect">
            <a:avLst/>
          </a:prstGeom>
          <a:solidFill>
            <a:srgbClr val="4472C4"/>
          </a:solidFill>
          <a:ln w="12700" algn="ctr">
            <a:solidFill>
              <a:srgbClr val="2F528F"/>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en-GB" altLang="en-US" dirty="0">
                <a:solidFill>
                  <a:srgbClr val="FFFFFF"/>
                </a:solidFill>
              </a:rPr>
              <a:t>Early Childhood Intervention. </a:t>
            </a:r>
            <a:br>
              <a:rPr lang="en-GB" altLang="en-US" dirty="0">
                <a:solidFill>
                  <a:srgbClr val="FFFFFF"/>
                </a:solidFill>
              </a:rPr>
            </a:br>
            <a:r>
              <a:rPr lang="en-GB" altLang="en-US" dirty="0">
                <a:solidFill>
                  <a:srgbClr val="FFFFFF"/>
                </a:solidFill>
              </a:rPr>
              <a:t>Evolution of perspectives and interventions </a:t>
            </a:r>
          </a:p>
        </p:txBody>
      </p:sp>
      <p:sp>
        <p:nvSpPr>
          <p:cNvPr id="2" name="Slide Number Placeholder 1">
            <a:extLst>
              <a:ext uri="{FF2B5EF4-FFF2-40B4-BE49-F238E27FC236}">
                <a16:creationId xmlns:a16="http://schemas.microsoft.com/office/drawing/2014/main" id="{F75C80F4-3AA8-334A-9FD9-98030A4E7B8B}"/>
              </a:ext>
            </a:extLst>
          </p:cNvPr>
          <p:cNvSpPr>
            <a:spLocks noGrp="1"/>
          </p:cNvSpPr>
          <p:nvPr>
            <p:ph type="sldNum" sz="quarter" idx="12"/>
          </p:nvPr>
        </p:nvSpPr>
        <p:spPr/>
        <p:txBody>
          <a:bodyPr/>
          <a:lstStyle/>
          <a:p>
            <a:pPr>
              <a:defRPr/>
            </a:pPr>
            <a:fld id="{8A405E06-140B-4452-9EB4-EDD9E292D0D4}" type="slidenum">
              <a:rPr lang="LID4096" altLang="en-US" smtClean="0"/>
              <a:pPr>
                <a:defRPr/>
              </a:pPr>
              <a:t>6</a:t>
            </a:fld>
            <a:endParaRPr lang="LID4096"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Τίτλος 1">
            <a:extLst>
              <a:ext uri="{FF2B5EF4-FFF2-40B4-BE49-F238E27FC236}">
                <a16:creationId xmlns:a16="http://schemas.microsoft.com/office/drawing/2014/main" id="{D98FAE58-00D4-883C-5477-CF98ABEE2798}"/>
              </a:ext>
            </a:extLst>
          </p:cNvPr>
          <p:cNvSpPr>
            <a:spLocks noGrp="1" noChangeArrowheads="1"/>
          </p:cNvSpPr>
          <p:nvPr>
            <p:ph type="title" idx="10"/>
          </p:nvPr>
        </p:nvSpPr>
        <p:spPr>
          <a:xfrm>
            <a:off x="974725" y="2106613"/>
            <a:ext cx="2857501" cy="2843212"/>
          </a:xfrm>
          <a:solidFill>
            <a:srgbClr val="4472C4"/>
          </a:solidFill>
          <a:ln w="12700" cap="flat" algn="ctr">
            <a:solidFill>
              <a:srgbClr val="2F528F"/>
            </a:solidFill>
            <a:round/>
            <a:headEnd type="none" w="med" len="med"/>
            <a:tailEnd type="none" w="med" len="med"/>
          </a:ln>
        </p:spPr>
        <p:txBody>
          <a:bodyPr/>
          <a:lstStyle/>
          <a:p>
            <a:pPr algn="ctr">
              <a:lnSpc>
                <a:spcPct val="90000"/>
              </a:lnSpc>
              <a:defRPr/>
            </a:pPr>
            <a:r>
              <a:rPr lang="en-GB" altLang="en-US" sz="2800" b="1" dirty="0">
                <a:solidFill>
                  <a:schemeClr val="bg1"/>
                </a:solidFill>
                <a:cs typeface="Arial" panose="020B0604020202020204" pitchFamily="34" charset="0"/>
              </a:rPr>
              <a:t>Early Childhood Intervention. </a:t>
            </a:r>
            <a:br>
              <a:rPr lang="en-GB" altLang="en-US" sz="2800" b="1" dirty="0">
                <a:solidFill>
                  <a:schemeClr val="bg1"/>
                </a:solidFill>
                <a:cs typeface="Arial" panose="020B0604020202020204" pitchFamily="34" charset="0"/>
              </a:rPr>
            </a:br>
            <a:r>
              <a:rPr lang="en-GB" altLang="en-US" sz="2800" b="1" dirty="0">
                <a:solidFill>
                  <a:schemeClr val="bg1"/>
                </a:solidFill>
                <a:cs typeface="Arial" panose="020B0604020202020204" pitchFamily="34" charset="0"/>
              </a:rPr>
              <a:t>Evolution of perspectives and interventions </a:t>
            </a:r>
          </a:p>
        </p:txBody>
      </p:sp>
      <p:sp>
        <p:nvSpPr>
          <p:cNvPr id="17411" name="Θέση περιεχομένου 2">
            <a:extLst>
              <a:ext uri="{FF2B5EF4-FFF2-40B4-BE49-F238E27FC236}">
                <a16:creationId xmlns:a16="http://schemas.microsoft.com/office/drawing/2014/main" id="{CBC045C3-632C-0932-583F-43B366DD31D6}"/>
              </a:ext>
            </a:extLst>
          </p:cNvPr>
          <p:cNvSpPr>
            <a:spLocks noGrp="1" noChangeArrowheads="1"/>
          </p:cNvSpPr>
          <p:nvPr>
            <p:ph idx="11"/>
          </p:nvPr>
        </p:nvSpPr>
        <p:spPr>
          <a:xfrm>
            <a:off x="4319588" y="450850"/>
            <a:ext cx="7210425" cy="52911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p>
            <a:pPr>
              <a:lnSpc>
                <a:spcPct val="90000"/>
              </a:lnSpc>
              <a:spcBef>
                <a:spcPts val="1000"/>
              </a:spcBef>
              <a:buFont typeface="Arial" panose="020B0604020202020204" pitchFamily="34" charset="0"/>
              <a:buNone/>
            </a:pPr>
            <a:endParaRPr lang="el-GR" altLang="en-US" sz="2400" b="1" u="sng" dirty="0">
              <a:solidFill>
                <a:srgbClr val="FF0000"/>
              </a:solidFill>
              <a:latin typeface="Comic Sans MS" panose="030F0702030302020204" pitchFamily="66" charset="0"/>
              <a:cs typeface="Arial" panose="020B0604020202020204" pitchFamily="34" charset="0"/>
            </a:endParaRPr>
          </a:p>
          <a:p>
            <a:pPr algn="l">
              <a:lnSpc>
                <a:spcPct val="90000"/>
              </a:lnSpc>
              <a:spcBef>
                <a:spcPts val="1000"/>
              </a:spcBef>
              <a:buFont typeface="Arial" panose="020B0604020202020204" pitchFamily="34" charset="0"/>
              <a:buNone/>
            </a:pPr>
            <a:r>
              <a:rPr lang="en-GB" altLang="en-US" sz="3000" b="1" dirty="0">
                <a:solidFill>
                  <a:srgbClr val="FF0000"/>
                </a:solidFill>
                <a:latin typeface="Calibri" panose="020F0502020204030204" pitchFamily="34" charset="0"/>
                <a:cs typeface="Arial" panose="020B0604020202020204" pitchFamily="34" charset="0"/>
              </a:rPr>
              <a:t>               3</a:t>
            </a:r>
            <a:r>
              <a:rPr lang="en-GB" altLang="en-US" sz="3000" b="1" baseline="30000" dirty="0">
                <a:solidFill>
                  <a:srgbClr val="FF0000"/>
                </a:solidFill>
                <a:latin typeface="Calibri" panose="020F0502020204030204" pitchFamily="34" charset="0"/>
                <a:cs typeface="Arial" panose="020B0604020202020204" pitchFamily="34" charset="0"/>
              </a:rPr>
              <a:t>rd</a:t>
            </a:r>
            <a:r>
              <a:rPr lang="en-GB" altLang="en-US" sz="3000" b="1" dirty="0">
                <a:solidFill>
                  <a:srgbClr val="FF0000"/>
                </a:solidFill>
                <a:latin typeface="Calibri" panose="020F0502020204030204" pitchFamily="34" charset="0"/>
                <a:cs typeface="Arial" panose="020B0604020202020204" pitchFamily="34" charset="0"/>
              </a:rPr>
              <a:t> Generation Programmes </a:t>
            </a:r>
          </a:p>
        </p:txBody>
      </p:sp>
      <p:pic>
        <p:nvPicPr>
          <p:cNvPr id="17412" name="Image" descr="Image">
            <a:extLst>
              <a:ext uri="{FF2B5EF4-FFF2-40B4-BE49-F238E27FC236}">
                <a16:creationId xmlns:a16="http://schemas.microsoft.com/office/drawing/2014/main" id="{EC2908DB-3764-D963-1774-05B0E95C42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50" y="0"/>
            <a:ext cx="2778125" cy="485775"/>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12700" algn="ctr">
                <a:solidFill>
                  <a:srgbClr val="000000"/>
                </a:solidFill>
                <a:miter lim="400000"/>
                <a:headEnd/>
                <a:tailEnd/>
              </a14:hiddenLine>
            </a:ext>
          </a:extLst>
        </p:spPr>
      </p:pic>
      <p:pic>
        <p:nvPicPr>
          <p:cNvPr id="17413" name="Image" descr="Image">
            <a:extLst>
              <a:ext uri="{FF2B5EF4-FFF2-40B4-BE49-F238E27FC236}">
                <a16:creationId xmlns:a16="http://schemas.microsoft.com/office/drawing/2014/main" id="{8AA54EF9-8BCC-0BEC-53A1-DC97C183EB8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51900" y="6097588"/>
            <a:ext cx="3340100" cy="793750"/>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12700" algn="ctr">
                <a:solidFill>
                  <a:srgbClr val="000000"/>
                </a:solidFill>
                <a:miter lim="400000"/>
                <a:headEnd/>
                <a:tailEnd/>
              </a14:hiddenLine>
            </a:ext>
          </a:extLst>
        </p:spPr>
      </p:pic>
      <p:pic>
        <p:nvPicPr>
          <p:cNvPr id="17414" name="Picture 4" descr="Logo&#10;&#10;Description automatically generated">
            <a:extLst>
              <a:ext uri="{FF2B5EF4-FFF2-40B4-BE49-F238E27FC236}">
                <a16:creationId xmlns:a16="http://schemas.microsoft.com/office/drawing/2014/main" id="{8C5F2CDB-0A75-AC6F-C79A-27BCD78AB17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4938" y="4949825"/>
            <a:ext cx="2857501"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17415" name="TextBox 7">
            <a:extLst>
              <a:ext uri="{FF2B5EF4-FFF2-40B4-BE49-F238E27FC236}">
                <a16:creationId xmlns:a16="http://schemas.microsoft.com/office/drawing/2014/main" id="{D5EA0B4A-EF26-DF6A-A3A8-140D060FB233}"/>
              </a:ext>
            </a:extLst>
          </p:cNvPr>
          <p:cNvSpPr>
            <a:spLocks noChangeArrowheads="1"/>
          </p:cNvSpPr>
          <p:nvPr/>
        </p:nvSpPr>
        <p:spPr bwMode="auto">
          <a:xfrm>
            <a:off x="4943872" y="1851820"/>
            <a:ext cx="539564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eaLnBrk="1" hangingPunct="1">
              <a:lnSpc>
                <a:spcPct val="150000"/>
              </a:lnSpc>
              <a:spcBef>
                <a:spcPct val="0"/>
              </a:spcBef>
              <a:buFontTx/>
              <a:buNone/>
            </a:pPr>
            <a:r>
              <a:rPr lang="en-GB" altLang="en-US" sz="2400" dirty="0">
                <a:cs typeface="Calibri" panose="020F0502020204030204" pitchFamily="34" charset="0"/>
              </a:rPr>
              <a:t>Focus on:</a:t>
            </a:r>
          </a:p>
          <a:p>
            <a:pPr eaLnBrk="1" hangingPunct="1">
              <a:lnSpc>
                <a:spcPct val="150000"/>
              </a:lnSpc>
              <a:spcBef>
                <a:spcPct val="0"/>
              </a:spcBef>
              <a:buFont typeface="Symbol" panose="05050102010706020507" pitchFamily="18" charset="2"/>
              <a:buChar char=""/>
            </a:pPr>
            <a:r>
              <a:rPr lang="en-GB" altLang="en-US" sz="2400" dirty="0">
                <a:cs typeface="Calibri" panose="020F0502020204030204" pitchFamily="34" charset="0"/>
              </a:rPr>
              <a:t>daily experiences and learning opportunities of children</a:t>
            </a:r>
          </a:p>
          <a:p>
            <a:pPr eaLnBrk="1" hangingPunct="1">
              <a:lnSpc>
                <a:spcPct val="150000"/>
              </a:lnSpc>
              <a:spcBef>
                <a:spcPct val="0"/>
              </a:spcBef>
              <a:buFont typeface="Symbol" panose="05050102010706020507" pitchFamily="18" charset="2"/>
              <a:buChar char=""/>
            </a:pPr>
            <a:r>
              <a:rPr lang="en-GB" altLang="en-US" sz="2400" dirty="0">
                <a:cs typeface="Calibri" panose="020F0502020204030204" pitchFamily="34" charset="0"/>
              </a:rPr>
              <a:t>support for parenting capabilities</a:t>
            </a:r>
          </a:p>
          <a:p>
            <a:pPr eaLnBrk="1" hangingPunct="1">
              <a:lnSpc>
                <a:spcPct val="150000"/>
              </a:lnSpc>
              <a:spcBef>
                <a:spcPct val="0"/>
              </a:spcBef>
              <a:buFont typeface="Symbol" panose="05050102010706020507" pitchFamily="18" charset="2"/>
              <a:buChar char=""/>
            </a:pPr>
            <a:r>
              <a:rPr lang="en-GB" altLang="en-US" sz="2400" dirty="0">
                <a:cs typeface="Calibri" panose="020F0502020204030204" pitchFamily="34" charset="0"/>
              </a:rPr>
              <a:t>family, community resources and social inclusion.</a:t>
            </a:r>
          </a:p>
        </p:txBody>
      </p:sp>
      <p:sp>
        <p:nvSpPr>
          <p:cNvPr id="2" name="Slide Number Placeholder 1">
            <a:extLst>
              <a:ext uri="{FF2B5EF4-FFF2-40B4-BE49-F238E27FC236}">
                <a16:creationId xmlns:a16="http://schemas.microsoft.com/office/drawing/2014/main" id="{4D4D2AC1-D1D4-F94D-989F-9E11B987110D}"/>
              </a:ext>
            </a:extLst>
          </p:cNvPr>
          <p:cNvSpPr>
            <a:spLocks noGrp="1"/>
          </p:cNvSpPr>
          <p:nvPr>
            <p:ph type="sldNum" sz="quarter" idx="12"/>
          </p:nvPr>
        </p:nvSpPr>
        <p:spPr/>
        <p:txBody>
          <a:bodyPr/>
          <a:lstStyle/>
          <a:p>
            <a:pPr>
              <a:defRPr/>
            </a:pPr>
            <a:fld id="{8A405E06-140B-4452-9EB4-EDD9E292D0D4}" type="slidenum">
              <a:rPr lang="LID4096" altLang="en-US" smtClean="0"/>
              <a:pPr>
                <a:defRPr/>
              </a:pPr>
              <a:t>7</a:t>
            </a:fld>
            <a:endParaRPr lang="LID4096"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Τίτλος 1">
            <a:extLst>
              <a:ext uri="{FF2B5EF4-FFF2-40B4-BE49-F238E27FC236}">
                <a16:creationId xmlns:a16="http://schemas.microsoft.com/office/drawing/2014/main" id="{FD94C754-BA10-68DD-9953-6D2BE7C513E8}"/>
              </a:ext>
            </a:extLst>
          </p:cNvPr>
          <p:cNvSpPr>
            <a:spLocks noGrp="1" noChangeArrowheads="1"/>
          </p:cNvSpPr>
          <p:nvPr>
            <p:ph type="title" idx="10"/>
          </p:nvPr>
        </p:nvSpPr>
        <p:spPr>
          <a:xfrm>
            <a:off x="457200" y="1730374"/>
            <a:ext cx="3046512" cy="3138785"/>
          </a:xfrm>
          <a:solidFill>
            <a:srgbClr val="4472C4"/>
          </a:solidFill>
          <a:ln w="12700" cap="flat" algn="ctr">
            <a:solidFill>
              <a:srgbClr val="2F528F"/>
            </a:solidFill>
            <a:round/>
            <a:headEnd type="none" w="med" len="med"/>
            <a:tailEnd type="none" w="med" len="med"/>
          </a:ln>
        </p:spPr>
        <p:txBody>
          <a:bodyPr/>
          <a:lstStyle/>
          <a:p>
            <a:pPr algn="ctr">
              <a:lnSpc>
                <a:spcPct val="90000"/>
              </a:lnSpc>
              <a:defRPr/>
            </a:pPr>
            <a:r>
              <a:rPr lang="en-GB" altLang="en-US" sz="3200" b="1" dirty="0">
                <a:solidFill>
                  <a:schemeClr val="bg1"/>
                </a:solidFill>
                <a:cs typeface="Arial" panose="020B0604020202020204" pitchFamily="34" charset="0"/>
              </a:rPr>
              <a:t>What is Early Childhood Intervention? Contemporary Definitions</a:t>
            </a:r>
          </a:p>
        </p:txBody>
      </p:sp>
      <p:pic>
        <p:nvPicPr>
          <p:cNvPr id="19459" name="Image" descr="Image">
            <a:extLst>
              <a:ext uri="{FF2B5EF4-FFF2-40B4-BE49-F238E27FC236}">
                <a16:creationId xmlns:a16="http://schemas.microsoft.com/office/drawing/2014/main" id="{6E744C0D-3649-4291-BDDE-93ECDD1D0C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50" y="0"/>
            <a:ext cx="2778125" cy="485775"/>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12700" algn="ctr">
                <a:solidFill>
                  <a:srgbClr val="000000"/>
                </a:solidFill>
                <a:miter lim="400000"/>
                <a:headEnd/>
                <a:tailEnd/>
              </a14:hiddenLine>
            </a:ext>
          </a:extLst>
        </p:spPr>
      </p:pic>
      <p:pic>
        <p:nvPicPr>
          <p:cNvPr id="19460" name="Image" descr="Image">
            <a:extLst>
              <a:ext uri="{FF2B5EF4-FFF2-40B4-BE49-F238E27FC236}">
                <a16:creationId xmlns:a16="http://schemas.microsoft.com/office/drawing/2014/main" id="{C11620BA-1FAB-B570-7E43-138BE8BF1F4D}"/>
              </a:ext>
            </a:extLst>
          </p:cNvPr>
          <p:cNvPicPr>
            <a:picLocks noGrp="1" noChangeAspect="1" noChangeArrowheads="1"/>
          </p:cNvPicPr>
          <p:nvPr>
            <p:ph idx="11"/>
          </p:nvPr>
        </p:nvPicPr>
        <p:blipFill>
          <a:blip r:embed="rId5">
            <a:extLst>
              <a:ext uri="{28A0092B-C50C-407E-A947-70E740481C1C}">
                <a14:useLocalDpi xmlns:a14="http://schemas.microsoft.com/office/drawing/2010/main" val="0"/>
              </a:ext>
            </a:extLst>
          </a:blip>
          <a:srcRect/>
          <a:stretch>
            <a:fillRect/>
          </a:stretch>
        </p:blipFill>
        <p:spPr>
          <a:xfrm>
            <a:off x="10137775" y="6369050"/>
            <a:ext cx="2054225" cy="488950"/>
          </a:xfrm>
          <a:blipFill dpi="0" rotWithShape="0">
            <a:blip r:embed="rId4"/>
            <a:srcRect/>
            <a:tile tx="0" ty="0" sx="100000" sy="100000" flip="none" algn="tl"/>
          </a:blipFill>
          <a:extLst>
            <a:ext uri="{91240B29-F687-4F45-9708-019B960494DF}">
              <a14:hiddenLine xmlns:a14="http://schemas.microsoft.com/office/drawing/2010/main" w="12700" cap="flat" algn="ctr">
                <a:solidFill>
                  <a:srgbClr val="000000"/>
                </a:solidFill>
                <a:prstDash val="solid"/>
                <a:miter lim="400000"/>
                <a:headEnd type="none" w="med" len="med"/>
                <a:tailEnd type="none" w="med" len="med"/>
              </a14:hiddenLine>
            </a:ext>
          </a:extLst>
        </p:spPr>
      </p:pic>
      <p:pic>
        <p:nvPicPr>
          <p:cNvPr id="19461" name="Picture 4" descr="Logo&#10;&#10;Description automatically generated">
            <a:extLst>
              <a:ext uri="{FF2B5EF4-FFF2-40B4-BE49-F238E27FC236}">
                <a16:creationId xmlns:a16="http://schemas.microsoft.com/office/drawing/2014/main" id="{60A44E28-2A54-78EB-DFE2-05753925340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4938" y="5032375"/>
            <a:ext cx="2778126" cy="196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19462" name="TextBox 6">
            <a:extLst>
              <a:ext uri="{FF2B5EF4-FFF2-40B4-BE49-F238E27FC236}">
                <a16:creationId xmlns:a16="http://schemas.microsoft.com/office/drawing/2014/main" id="{F968E39C-16FB-E95D-FFA3-5FF1BBB24994}"/>
              </a:ext>
            </a:extLst>
          </p:cNvPr>
          <p:cNvSpPr>
            <a:spLocks noChangeArrowheads="1"/>
          </p:cNvSpPr>
          <p:nvPr/>
        </p:nvSpPr>
        <p:spPr bwMode="auto">
          <a:xfrm>
            <a:off x="3708130" y="1004887"/>
            <a:ext cx="7651750" cy="668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marL="2032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eaLnBrk="1" hangingPunct="1">
              <a:lnSpc>
                <a:spcPct val="150000"/>
              </a:lnSpc>
              <a:spcBef>
                <a:spcPts val="700"/>
              </a:spcBef>
              <a:buFontTx/>
              <a:buNone/>
            </a:pPr>
            <a:r>
              <a:rPr lang="en-GB" altLang="en-US" sz="2000" dirty="0">
                <a:latin typeface="+mn-lt"/>
                <a:cs typeface="Times New Roman" panose="02020603050405020304" pitchFamily="18" charset="0"/>
              </a:rPr>
              <a:t>The term early childhood intervention is used for “services provided to children from birth to 3 years of age who are at risk or have developmental delays or disabilities”.  </a:t>
            </a:r>
          </a:p>
          <a:p>
            <a:pPr eaLnBrk="1" hangingPunct="1">
              <a:lnSpc>
                <a:spcPct val="150000"/>
              </a:lnSpc>
              <a:spcBef>
                <a:spcPts val="700"/>
              </a:spcBef>
              <a:buFontTx/>
              <a:buNone/>
            </a:pPr>
            <a:r>
              <a:rPr lang="en-GB" altLang="en-US" sz="2000" dirty="0">
                <a:latin typeface="+mn-lt"/>
                <a:cs typeface="Times New Roman" panose="02020603050405020304" pitchFamily="18" charset="0"/>
              </a:rPr>
              <a:t>Such an intervention differs from intervention in older children as it a) focuses on the family activities and routines; b) includes many disciplines: speech therapists, physiotherapists, occupational therapists, special educators, social workers, psychologists, who provide their services outside traditional educational settings and in a non-traditional educational way.</a:t>
            </a:r>
          </a:p>
          <a:p>
            <a:pPr eaLnBrk="1" hangingPunct="1">
              <a:lnSpc>
                <a:spcPct val="150000"/>
              </a:lnSpc>
              <a:spcBef>
                <a:spcPts val="700"/>
              </a:spcBef>
              <a:buFontTx/>
              <a:buNone/>
            </a:pPr>
            <a:r>
              <a:rPr lang="en-GB" altLang="en-US" sz="1800" dirty="0">
                <a:latin typeface="+mn-lt"/>
                <a:cs typeface="Times New Roman" panose="02020603050405020304" pitchFamily="18" charset="0"/>
              </a:rPr>
              <a:t>American Speech Hearing Association (ASHA, 2003) </a:t>
            </a:r>
          </a:p>
          <a:p>
            <a:pPr eaLnBrk="1" hangingPunct="1">
              <a:lnSpc>
                <a:spcPct val="150000"/>
              </a:lnSpc>
              <a:spcBef>
                <a:spcPts val="700"/>
              </a:spcBef>
              <a:buFontTx/>
              <a:buNone/>
            </a:pPr>
            <a:endParaRPr lang="el-GR" altLang="en-US" sz="1800" dirty="0">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114E476C-D864-4F4A-81E2-306528478B73}"/>
              </a:ext>
            </a:extLst>
          </p:cNvPr>
          <p:cNvSpPr>
            <a:spLocks noGrp="1"/>
          </p:cNvSpPr>
          <p:nvPr>
            <p:ph type="sldNum" sz="quarter" idx="12"/>
          </p:nvPr>
        </p:nvSpPr>
        <p:spPr/>
        <p:txBody>
          <a:bodyPr/>
          <a:lstStyle/>
          <a:p>
            <a:pPr>
              <a:defRPr/>
            </a:pPr>
            <a:fld id="{8A405E06-140B-4452-9EB4-EDD9E292D0D4}" type="slidenum">
              <a:rPr lang="LID4096" altLang="en-US" smtClean="0"/>
              <a:pPr>
                <a:defRPr/>
              </a:pPr>
              <a:t>8</a:t>
            </a:fld>
            <a:endParaRPr lang="LID4096"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a:extLst>
              <a:ext uri="{FF2B5EF4-FFF2-40B4-BE49-F238E27FC236}">
                <a16:creationId xmlns:a16="http://schemas.microsoft.com/office/drawing/2014/main" id="{07DD9D02-640F-499E-D5BF-A97CA6032E14}"/>
              </a:ext>
            </a:extLst>
          </p:cNvPr>
          <p:cNvSpPr>
            <a:spLocks noGrp="1" noChangeArrowheads="1"/>
          </p:cNvSpPr>
          <p:nvPr>
            <p:ph type="title" idx="10"/>
          </p:nvPr>
        </p:nvSpPr>
        <p:spPr>
          <a:xfrm>
            <a:off x="661988" y="2151063"/>
            <a:ext cx="2606675" cy="2557462"/>
          </a:xfrm>
          <a:solidFill>
            <a:srgbClr val="4472C4"/>
          </a:solidFill>
          <a:ln w="12700" cap="flat" algn="ctr">
            <a:solidFill>
              <a:srgbClr val="2F528F"/>
            </a:solidFill>
            <a:round/>
            <a:headEnd type="none" w="med" len="med"/>
            <a:tailEnd type="none" w="med" len="med"/>
          </a:ln>
        </p:spPr>
        <p:txBody>
          <a:bodyPr/>
          <a:lstStyle/>
          <a:p>
            <a:pPr algn="ctr">
              <a:lnSpc>
                <a:spcPct val="90000"/>
              </a:lnSpc>
              <a:defRPr/>
            </a:pPr>
            <a:r>
              <a:rPr lang="en-GB" altLang="en-US" sz="3200" b="1" dirty="0">
                <a:solidFill>
                  <a:schemeClr val="bg1"/>
                </a:solidFill>
                <a:cs typeface="Arial" panose="020B0604020202020204" pitchFamily="34" charset="0"/>
              </a:rPr>
              <a:t>What is Early Childhood Intervention? Contemporary Definitions</a:t>
            </a:r>
          </a:p>
        </p:txBody>
      </p:sp>
      <p:sp>
        <p:nvSpPr>
          <p:cNvPr id="21507" name="Θέση περιεχομένου 2">
            <a:extLst>
              <a:ext uri="{FF2B5EF4-FFF2-40B4-BE49-F238E27FC236}">
                <a16:creationId xmlns:a16="http://schemas.microsoft.com/office/drawing/2014/main" id="{C40C9046-FE9A-C704-D13F-58B346805D3B}"/>
              </a:ext>
            </a:extLst>
          </p:cNvPr>
          <p:cNvSpPr>
            <a:spLocks noGrp="1" noChangeArrowheads="1"/>
          </p:cNvSpPr>
          <p:nvPr>
            <p:ph idx="11"/>
          </p:nvPr>
        </p:nvSpPr>
        <p:spPr>
          <a:xfrm>
            <a:off x="3655254" y="808831"/>
            <a:ext cx="7488237" cy="576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t"/>
          <a:lstStyle/>
          <a:p>
            <a:pPr marL="342900" indent="-342900">
              <a:lnSpc>
                <a:spcPct val="90000"/>
              </a:lnSpc>
              <a:spcBef>
                <a:spcPts val="1000"/>
              </a:spcBef>
              <a:buFont typeface="Arial" panose="020B0604020202020204" pitchFamily="34" charset="0"/>
              <a:buNone/>
              <a:tabLst>
                <a:tab pos="179388" algn="l"/>
              </a:tabLst>
            </a:pPr>
            <a:r>
              <a:rPr lang="en-GB" altLang="en-US" sz="2200" dirty="0">
                <a:latin typeface="Calibri" panose="020F0502020204030204" pitchFamily="34" charset="0"/>
                <a:cs typeface="Calibri" panose="020F0502020204030204" pitchFamily="34" charset="0"/>
              </a:rPr>
              <a:t>  </a:t>
            </a:r>
          </a:p>
          <a:p>
            <a:pPr marL="342900" indent="-342900" algn="just">
              <a:lnSpc>
                <a:spcPct val="90000"/>
              </a:lnSpc>
              <a:spcBef>
                <a:spcPts val="600"/>
              </a:spcBef>
              <a:buFont typeface="Arial" panose="020B0604020202020204" pitchFamily="34" charset="0"/>
              <a:buNone/>
              <a:tabLst>
                <a:tab pos="179388" algn="l"/>
              </a:tabLst>
            </a:pPr>
            <a:r>
              <a:rPr lang="en-GB" altLang="en-US" sz="2200" dirty="0">
                <a:latin typeface="Calibri" panose="020F0502020204030204" pitchFamily="34" charset="0"/>
                <a:cs typeface="Calibri" panose="020F0502020204030204" pitchFamily="34" charset="0"/>
              </a:rPr>
              <a:t>“ECI is a composite of services/provision for very young children and their families, provided at their request at a certain time in a child’s life, covering any action undertaken when a child needs special support to:</a:t>
            </a:r>
          </a:p>
          <a:p>
            <a:pPr marL="342900" indent="-342900" algn="just">
              <a:lnSpc>
                <a:spcPct val="90000"/>
              </a:lnSpc>
              <a:spcBef>
                <a:spcPts val="600"/>
              </a:spcBef>
              <a:buFont typeface="Symbol" panose="05050102010706020507" pitchFamily="18" charset="2"/>
              <a:buChar char=""/>
              <a:tabLst>
                <a:tab pos="179388" algn="l"/>
              </a:tabLst>
            </a:pPr>
            <a:r>
              <a:rPr lang="en-GB" altLang="en-US" sz="2200" dirty="0">
                <a:latin typeface="Calibri" panose="020F0502020204030204" pitchFamily="34" charset="0"/>
                <a:cs typeface="Calibri" panose="020F0502020204030204" pitchFamily="34" charset="0"/>
              </a:rPr>
              <a:t>Ensure and enhance her/his personal development;</a:t>
            </a:r>
          </a:p>
          <a:p>
            <a:pPr marL="342900" indent="-342900" algn="just">
              <a:lnSpc>
                <a:spcPct val="90000"/>
              </a:lnSpc>
              <a:spcBef>
                <a:spcPts val="600"/>
              </a:spcBef>
              <a:buFont typeface="Symbol" panose="05050102010706020507" pitchFamily="18" charset="2"/>
              <a:buChar char=""/>
              <a:tabLst>
                <a:tab pos="179388" algn="l"/>
              </a:tabLst>
            </a:pPr>
            <a:r>
              <a:rPr lang="en-GB" altLang="en-US" sz="2200" dirty="0">
                <a:latin typeface="Calibri" panose="020F0502020204030204" pitchFamily="34" charset="0"/>
                <a:cs typeface="Calibri" panose="020F0502020204030204" pitchFamily="34" charset="0"/>
              </a:rPr>
              <a:t>Strengthen the family’s own competences, and</a:t>
            </a:r>
          </a:p>
          <a:p>
            <a:pPr marL="342900" indent="-342900" algn="just">
              <a:lnSpc>
                <a:spcPct val="90000"/>
              </a:lnSpc>
              <a:spcBef>
                <a:spcPts val="600"/>
              </a:spcBef>
              <a:buFont typeface="Symbol" panose="05050102010706020507" pitchFamily="18" charset="2"/>
              <a:buChar char=""/>
              <a:tabLst>
                <a:tab pos="179388" algn="l"/>
              </a:tabLst>
            </a:pPr>
            <a:r>
              <a:rPr lang="en-GB" altLang="en-US" sz="2200" dirty="0">
                <a:latin typeface="Calibri" panose="020F0502020204030204" pitchFamily="34" charset="0"/>
                <a:cs typeface="Calibri" panose="020F0502020204030204" pitchFamily="34" charset="0"/>
              </a:rPr>
              <a:t>Promote the social inclusion of the family and the child.</a:t>
            </a:r>
          </a:p>
          <a:p>
            <a:pPr marL="342900" indent="-342900" algn="just">
              <a:lnSpc>
                <a:spcPct val="90000"/>
              </a:lnSpc>
              <a:spcBef>
                <a:spcPts val="600"/>
              </a:spcBef>
              <a:buFont typeface="Arial" panose="020B0604020202020204" pitchFamily="34" charset="0"/>
              <a:buNone/>
              <a:tabLst>
                <a:tab pos="179388" algn="l"/>
              </a:tabLst>
            </a:pPr>
            <a:endParaRPr lang="el-GR" altLang="en-US" sz="2200" dirty="0">
              <a:latin typeface="Calibri" panose="020F0502020204030204" pitchFamily="34" charset="0"/>
              <a:cs typeface="Calibri" panose="020F0502020204030204" pitchFamily="34" charset="0"/>
            </a:endParaRPr>
          </a:p>
          <a:p>
            <a:pPr marL="342900" indent="-342900" algn="just">
              <a:lnSpc>
                <a:spcPct val="90000"/>
              </a:lnSpc>
              <a:spcBef>
                <a:spcPts val="600"/>
              </a:spcBef>
              <a:buFont typeface="Arial" panose="020B0604020202020204" pitchFamily="34" charset="0"/>
              <a:buNone/>
              <a:tabLst>
                <a:tab pos="179388" algn="l"/>
              </a:tabLst>
            </a:pPr>
            <a:r>
              <a:rPr lang="en-GB" altLang="en-US" sz="2200" dirty="0">
                <a:latin typeface="Calibri" panose="020F0502020204030204" pitchFamily="34" charset="0"/>
                <a:cs typeface="Calibri" panose="020F0502020204030204" pitchFamily="34" charset="0"/>
              </a:rPr>
              <a:t>These actions are to be provided in the child’s natural setting, preferably at a local level, with a family-oriented and multidimensional teamwork approach.” </a:t>
            </a:r>
          </a:p>
          <a:p>
            <a:pPr marL="342900" indent="-342900" algn="just">
              <a:lnSpc>
                <a:spcPct val="90000"/>
              </a:lnSpc>
              <a:spcBef>
                <a:spcPts val="600"/>
              </a:spcBef>
              <a:buFont typeface="Arial" panose="020B0604020202020204" pitchFamily="34" charset="0"/>
              <a:buNone/>
              <a:tabLst>
                <a:tab pos="179388" algn="l"/>
              </a:tabLst>
            </a:pPr>
            <a:endParaRPr lang="el-GR" altLang="en-US" sz="2200" dirty="0">
              <a:latin typeface="Calibri" panose="020F0502020204030204" pitchFamily="34" charset="0"/>
              <a:cs typeface="Calibri" panose="020F0502020204030204" pitchFamily="34" charset="0"/>
            </a:endParaRPr>
          </a:p>
          <a:p>
            <a:pPr marL="342900" indent="-342900" algn="just">
              <a:lnSpc>
                <a:spcPct val="90000"/>
              </a:lnSpc>
              <a:spcBef>
                <a:spcPts val="600"/>
              </a:spcBef>
              <a:buFont typeface="Arial" panose="020B0604020202020204" pitchFamily="34" charset="0"/>
              <a:buNone/>
              <a:tabLst>
                <a:tab pos="179388" algn="l"/>
              </a:tabLst>
            </a:pPr>
            <a:r>
              <a:rPr lang="en-GB" altLang="en-US" sz="2200" dirty="0">
                <a:latin typeface="Calibri" panose="020F0502020204030204" pitchFamily="34" charset="0"/>
                <a:cs typeface="Calibri" panose="020F0502020204030204" pitchFamily="34" charset="0"/>
              </a:rPr>
              <a:t>(European Agency for Development in Special Needs Education, Early Childhood Intervention Analysis of Situations in Europe. Key Aspects and Recommendations 2005, p. 17).</a:t>
            </a:r>
          </a:p>
          <a:p>
            <a:pPr marL="342900" indent="-342900" algn="l">
              <a:lnSpc>
                <a:spcPct val="90000"/>
              </a:lnSpc>
              <a:spcBef>
                <a:spcPts val="1000"/>
              </a:spcBef>
              <a:buFont typeface="Arial" panose="020B0604020202020204" pitchFamily="34" charset="0"/>
              <a:buNone/>
              <a:tabLst>
                <a:tab pos="179388" algn="l"/>
              </a:tabLst>
            </a:pPr>
            <a:endParaRPr lang="el-GR" altLang="en-US" sz="2200" dirty="0">
              <a:latin typeface="Calibri" panose="020F0502020204030204" pitchFamily="34" charset="0"/>
              <a:cs typeface="Calibri" panose="020F0502020204030204" pitchFamily="34" charset="0"/>
            </a:endParaRPr>
          </a:p>
        </p:txBody>
      </p:sp>
      <p:pic>
        <p:nvPicPr>
          <p:cNvPr id="21508" name="Image" descr="Image">
            <a:extLst>
              <a:ext uri="{FF2B5EF4-FFF2-40B4-BE49-F238E27FC236}">
                <a16:creationId xmlns:a16="http://schemas.microsoft.com/office/drawing/2014/main" id="{B5746E61-224C-7C3F-3551-DF3F446360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50" y="0"/>
            <a:ext cx="2778125" cy="485775"/>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12700" algn="ctr">
                <a:solidFill>
                  <a:srgbClr val="000000"/>
                </a:solidFill>
                <a:miter lim="400000"/>
                <a:headEnd/>
                <a:tailEnd/>
              </a14:hiddenLine>
            </a:ext>
          </a:extLst>
        </p:spPr>
      </p:pic>
      <p:pic>
        <p:nvPicPr>
          <p:cNvPr id="21509" name="Image" descr="Image">
            <a:extLst>
              <a:ext uri="{FF2B5EF4-FFF2-40B4-BE49-F238E27FC236}">
                <a16:creationId xmlns:a16="http://schemas.microsoft.com/office/drawing/2014/main" id="{65AF569E-EB97-5447-F96C-8708210EB78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15475" y="6256338"/>
            <a:ext cx="2676525" cy="636587"/>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12700" algn="ctr">
                <a:solidFill>
                  <a:srgbClr val="000000"/>
                </a:solidFill>
                <a:miter lim="400000"/>
                <a:headEnd/>
                <a:tailEnd/>
              </a14:hiddenLine>
            </a:ext>
          </a:extLst>
        </p:spPr>
      </p:pic>
      <p:pic>
        <p:nvPicPr>
          <p:cNvPr id="21510" name="Picture 4" descr="Logo&#10;&#10;Description automatically generated">
            <a:extLst>
              <a:ext uri="{FF2B5EF4-FFF2-40B4-BE49-F238E27FC236}">
                <a16:creationId xmlns:a16="http://schemas.microsoft.com/office/drawing/2014/main" id="{8472BBCF-9514-F08D-9293-D2C658DE543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4938" y="4949825"/>
            <a:ext cx="2857501"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2" name="Slide Number Placeholder 1">
            <a:extLst>
              <a:ext uri="{FF2B5EF4-FFF2-40B4-BE49-F238E27FC236}">
                <a16:creationId xmlns:a16="http://schemas.microsoft.com/office/drawing/2014/main" id="{DCB6239B-5CD1-C642-9F39-99482B79C00A}"/>
              </a:ext>
            </a:extLst>
          </p:cNvPr>
          <p:cNvSpPr>
            <a:spLocks noGrp="1"/>
          </p:cNvSpPr>
          <p:nvPr>
            <p:ph type="sldNum" sz="quarter" idx="12"/>
          </p:nvPr>
        </p:nvSpPr>
        <p:spPr/>
        <p:txBody>
          <a:bodyPr/>
          <a:lstStyle/>
          <a:p>
            <a:pPr>
              <a:defRPr/>
            </a:pPr>
            <a:fld id="{8A405E06-140B-4452-9EB4-EDD9E292D0D4}" type="slidenum">
              <a:rPr lang="LID4096" altLang="en-US" smtClean="0"/>
              <a:pPr>
                <a:defRPr/>
              </a:pPr>
              <a:t>9</a:t>
            </a:fld>
            <a:endParaRPr lang="LID4096"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9042.0"/>
  <p:tag name="AS_RELEASE_DATE" val="2018.10.10"/>
  <p:tag name="AS_TITLE" val="Aspose.Slides for .NET 4.0 Client Profile"/>
  <p:tag name="AS_VERSION" val="18.1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33F4810AB72642817D07682898C628" ma:contentTypeVersion="16" ma:contentTypeDescription="Create a new document." ma:contentTypeScope="" ma:versionID="9c0d64fe8258fa2a9e70787961446e7a">
  <xsd:schema xmlns:xsd="http://www.w3.org/2001/XMLSchema" xmlns:xs="http://www.w3.org/2001/XMLSchema" xmlns:p="http://schemas.microsoft.com/office/2006/metadata/properties" xmlns:ns2="0b4e6542-4a28-464b-916a-ac287e1e15ef" xmlns:ns3="cae8c1b8-3cee-434b-8da9-32960356a7de" targetNamespace="http://schemas.microsoft.com/office/2006/metadata/properties" ma:root="true" ma:fieldsID="b6b411a29858ba1e9f700040674ccb11" ns2:_="" ns3:_="">
    <xsd:import namespace="0b4e6542-4a28-464b-916a-ac287e1e15ef"/>
    <xsd:import namespace="cae8c1b8-3cee-434b-8da9-32960356a7d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4e6542-4a28-464b-916a-ac287e1e15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f60ac6d-2d98-46b4-814c-7165044f02d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ae8c1b8-3cee-434b-8da9-32960356a7de"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d13aecc-10f9-435e-a0c0-6a8e69e4f875}" ma:internalName="TaxCatchAll" ma:showField="CatchAllData" ma:web="cae8c1b8-3cee-434b-8da9-32960356a7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b4e6542-4a28-464b-916a-ac287e1e15ef">
      <Terms xmlns="http://schemas.microsoft.com/office/infopath/2007/PartnerControls"/>
    </lcf76f155ced4ddcb4097134ff3c332f>
    <TaxCatchAll xmlns="cae8c1b8-3cee-434b-8da9-32960356a7de" xsi:nil="true"/>
  </documentManagement>
</p:properties>
</file>

<file path=customXml/itemProps1.xml><?xml version="1.0" encoding="utf-8"?>
<ds:datastoreItem xmlns:ds="http://schemas.openxmlformats.org/officeDocument/2006/customXml" ds:itemID="{A4E46D99-68E1-4D6D-A0B2-AC66FC8D62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4e6542-4a28-464b-916a-ac287e1e15ef"/>
    <ds:schemaRef ds:uri="cae8c1b8-3cee-434b-8da9-32960356a7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5CDC7BA-C4F4-4871-9AF1-5586566BBE43}">
  <ds:schemaRefs>
    <ds:schemaRef ds:uri="http://schemas.microsoft.com/sharepoint/v3/contenttype/forms"/>
  </ds:schemaRefs>
</ds:datastoreItem>
</file>

<file path=customXml/itemProps3.xml><?xml version="1.0" encoding="utf-8"?>
<ds:datastoreItem xmlns:ds="http://schemas.openxmlformats.org/officeDocument/2006/customXml" ds:itemID="{43502E66-DF69-4949-8366-35E1837F24D6}">
  <ds:schemaRefs>
    <ds:schemaRef ds:uri="http://schemas.microsoft.com/office/2006/metadata/properties"/>
    <ds:schemaRef ds:uri="http://schemas.microsoft.com/office/infopath/2007/PartnerControls"/>
    <ds:schemaRef ds:uri="0b4e6542-4a28-464b-916a-ac287e1e15ef"/>
    <ds:schemaRef ds:uri="cae8c1b8-3cee-434b-8da9-32960356a7de"/>
  </ds:schemaRefs>
</ds:datastoreItem>
</file>

<file path=docProps/app.xml><?xml version="1.0" encoding="utf-8"?>
<Properties xmlns="http://schemas.openxmlformats.org/officeDocument/2006/extended-properties" xmlns:vt="http://schemas.openxmlformats.org/officeDocument/2006/docPropsVTypes">
  <Template/>
  <TotalTime>996</TotalTime>
  <Words>1684</Words>
  <Application>Microsoft Office PowerPoint</Application>
  <PresentationFormat>Widescreen</PresentationFormat>
  <Paragraphs>151</Paragraphs>
  <Slides>18</Slides>
  <Notes>18</Notes>
  <HiddenSlides>0</HiddenSlides>
  <MMClips>1</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18</vt:i4>
      </vt:variant>
    </vt:vector>
  </HeadingPairs>
  <TitlesOfParts>
    <vt:vector size="30" baseType="lpstr">
      <vt:lpstr>Acumin Pro Light</vt:lpstr>
      <vt:lpstr>Arial</vt:lpstr>
      <vt:lpstr>Calibri</vt:lpstr>
      <vt:lpstr>Calibri Light</vt:lpstr>
      <vt:lpstr>Comic Sans MS</vt:lpstr>
      <vt:lpstr>Montserrat Regular</vt:lpstr>
      <vt:lpstr>Symbol</vt:lpstr>
      <vt:lpstr>Times New Roman</vt:lpstr>
      <vt:lpstr>TwCenMT-Condensed</vt:lpstr>
      <vt:lpstr>TwCenMT-Regular</vt:lpstr>
      <vt:lpstr>Wingdings</vt:lpstr>
      <vt:lpstr>Office Theme</vt:lpstr>
      <vt:lpstr>PowerPoint Presentation</vt:lpstr>
      <vt:lpstr>Legal and political basis for early childhood intervention</vt:lpstr>
      <vt:lpstr>PowerPoint Presentation</vt:lpstr>
      <vt:lpstr>What is Early Childhood Intervention? </vt:lpstr>
      <vt:lpstr>Early Childhood Intervention.  Evolution of perspectives and interventions </vt:lpstr>
      <vt:lpstr>PowerPoint Presentation</vt:lpstr>
      <vt:lpstr>Early Childhood Intervention.  Evolution of perspectives and interventions </vt:lpstr>
      <vt:lpstr>What is Early Childhood Intervention? Contemporary Definitions</vt:lpstr>
      <vt:lpstr>What is Early Childhood Intervention? Contemporary Definitions</vt:lpstr>
      <vt:lpstr>PowerPoint Presentation</vt:lpstr>
      <vt:lpstr>PowerPoint Presentation</vt:lpstr>
      <vt:lpstr>PowerPoint Presentation</vt:lpstr>
      <vt:lpstr>Research data supporting contemporary definitions of early childhood intervention</vt:lpstr>
      <vt:lpstr> </vt:lpstr>
      <vt:lpstr>PowerPoint Presentation</vt:lpstr>
      <vt:lpstr>Guiding Principles of Early Childhood Intervention </vt:lpstr>
      <vt:lpstr>PowerPoint Presentation</vt:lpstr>
      <vt:lpstr>   European Association  of Service providers for Persons with Disabilities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subject/>
  <dc:creator>Vasilis Kalopisis [EASPD]</dc:creator>
  <cp:keywords/>
  <dc:description/>
  <cp:lastModifiedBy>Irene  Bertana [EASPD]</cp:lastModifiedBy>
  <cp:revision>53</cp:revision>
  <cp:lastPrinted>1601-01-01T00:00:00Z</cp:lastPrinted>
  <dcterms:created xsi:type="dcterms:W3CDTF">2022-02-20T09:27:08Z</dcterms:created>
  <dcterms:modified xsi:type="dcterms:W3CDTF">2022-06-28T08:16:59Z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0x0101008733F4810AB72642817D07682898C628</vt:lpwstr>
  </property>
  <property fmtid="{D5CDD505-2E9C-101B-9397-08002B2CF9AE}" pid="3" name="MediaServiceImageTags">
    <vt:lpwstr/>
  </property>
</Properties>
</file>