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sldIdLst>
    <p:sldId id="256" r:id="rId5"/>
    <p:sldId id="266" r:id="rId6"/>
    <p:sldId id="274" r:id="rId7"/>
    <p:sldId id="282" r:id="rId8"/>
    <p:sldId id="281" r:id="rId9"/>
    <p:sldId id="283" r:id="rId10"/>
    <p:sldId id="276" r:id="rId11"/>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STROMICHALI Polyxeni (REFORM-ATHENS)" initials="MP(" lastIdx="3" clrIdx="0">
    <p:extLst>
      <p:ext uri="{19B8F6BF-5375-455C-9EA6-DF929625EA0E}">
        <p15:presenceInfo xmlns:p15="http://schemas.microsoft.com/office/powerpoint/2012/main" userId="S-1-5-21-1606980848-2025429265-839522115-10285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20" autoAdjust="0"/>
    <p:restoredTop sz="90332" autoAdjust="0"/>
  </p:normalViewPr>
  <p:slideViewPr>
    <p:cSldViewPr snapToGrid="0">
      <p:cViewPr varScale="1">
        <p:scale>
          <a:sx n="57" d="100"/>
          <a:sy n="57" d="100"/>
        </p:scale>
        <p:origin x="412"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B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772E38-BDB2-4766-B28A-F0A894565946}" type="datetimeFigureOut">
              <a:rPr lang="en-BE" smtClean="0"/>
              <a:t>28/06/2022</a:t>
            </a:fld>
            <a:endParaRPr lang="en-B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B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B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29E2F0-7B52-4669-B576-0A93F6499927}" type="slidenum">
              <a:rPr lang="en-BE" smtClean="0"/>
              <a:t>‹#›</a:t>
            </a:fld>
            <a:endParaRPr lang="en-BE"/>
          </a:p>
        </p:txBody>
      </p:sp>
    </p:spTree>
    <p:extLst>
      <p:ext uri="{BB962C8B-B14F-4D97-AF65-F5344CB8AC3E}">
        <p14:creationId xmlns:p14="http://schemas.microsoft.com/office/powerpoint/2010/main" val="1936915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spcBef>
                <a:spcPts val="600"/>
              </a:spcBef>
              <a:spcAft>
                <a:spcPts val="600"/>
              </a:spcAft>
              <a:tabLst>
                <a:tab pos="693420" algn="l"/>
              </a:tabLst>
            </a:pPr>
            <a:r>
              <a:rPr lang="en-GB" dirty="0">
                <a:latin typeface="+mj-lt"/>
                <a:cs typeface="Arial" panose="020B0604020202020204" pitchFamily="34" charset="0"/>
              </a:rPr>
              <a:t>Human rights and, especially, children’s rights are the conceptual framework of ECI and corroborate the right of every person to have access to all settings and fully participate in society. These are the foundations upon which the value and dignity of every person rely (</a:t>
            </a:r>
            <a:r>
              <a:rPr lang="en-GB" dirty="0" err="1">
                <a:latin typeface="+mj-lt"/>
                <a:cs typeface="Arial" panose="020B0604020202020204" pitchFamily="34" charset="0"/>
              </a:rPr>
              <a:t>Simeonsson</a:t>
            </a:r>
            <a:r>
              <a:rPr lang="en-GB" dirty="0">
                <a:latin typeface="+mj-lt"/>
                <a:cs typeface="Arial" panose="020B0604020202020204" pitchFamily="34" charset="0"/>
              </a:rPr>
              <a:t>, 2009).</a:t>
            </a:r>
          </a:p>
          <a:p>
            <a:pPr algn="just">
              <a:spcBef>
                <a:spcPts val="600"/>
              </a:spcBef>
              <a:spcAft>
                <a:spcPts val="600"/>
              </a:spcAft>
              <a:tabLst>
                <a:tab pos="693420" algn="l"/>
              </a:tabLst>
            </a:pPr>
            <a:r>
              <a:rPr lang="en-GB" dirty="0">
                <a:latin typeface="+mj-lt"/>
                <a:cs typeface="Arial" panose="020B0604020202020204" pitchFamily="34" charset="0"/>
              </a:rPr>
              <a:t>Many conventions, laws and decrees express the principles of these rights.</a:t>
            </a:r>
          </a:p>
          <a:p>
            <a:pPr algn="just">
              <a:spcBef>
                <a:spcPts val="600"/>
              </a:spcBef>
              <a:spcAft>
                <a:spcPts val="600"/>
              </a:spcAft>
              <a:tabLst>
                <a:tab pos="693420" algn="l"/>
              </a:tabLst>
            </a:pPr>
            <a:r>
              <a:rPr lang="en-GB" dirty="0">
                <a:latin typeface="+mj-lt"/>
                <a:cs typeface="Arial" panose="020B0604020202020204" pitchFamily="34" charset="0"/>
              </a:rPr>
              <a:t>Because of their importance, we underline the UN Convention on the Rights of the Child (UNICEF, 1989) and UN Convention on the Rights of Persons with Disabilities (United Nations, 2009), which have been ratified by Greece. Indicatively:</a:t>
            </a:r>
          </a:p>
          <a:p>
            <a:pPr marL="285750" indent="-285750" algn="just">
              <a:spcBef>
                <a:spcPts val="600"/>
              </a:spcBef>
              <a:spcAft>
                <a:spcPts val="600"/>
              </a:spcAft>
              <a:buFont typeface="Arial" panose="020B0604020202020204" pitchFamily="34" charset="0"/>
              <a:buChar char="•"/>
              <a:tabLst>
                <a:tab pos="693420" algn="l"/>
              </a:tabLst>
            </a:pPr>
            <a:r>
              <a:rPr lang="en-GB" sz="1200" dirty="0">
                <a:latin typeface="+mj-lt"/>
                <a:ea typeface="Times New Roman" panose="02020603050405020304" pitchFamily="18" charset="0"/>
                <a:cs typeface="Arial" panose="020B0604020202020204" pitchFamily="34" charset="0"/>
              </a:rPr>
              <a:t>UNCRC: Article 6 states that children have a right to develop to ‘the maximum extent possible’</a:t>
            </a:r>
          </a:p>
          <a:p>
            <a:pPr marL="285750" indent="-285750" algn="just">
              <a:spcBef>
                <a:spcPts val="600"/>
              </a:spcBef>
              <a:spcAft>
                <a:spcPts val="600"/>
              </a:spcAft>
              <a:buFont typeface="Arial" panose="020B0604020202020204" pitchFamily="34" charset="0"/>
              <a:buChar char="•"/>
              <a:tabLst>
                <a:tab pos="693420" algn="l"/>
              </a:tabLst>
            </a:pPr>
            <a:r>
              <a:rPr lang="en-GB" sz="1200" dirty="0">
                <a:latin typeface="+mj-lt"/>
                <a:ea typeface="Times New Roman" panose="02020603050405020304" pitchFamily="18" charset="0"/>
                <a:cs typeface="Times New Roman" panose="02020603050405020304" pitchFamily="18" charset="0"/>
              </a:rPr>
              <a:t>UN Committee on the Rights of the Child: general comment on Implementing Child Rights in Early Childhood</a:t>
            </a:r>
          </a:p>
          <a:p>
            <a:pPr marL="285750" indent="-285750" algn="just">
              <a:spcBef>
                <a:spcPts val="600"/>
              </a:spcBef>
              <a:spcAft>
                <a:spcPts val="600"/>
              </a:spcAft>
              <a:buFont typeface="Arial" panose="020B0604020202020204" pitchFamily="34" charset="0"/>
              <a:buChar char="•"/>
              <a:tabLst>
                <a:tab pos="693420" algn="l"/>
              </a:tabLst>
            </a:pPr>
            <a:r>
              <a:rPr lang="en-GB" sz="1200" dirty="0">
                <a:latin typeface="+mj-lt"/>
                <a:ea typeface="Times New Roman" panose="02020603050405020304" pitchFamily="18" charset="0"/>
                <a:cs typeface="Times New Roman" panose="02020603050405020304" pitchFamily="18" charset="0"/>
              </a:rPr>
              <a:t>The UNESCO Global Partnership Strategy for Early Childhood 2021 – 2030</a:t>
            </a:r>
          </a:p>
          <a:p>
            <a:pPr marL="285750" indent="-285750" algn="just">
              <a:spcBef>
                <a:spcPts val="600"/>
              </a:spcBef>
              <a:spcAft>
                <a:spcPts val="600"/>
              </a:spcAft>
              <a:buFont typeface="Arial" panose="020B0604020202020204" pitchFamily="34" charset="0"/>
              <a:buChar char="•"/>
              <a:tabLst>
                <a:tab pos="693420" algn="l"/>
              </a:tabLst>
            </a:pPr>
            <a:r>
              <a:rPr lang="en-GB" sz="1200" dirty="0">
                <a:latin typeface="+mj-lt"/>
                <a:ea typeface="Times New Roman" panose="02020603050405020304" pitchFamily="18" charset="0"/>
                <a:cs typeface="Times New Roman" panose="02020603050405020304" pitchFamily="18" charset="0"/>
              </a:rPr>
              <a:t> European Agency for Development in Special Needs Education - ECI KEY POLICY MESSAGES, 2012</a:t>
            </a:r>
          </a:p>
          <a:p>
            <a:pPr marL="285750" indent="-285750" algn="just">
              <a:spcBef>
                <a:spcPts val="600"/>
              </a:spcBef>
              <a:spcAft>
                <a:spcPts val="600"/>
              </a:spcAft>
              <a:buFont typeface="Arial" panose="020B0604020202020204" pitchFamily="34" charset="0"/>
              <a:buChar char="•"/>
              <a:tabLst>
                <a:tab pos="693420" algn="l"/>
              </a:tabLst>
            </a:pPr>
            <a:r>
              <a:rPr lang="en-GB" sz="1200" dirty="0">
                <a:latin typeface="+mj-lt"/>
                <a:ea typeface="Times New Roman" panose="02020603050405020304" pitchFamily="18" charset="0"/>
                <a:cs typeface="Times New Roman" panose="02020603050405020304" pitchFamily="18" charset="0"/>
              </a:rPr>
              <a:t>The UNESCO Holistic Early Childhood Development Index</a:t>
            </a:r>
          </a:p>
          <a:p>
            <a:pPr marL="285750" indent="-285750" algn="just">
              <a:spcBef>
                <a:spcPts val="600"/>
              </a:spcBef>
              <a:spcAft>
                <a:spcPts val="600"/>
              </a:spcAft>
              <a:buFont typeface="Arial" panose="020B0604020202020204" pitchFamily="34" charset="0"/>
              <a:buChar char="•"/>
              <a:tabLst>
                <a:tab pos="693420" algn="l"/>
              </a:tabLst>
            </a:pPr>
            <a:r>
              <a:rPr lang="en-GB" sz="1200" dirty="0">
                <a:latin typeface="+mj-lt"/>
                <a:ea typeface="Times New Roman" panose="02020603050405020304" pitchFamily="18" charset="0"/>
                <a:cs typeface="Times New Roman" panose="02020603050405020304" pitchFamily="18" charset="0"/>
              </a:rPr>
              <a:t>The UNICEF report, The State of the World’s Children: Early Childhood, 2001</a:t>
            </a:r>
          </a:p>
          <a:p>
            <a:pPr marL="285750" indent="-285750" algn="just">
              <a:spcBef>
                <a:spcPts val="600"/>
              </a:spcBef>
              <a:spcAft>
                <a:spcPts val="600"/>
              </a:spcAft>
              <a:buFont typeface="Arial" panose="020B0604020202020204" pitchFamily="34" charset="0"/>
              <a:buChar char="•"/>
              <a:tabLst>
                <a:tab pos="693420" algn="l"/>
              </a:tabLst>
            </a:pPr>
            <a:r>
              <a:rPr lang="en-GB" sz="1200" dirty="0">
                <a:latin typeface="+mj-lt"/>
                <a:ea typeface="Times New Roman" panose="02020603050405020304" pitchFamily="18" charset="0"/>
                <a:cs typeface="Times New Roman" panose="02020603050405020304" pitchFamily="18" charset="0"/>
              </a:rPr>
              <a:t>The UNESCO ‘Education for All’ Global Monitoring Report</a:t>
            </a:r>
          </a:p>
          <a:p>
            <a:pPr marL="285750" indent="-285750" algn="just">
              <a:spcBef>
                <a:spcPts val="600"/>
              </a:spcBef>
              <a:spcAft>
                <a:spcPts val="600"/>
              </a:spcAft>
              <a:buFont typeface="Arial" panose="020B0604020202020204" pitchFamily="34" charset="0"/>
              <a:buChar char="•"/>
              <a:tabLst>
                <a:tab pos="693420" algn="l"/>
              </a:tabLst>
            </a:pPr>
            <a:r>
              <a:rPr lang="en-GB" sz="1200" dirty="0">
                <a:latin typeface="+mj-lt"/>
                <a:ea typeface="Times New Roman" panose="02020603050405020304" pitchFamily="18" charset="0"/>
                <a:cs typeface="Times New Roman" panose="02020603050405020304" pitchFamily="18" charset="0"/>
              </a:rPr>
              <a:t>The European Commission Education and Training 2020 Working Group on Early Childhood Education and Care (ECEC): The European Commission’s Directorate-General for Education, Youth, Sport and Culture (DG EAC) group of experts Report. </a:t>
            </a:r>
          </a:p>
          <a:p>
            <a:endParaRPr lang="en-GB" dirty="0"/>
          </a:p>
        </p:txBody>
      </p:sp>
      <p:sp>
        <p:nvSpPr>
          <p:cNvPr id="4" name="Slide Number Placeholder 3"/>
          <p:cNvSpPr>
            <a:spLocks noGrp="1"/>
          </p:cNvSpPr>
          <p:nvPr>
            <p:ph type="sldNum" sz="quarter" idx="5"/>
          </p:nvPr>
        </p:nvSpPr>
        <p:spPr/>
        <p:txBody>
          <a:bodyPr/>
          <a:lstStyle/>
          <a:p>
            <a:fld id="{0E29E2F0-7B52-4669-B576-0A93F6499927}" type="slidenum">
              <a:rPr lang="en-BE" smtClean="0"/>
              <a:t>2</a:t>
            </a:fld>
            <a:endParaRPr lang="en-BE"/>
          </a:p>
        </p:txBody>
      </p:sp>
    </p:spTree>
    <p:extLst>
      <p:ext uri="{BB962C8B-B14F-4D97-AF65-F5344CB8AC3E}">
        <p14:creationId xmlns:p14="http://schemas.microsoft.com/office/powerpoint/2010/main" val="4235308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BE" dirty="0"/>
          </a:p>
        </p:txBody>
      </p:sp>
      <p:sp>
        <p:nvSpPr>
          <p:cNvPr id="4" name="Slide Number Placeholder 3"/>
          <p:cNvSpPr>
            <a:spLocks noGrp="1"/>
          </p:cNvSpPr>
          <p:nvPr>
            <p:ph type="sldNum" sz="quarter" idx="5"/>
          </p:nvPr>
        </p:nvSpPr>
        <p:spPr/>
        <p:txBody>
          <a:bodyPr/>
          <a:lstStyle/>
          <a:p>
            <a:fld id="{0E29E2F0-7B52-4669-B576-0A93F6499927}" type="slidenum">
              <a:rPr lang="en-BE" smtClean="0"/>
              <a:t>3</a:t>
            </a:fld>
            <a:endParaRPr lang="en-BE"/>
          </a:p>
        </p:txBody>
      </p:sp>
    </p:spTree>
    <p:extLst>
      <p:ext uri="{BB962C8B-B14F-4D97-AF65-F5344CB8AC3E}">
        <p14:creationId xmlns:p14="http://schemas.microsoft.com/office/powerpoint/2010/main" val="25470924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BE" dirty="0"/>
          </a:p>
        </p:txBody>
      </p:sp>
      <p:sp>
        <p:nvSpPr>
          <p:cNvPr id="4" name="Slide Number Placeholder 3"/>
          <p:cNvSpPr>
            <a:spLocks noGrp="1"/>
          </p:cNvSpPr>
          <p:nvPr>
            <p:ph type="sldNum" sz="quarter" idx="5"/>
          </p:nvPr>
        </p:nvSpPr>
        <p:spPr/>
        <p:txBody>
          <a:bodyPr/>
          <a:lstStyle/>
          <a:p>
            <a:fld id="{0E29E2F0-7B52-4669-B576-0A93F6499927}" type="slidenum">
              <a:rPr lang="en-BE" smtClean="0"/>
              <a:t>4</a:t>
            </a:fld>
            <a:endParaRPr lang="en-BE"/>
          </a:p>
        </p:txBody>
      </p:sp>
    </p:spTree>
    <p:extLst>
      <p:ext uri="{BB962C8B-B14F-4D97-AF65-F5344CB8AC3E}">
        <p14:creationId xmlns:p14="http://schemas.microsoft.com/office/powerpoint/2010/main" val="39867695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0E29E2F0-7B52-4669-B576-0A93F6499927}" type="slidenum">
              <a:rPr lang="en-BE" smtClean="0"/>
              <a:t>5</a:t>
            </a:fld>
            <a:endParaRPr lang="en-BE"/>
          </a:p>
        </p:txBody>
      </p:sp>
    </p:spTree>
    <p:extLst>
      <p:ext uri="{BB962C8B-B14F-4D97-AF65-F5344CB8AC3E}">
        <p14:creationId xmlns:p14="http://schemas.microsoft.com/office/powerpoint/2010/main" val="428703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BE" dirty="0"/>
          </a:p>
        </p:txBody>
      </p:sp>
      <p:sp>
        <p:nvSpPr>
          <p:cNvPr id="4" name="Slide Number Placeholder 3"/>
          <p:cNvSpPr>
            <a:spLocks noGrp="1"/>
          </p:cNvSpPr>
          <p:nvPr>
            <p:ph type="sldNum" sz="quarter" idx="5"/>
          </p:nvPr>
        </p:nvSpPr>
        <p:spPr/>
        <p:txBody>
          <a:bodyPr/>
          <a:lstStyle/>
          <a:p>
            <a:fld id="{0E29E2F0-7B52-4669-B576-0A93F6499927}" type="slidenum">
              <a:rPr lang="en-BE" smtClean="0"/>
              <a:t>6</a:t>
            </a:fld>
            <a:endParaRPr lang="en-BE"/>
          </a:p>
        </p:txBody>
      </p:sp>
    </p:spTree>
    <p:extLst>
      <p:ext uri="{BB962C8B-B14F-4D97-AF65-F5344CB8AC3E}">
        <p14:creationId xmlns:p14="http://schemas.microsoft.com/office/powerpoint/2010/main" val="2350286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BE12D-EF80-494E-B787-72F1806DB6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BE"/>
          </a:p>
        </p:txBody>
      </p:sp>
      <p:sp>
        <p:nvSpPr>
          <p:cNvPr id="3" name="Subtitle 2">
            <a:extLst>
              <a:ext uri="{FF2B5EF4-FFF2-40B4-BE49-F238E27FC236}">
                <a16:creationId xmlns:a16="http://schemas.microsoft.com/office/drawing/2014/main" id="{CDC23073-3C1F-41C0-BC3F-F6549C527C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BE"/>
          </a:p>
        </p:txBody>
      </p:sp>
      <p:sp>
        <p:nvSpPr>
          <p:cNvPr id="4" name="Date Placeholder 3">
            <a:extLst>
              <a:ext uri="{FF2B5EF4-FFF2-40B4-BE49-F238E27FC236}">
                <a16:creationId xmlns:a16="http://schemas.microsoft.com/office/drawing/2014/main" id="{EAA67420-3E1E-4A39-99A5-546F7279D0E8}"/>
              </a:ext>
            </a:extLst>
          </p:cNvPr>
          <p:cNvSpPr>
            <a:spLocks noGrp="1"/>
          </p:cNvSpPr>
          <p:nvPr>
            <p:ph type="dt" sz="half" idx="10"/>
          </p:nvPr>
        </p:nvSpPr>
        <p:spPr/>
        <p:txBody>
          <a:bodyPr/>
          <a:lstStyle/>
          <a:p>
            <a:fld id="{B443BFD4-2B14-4B4E-9C1D-7EEE628B2775}" type="datetime1">
              <a:rPr lang="en-US" smtClean="0"/>
              <a:t>6/28/2022</a:t>
            </a:fld>
            <a:endParaRPr lang="en-BE"/>
          </a:p>
        </p:txBody>
      </p:sp>
      <p:sp>
        <p:nvSpPr>
          <p:cNvPr id="5" name="Footer Placeholder 4">
            <a:extLst>
              <a:ext uri="{FF2B5EF4-FFF2-40B4-BE49-F238E27FC236}">
                <a16:creationId xmlns:a16="http://schemas.microsoft.com/office/drawing/2014/main" id="{84A17047-71B9-430A-9BC1-40D5C4A3D873}"/>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6816A9DB-7233-4EB7-9351-A53FE79A8B95}"/>
              </a:ext>
            </a:extLst>
          </p:cNvPr>
          <p:cNvSpPr>
            <a:spLocks noGrp="1"/>
          </p:cNvSpPr>
          <p:nvPr>
            <p:ph type="sldNum" sz="quarter" idx="12"/>
          </p:nvPr>
        </p:nvSpPr>
        <p:spPr/>
        <p:txBody>
          <a:bodyPr/>
          <a:lstStyle/>
          <a:p>
            <a:fld id="{26A003D0-92C7-48A9-9E81-4C2AD6C12F89}" type="slidenum">
              <a:rPr lang="en-BE" smtClean="0"/>
              <a:t>‹#›</a:t>
            </a:fld>
            <a:endParaRPr lang="en-BE"/>
          </a:p>
        </p:txBody>
      </p:sp>
    </p:spTree>
    <p:extLst>
      <p:ext uri="{BB962C8B-B14F-4D97-AF65-F5344CB8AC3E}">
        <p14:creationId xmlns:p14="http://schemas.microsoft.com/office/powerpoint/2010/main" val="3501702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90968-F8FD-4E78-8F9C-56BF55A84421}"/>
              </a:ext>
            </a:extLst>
          </p:cNvPr>
          <p:cNvSpPr>
            <a:spLocks noGrp="1"/>
          </p:cNvSpPr>
          <p:nvPr>
            <p:ph type="title"/>
          </p:nvPr>
        </p:nvSpPr>
        <p:spPr/>
        <p:txBody>
          <a:bodyPr/>
          <a:lstStyle/>
          <a:p>
            <a:r>
              <a:rPr lang="en-US"/>
              <a:t>Click to edit Master title style</a:t>
            </a:r>
            <a:endParaRPr lang="en-BE"/>
          </a:p>
        </p:txBody>
      </p:sp>
      <p:sp>
        <p:nvSpPr>
          <p:cNvPr id="3" name="Vertical Text Placeholder 2">
            <a:extLst>
              <a:ext uri="{FF2B5EF4-FFF2-40B4-BE49-F238E27FC236}">
                <a16:creationId xmlns:a16="http://schemas.microsoft.com/office/drawing/2014/main" id="{172D1427-4A3A-46CA-939D-9C56550ED20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4" name="Date Placeholder 3">
            <a:extLst>
              <a:ext uri="{FF2B5EF4-FFF2-40B4-BE49-F238E27FC236}">
                <a16:creationId xmlns:a16="http://schemas.microsoft.com/office/drawing/2014/main" id="{D06B8F48-F271-476D-89F6-B26B2C4C0465}"/>
              </a:ext>
            </a:extLst>
          </p:cNvPr>
          <p:cNvSpPr>
            <a:spLocks noGrp="1"/>
          </p:cNvSpPr>
          <p:nvPr>
            <p:ph type="dt" sz="half" idx="10"/>
          </p:nvPr>
        </p:nvSpPr>
        <p:spPr/>
        <p:txBody>
          <a:bodyPr/>
          <a:lstStyle/>
          <a:p>
            <a:fld id="{4E4AF6FD-554F-0A44-8E26-C38C4A91CE51}" type="datetime1">
              <a:rPr lang="en-US" smtClean="0"/>
              <a:t>6/28/2022</a:t>
            </a:fld>
            <a:endParaRPr lang="en-BE"/>
          </a:p>
        </p:txBody>
      </p:sp>
      <p:sp>
        <p:nvSpPr>
          <p:cNvPr id="5" name="Footer Placeholder 4">
            <a:extLst>
              <a:ext uri="{FF2B5EF4-FFF2-40B4-BE49-F238E27FC236}">
                <a16:creationId xmlns:a16="http://schemas.microsoft.com/office/drawing/2014/main" id="{95862907-D6ED-405C-8655-B57636C96D91}"/>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2C193DCA-2726-43AA-814A-F41B3693446B}"/>
              </a:ext>
            </a:extLst>
          </p:cNvPr>
          <p:cNvSpPr>
            <a:spLocks noGrp="1"/>
          </p:cNvSpPr>
          <p:nvPr>
            <p:ph type="sldNum" sz="quarter" idx="12"/>
          </p:nvPr>
        </p:nvSpPr>
        <p:spPr/>
        <p:txBody>
          <a:bodyPr/>
          <a:lstStyle/>
          <a:p>
            <a:fld id="{26A003D0-92C7-48A9-9E81-4C2AD6C12F89}" type="slidenum">
              <a:rPr lang="en-BE" smtClean="0"/>
              <a:t>‹#›</a:t>
            </a:fld>
            <a:endParaRPr lang="en-BE"/>
          </a:p>
        </p:txBody>
      </p:sp>
    </p:spTree>
    <p:extLst>
      <p:ext uri="{BB962C8B-B14F-4D97-AF65-F5344CB8AC3E}">
        <p14:creationId xmlns:p14="http://schemas.microsoft.com/office/powerpoint/2010/main" val="3279803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1BF530-6392-4CAF-96C2-24CEE92AAE0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BE"/>
          </a:p>
        </p:txBody>
      </p:sp>
      <p:sp>
        <p:nvSpPr>
          <p:cNvPr id="3" name="Vertical Text Placeholder 2">
            <a:extLst>
              <a:ext uri="{FF2B5EF4-FFF2-40B4-BE49-F238E27FC236}">
                <a16:creationId xmlns:a16="http://schemas.microsoft.com/office/drawing/2014/main" id="{3E5007D9-0AEB-4650-9386-8E3C2EB7C6E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4" name="Date Placeholder 3">
            <a:extLst>
              <a:ext uri="{FF2B5EF4-FFF2-40B4-BE49-F238E27FC236}">
                <a16:creationId xmlns:a16="http://schemas.microsoft.com/office/drawing/2014/main" id="{FC30164C-9EA9-4CC5-B6C0-C03FEA162DC7}"/>
              </a:ext>
            </a:extLst>
          </p:cNvPr>
          <p:cNvSpPr>
            <a:spLocks noGrp="1"/>
          </p:cNvSpPr>
          <p:nvPr>
            <p:ph type="dt" sz="half" idx="10"/>
          </p:nvPr>
        </p:nvSpPr>
        <p:spPr/>
        <p:txBody>
          <a:bodyPr/>
          <a:lstStyle/>
          <a:p>
            <a:fld id="{B5A304DF-6A06-064E-9D2D-1731CAF937B5}" type="datetime1">
              <a:rPr lang="en-US" smtClean="0"/>
              <a:t>6/28/2022</a:t>
            </a:fld>
            <a:endParaRPr lang="en-BE"/>
          </a:p>
        </p:txBody>
      </p:sp>
      <p:sp>
        <p:nvSpPr>
          <p:cNvPr id="5" name="Footer Placeholder 4">
            <a:extLst>
              <a:ext uri="{FF2B5EF4-FFF2-40B4-BE49-F238E27FC236}">
                <a16:creationId xmlns:a16="http://schemas.microsoft.com/office/drawing/2014/main" id="{A69FD3A2-D98C-435D-A365-6E95F554B596}"/>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F6FFB473-8953-46FD-BAE0-BBF322309DCA}"/>
              </a:ext>
            </a:extLst>
          </p:cNvPr>
          <p:cNvSpPr>
            <a:spLocks noGrp="1"/>
          </p:cNvSpPr>
          <p:nvPr>
            <p:ph type="sldNum" sz="quarter" idx="12"/>
          </p:nvPr>
        </p:nvSpPr>
        <p:spPr/>
        <p:txBody>
          <a:bodyPr/>
          <a:lstStyle/>
          <a:p>
            <a:fld id="{26A003D0-92C7-48A9-9E81-4C2AD6C12F89}" type="slidenum">
              <a:rPr lang="en-BE" smtClean="0"/>
              <a:t>‹#›</a:t>
            </a:fld>
            <a:endParaRPr lang="en-BE"/>
          </a:p>
        </p:txBody>
      </p:sp>
    </p:spTree>
    <p:extLst>
      <p:ext uri="{BB962C8B-B14F-4D97-AF65-F5344CB8AC3E}">
        <p14:creationId xmlns:p14="http://schemas.microsoft.com/office/powerpoint/2010/main" val="12986838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Only 0">
    <p:spTree>
      <p:nvGrpSpPr>
        <p:cNvPr id="1" name=""/>
        <p:cNvGrpSpPr/>
        <p:nvPr/>
      </p:nvGrpSpPr>
      <p:grpSpPr>
        <a:xfrm>
          <a:off x="0" y="0"/>
          <a:ext cx="0" cy="0"/>
          <a:chOff x="0" y="0"/>
          <a:chExt cx="0" cy="0"/>
        </a:xfrm>
      </p:grpSpPr>
      <p:sp>
        <p:nvSpPr>
          <p:cNvPr id="46" name="Title Text"/>
          <p:cNvSpPr txBox="1">
            <a:spLocks noGrp="1"/>
          </p:cNvSpPr>
          <p:nvPr>
            <p:ph type="title"/>
          </p:nvPr>
        </p:nvSpPr>
        <p:spPr>
          <a:prstGeom prst="rect">
            <a:avLst/>
          </a:prstGeom>
        </p:spPr>
        <p:txBody>
          <a:bodyPr/>
          <a:lstStyle/>
          <a:p>
            <a:r>
              <a:t>Title Text</a:t>
            </a:r>
          </a:p>
        </p:txBody>
      </p:sp>
      <p:sp>
        <p:nvSpPr>
          <p:cNvPr id="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07026965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2030D-132D-4897-85EF-C80A6D6A8526}"/>
              </a:ext>
            </a:extLst>
          </p:cNvPr>
          <p:cNvSpPr>
            <a:spLocks noGrp="1"/>
          </p:cNvSpPr>
          <p:nvPr>
            <p:ph type="title"/>
          </p:nvPr>
        </p:nvSpPr>
        <p:spPr/>
        <p:txBody>
          <a:bodyPr/>
          <a:lstStyle/>
          <a:p>
            <a:r>
              <a:rPr lang="en-US"/>
              <a:t>Click to edit Master title style</a:t>
            </a:r>
            <a:endParaRPr lang="en-BE"/>
          </a:p>
        </p:txBody>
      </p:sp>
      <p:sp>
        <p:nvSpPr>
          <p:cNvPr id="3" name="Content Placeholder 2">
            <a:extLst>
              <a:ext uri="{FF2B5EF4-FFF2-40B4-BE49-F238E27FC236}">
                <a16:creationId xmlns:a16="http://schemas.microsoft.com/office/drawing/2014/main" id="{1FACC08A-4D11-4BD7-9B58-B0013E54CDE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4" name="Date Placeholder 3">
            <a:extLst>
              <a:ext uri="{FF2B5EF4-FFF2-40B4-BE49-F238E27FC236}">
                <a16:creationId xmlns:a16="http://schemas.microsoft.com/office/drawing/2014/main" id="{981D30BF-CF6D-41B7-8E3C-47CB1B62116F}"/>
              </a:ext>
            </a:extLst>
          </p:cNvPr>
          <p:cNvSpPr>
            <a:spLocks noGrp="1"/>
          </p:cNvSpPr>
          <p:nvPr>
            <p:ph type="dt" sz="half" idx="10"/>
          </p:nvPr>
        </p:nvSpPr>
        <p:spPr/>
        <p:txBody>
          <a:bodyPr/>
          <a:lstStyle/>
          <a:p>
            <a:fld id="{AD6FBD92-8811-5541-BDC6-D794660E337D}" type="datetime1">
              <a:rPr lang="en-US" smtClean="0"/>
              <a:t>6/28/2022</a:t>
            </a:fld>
            <a:endParaRPr lang="en-BE"/>
          </a:p>
        </p:txBody>
      </p:sp>
      <p:sp>
        <p:nvSpPr>
          <p:cNvPr id="5" name="Footer Placeholder 4">
            <a:extLst>
              <a:ext uri="{FF2B5EF4-FFF2-40B4-BE49-F238E27FC236}">
                <a16:creationId xmlns:a16="http://schemas.microsoft.com/office/drawing/2014/main" id="{74EFCD5F-DA95-4D42-9BB3-7C206D92B574}"/>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C1FB4427-53FC-47A3-872F-935D6855DA76}"/>
              </a:ext>
            </a:extLst>
          </p:cNvPr>
          <p:cNvSpPr>
            <a:spLocks noGrp="1"/>
          </p:cNvSpPr>
          <p:nvPr>
            <p:ph type="sldNum" sz="quarter" idx="12"/>
          </p:nvPr>
        </p:nvSpPr>
        <p:spPr/>
        <p:txBody>
          <a:bodyPr/>
          <a:lstStyle/>
          <a:p>
            <a:fld id="{26A003D0-92C7-48A9-9E81-4C2AD6C12F89}" type="slidenum">
              <a:rPr lang="en-BE" smtClean="0"/>
              <a:t>‹#›</a:t>
            </a:fld>
            <a:endParaRPr lang="en-BE"/>
          </a:p>
        </p:txBody>
      </p:sp>
    </p:spTree>
    <p:extLst>
      <p:ext uri="{BB962C8B-B14F-4D97-AF65-F5344CB8AC3E}">
        <p14:creationId xmlns:p14="http://schemas.microsoft.com/office/powerpoint/2010/main" val="3850136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03B5D-9051-4FF0-9E68-7F089D691C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BE"/>
          </a:p>
        </p:txBody>
      </p:sp>
      <p:sp>
        <p:nvSpPr>
          <p:cNvPr id="3" name="Text Placeholder 2">
            <a:extLst>
              <a:ext uri="{FF2B5EF4-FFF2-40B4-BE49-F238E27FC236}">
                <a16:creationId xmlns:a16="http://schemas.microsoft.com/office/drawing/2014/main" id="{792A02C3-6F5C-45C8-AF1A-66FF0FAF3A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D7CB058-0FD6-4D19-8D25-876B75DA45FD}"/>
              </a:ext>
            </a:extLst>
          </p:cNvPr>
          <p:cNvSpPr>
            <a:spLocks noGrp="1"/>
          </p:cNvSpPr>
          <p:nvPr>
            <p:ph type="dt" sz="half" idx="10"/>
          </p:nvPr>
        </p:nvSpPr>
        <p:spPr/>
        <p:txBody>
          <a:bodyPr/>
          <a:lstStyle/>
          <a:p>
            <a:fld id="{354C57F8-EEBA-FA47-A1CD-AD295749FD13}" type="datetime1">
              <a:rPr lang="en-US" smtClean="0"/>
              <a:t>6/28/2022</a:t>
            </a:fld>
            <a:endParaRPr lang="en-BE"/>
          </a:p>
        </p:txBody>
      </p:sp>
      <p:sp>
        <p:nvSpPr>
          <p:cNvPr id="5" name="Footer Placeholder 4">
            <a:extLst>
              <a:ext uri="{FF2B5EF4-FFF2-40B4-BE49-F238E27FC236}">
                <a16:creationId xmlns:a16="http://schemas.microsoft.com/office/drawing/2014/main" id="{8A37ACEE-152E-436A-A43A-638DD37BA2C1}"/>
              </a:ext>
            </a:extLst>
          </p:cNvPr>
          <p:cNvSpPr>
            <a:spLocks noGrp="1"/>
          </p:cNvSpPr>
          <p:nvPr>
            <p:ph type="ftr" sz="quarter" idx="11"/>
          </p:nvPr>
        </p:nvSpPr>
        <p:spPr/>
        <p:txBody>
          <a:bodyPr/>
          <a:lstStyle/>
          <a:p>
            <a:endParaRPr lang="en-BE"/>
          </a:p>
        </p:txBody>
      </p:sp>
      <p:sp>
        <p:nvSpPr>
          <p:cNvPr id="6" name="Slide Number Placeholder 5">
            <a:extLst>
              <a:ext uri="{FF2B5EF4-FFF2-40B4-BE49-F238E27FC236}">
                <a16:creationId xmlns:a16="http://schemas.microsoft.com/office/drawing/2014/main" id="{94D4AD62-EE9C-410D-AF69-35720D4E9050}"/>
              </a:ext>
            </a:extLst>
          </p:cNvPr>
          <p:cNvSpPr>
            <a:spLocks noGrp="1"/>
          </p:cNvSpPr>
          <p:nvPr>
            <p:ph type="sldNum" sz="quarter" idx="12"/>
          </p:nvPr>
        </p:nvSpPr>
        <p:spPr/>
        <p:txBody>
          <a:bodyPr/>
          <a:lstStyle/>
          <a:p>
            <a:fld id="{26A003D0-92C7-48A9-9E81-4C2AD6C12F89}" type="slidenum">
              <a:rPr lang="en-BE" smtClean="0"/>
              <a:t>‹#›</a:t>
            </a:fld>
            <a:endParaRPr lang="en-BE"/>
          </a:p>
        </p:txBody>
      </p:sp>
    </p:spTree>
    <p:extLst>
      <p:ext uri="{BB962C8B-B14F-4D97-AF65-F5344CB8AC3E}">
        <p14:creationId xmlns:p14="http://schemas.microsoft.com/office/powerpoint/2010/main" val="2035172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B1F36-8349-4D0C-8191-0754374D3C86}"/>
              </a:ext>
            </a:extLst>
          </p:cNvPr>
          <p:cNvSpPr>
            <a:spLocks noGrp="1"/>
          </p:cNvSpPr>
          <p:nvPr>
            <p:ph type="title"/>
          </p:nvPr>
        </p:nvSpPr>
        <p:spPr/>
        <p:txBody>
          <a:bodyPr/>
          <a:lstStyle/>
          <a:p>
            <a:r>
              <a:rPr lang="en-US"/>
              <a:t>Click to edit Master title style</a:t>
            </a:r>
            <a:endParaRPr lang="en-BE"/>
          </a:p>
        </p:txBody>
      </p:sp>
      <p:sp>
        <p:nvSpPr>
          <p:cNvPr id="3" name="Content Placeholder 2">
            <a:extLst>
              <a:ext uri="{FF2B5EF4-FFF2-40B4-BE49-F238E27FC236}">
                <a16:creationId xmlns:a16="http://schemas.microsoft.com/office/drawing/2014/main" id="{E13275EC-1799-4C68-80B0-CE2681823A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4" name="Content Placeholder 3">
            <a:extLst>
              <a:ext uri="{FF2B5EF4-FFF2-40B4-BE49-F238E27FC236}">
                <a16:creationId xmlns:a16="http://schemas.microsoft.com/office/drawing/2014/main" id="{24671150-5970-4C46-A5C5-6644BE8D44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5" name="Date Placeholder 4">
            <a:extLst>
              <a:ext uri="{FF2B5EF4-FFF2-40B4-BE49-F238E27FC236}">
                <a16:creationId xmlns:a16="http://schemas.microsoft.com/office/drawing/2014/main" id="{6AB21350-0959-4308-ACF0-4209F39B279E}"/>
              </a:ext>
            </a:extLst>
          </p:cNvPr>
          <p:cNvSpPr>
            <a:spLocks noGrp="1"/>
          </p:cNvSpPr>
          <p:nvPr>
            <p:ph type="dt" sz="half" idx="10"/>
          </p:nvPr>
        </p:nvSpPr>
        <p:spPr/>
        <p:txBody>
          <a:bodyPr/>
          <a:lstStyle/>
          <a:p>
            <a:fld id="{226C8455-E6D0-1842-AE1E-27241E7563DC}" type="datetime1">
              <a:rPr lang="en-US" smtClean="0"/>
              <a:t>6/28/2022</a:t>
            </a:fld>
            <a:endParaRPr lang="en-BE"/>
          </a:p>
        </p:txBody>
      </p:sp>
      <p:sp>
        <p:nvSpPr>
          <p:cNvPr id="6" name="Footer Placeholder 5">
            <a:extLst>
              <a:ext uri="{FF2B5EF4-FFF2-40B4-BE49-F238E27FC236}">
                <a16:creationId xmlns:a16="http://schemas.microsoft.com/office/drawing/2014/main" id="{D013A736-99E8-4529-8E97-5C1B7E2751D6}"/>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289B9A62-CAF9-41A4-B5AF-47505C8C8C47}"/>
              </a:ext>
            </a:extLst>
          </p:cNvPr>
          <p:cNvSpPr>
            <a:spLocks noGrp="1"/>
          </p:cNvSpPr>
          <p:nvPr>
            <p:ph type="sldNum" sz="quarter" idx="12"/>
          </p:nvPr>
        </p:nvSpPr>
        <p:spPr/>
        <p:txBody>
          <a:bodyPr/>
          <a:lstStyle/>
          <a:p>
            <a:fld id="{26A003D0-92C7-48A9-9E81-4C2AD6C12F89}" type="slidenum">
              <a:rPr lang="en-BE" smtClean="0"/>
              <a:t>‹#›</a:t>
            </a:fld>
            <a:endParaRPr lang="en-BE"/>
          </a:p>
        </p:txBody>
      </p:sp>
    </p:spTree>
    <p:extLst>
      <p:ext uri="{BB962C8B-B14F-4D97-AF65-F5344CB8AC3E}">
        <p14:creationId xmlns:p14="http://schemas.microsoft.com/office/powerpoint/2010/main" val="2107877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90179-6F8C-4802-A7F1-D53316E6088A}"/>
              </a:ext>
            </a:extLst>
          </p:cNvPr>
          <p:cNvSpPr>
            <a:spLocks noGrp="1"/>
          </p:cNvSpPr>
          <p:nvPr>
            <p:ph type="title"/>
          </p:nvPr>
        </p:nvSpPr>
        <p:spPr>
          <a:xfrm>
            <a:off x="839788" y="365125"/>
            <a:ext cx="10515600" cy="1325563"/>
          </a:xfrm>
        </p:spPr>
        <p:txBody>
          <a:bodyPr/>
          <a:lstStyle/>
          <a:p>
            <a:r>
              <a:rPr lang="en-US"/>
              <a:t>Click to edit Master title style</a:t>
            </a:r>
            <a:endParaRPr lang="en-BE"/>
          </a:p>
        </p:txBody>
      </p:sp>
      <p:sp>
        <p:nvSpPr>
          <p:cNvPr id="3" name="Text Placeholder 2">
            <a:extLst>
              <a:ext uri="{FF2B5EF4-FFF2-40B4-BE49-F238E27FC236}">
                <a16:creationId xmlns:a16="http://schemas.microsoft.com/office/drawing/2014/main" id="{56FDFA16-8BE9-4692-883B-4669048A89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679495-57DC-4D41-85A0-29658DC69D0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5" name="Text Placeholder 4">
            <a:extLst>
              <a:ext uri="{FF2B5EF4-FFF2-40B4-BE49-F238E27FC236}">
                <a16:creationId xmlns:a16="http://schemas.microsoft.com/office/drawing/2014/main" id="{06C768EE-BC10-4207-88A2-7D52925379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A3B58C-B06C-42AE-ACE9-9DEB04ECA9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7" name="Date Placeholder 6">
            <a:extLst>
              <a:ext uri="{FF2B5EF4-FFF2-40B4-BE49-F238E27FC236}">
                <a16:creationId xmlns:a16="http://schemas.microsoft.com/office/drawing/2014/main" id="{68A368D6-0E65-4AD7-ABF6-CD91C8CBC61B}"/>
              </a:ext>
            </a:extLst>
          </p:cNvPr>
          <p:cNvSpPr>
            <a:spLocks noGrp="1"/>
          </p:cNvSpPr>
          <p:nvPr>
            <p:ph type="dt" sz="half" idx="10"/>
          </p:nvPr>
        </p:nvSpPr>
        <p:spPr/>
        <p:txBody>
          <a:bodyPr/>
          <a:lstStyle/>
          <a:p>
            <a:fld id="{DCBD534E-7FA1-7A4C-A34D-C4F566BA4FCE}" type="datetime1">
              <a:rPr lang="en-US" smtClean="0"/>
              <a:t>6/28/2022</a:t>
            </a:fld>
            <a:endParaRPr lang="en-BE"/>
          </a:p>
        </p:txBody>
      </p:sp>
      <p:sp>
        <p:nvSpPr>
          <p:cNvPr id="8" name="Footer Placeholder 7">
            <a:extLst>
              <a:ext uri="{FF2B5EF4-FFF2-40B4-BE49-F238E27FC236}">
                <a16:creationId xmlns:a16="http://schemas.microsoft.com/office/drawing/2014/main" id="{06C58718-556F-44CD-A0A0-08F05965FA5F}"/>
              </a:ext>
            </a:extLst>
          </p:cNvPr>
          <p:cNvSpPr>
            <a:spLocks noGrp="1"/>
          </p:cNvSpPr>
          <p:nvPr>
            <p:ph type="ftr" sz="quarter" idx="11"/>
          </p:nvPr>
        </p:nvSpPr>
        <p:spPr/>
        <p:txBody>
          <a:bodyPr/>
          <a:lstStyle/>
          <a:p>
            <a:endParaRPr lang="en-BE"/>
          </a:p>
        </p:txBody>
      </p:sp>
      <p:sp>
        <p:nvSpPr>
          <p:cNvPr id="9" name="Slide Number Placeholder 8">
            <a:extLst>
              <a:ext uri="{FF2B5EF4-FFF2-40B4-BE49-F238E27FC236}">
                <a16:creationId xmlns:a16="http://schemas.microsoft.com/office/drawing/2014/main" id="{0D2E84D0-13A9-44C1-BEAF-6AB6E057E185}"/>
              </a:ext>
            </a:extLst>
          </p:cNvPr>
          <p:cNvSpPr>
            <a:spLocks noGrp="1"/>
          </p:cNvSpPr>
          <p:nvPr>
            <p:ph type="sldNum" sz="quarter" idx="12"/>
          </p:nvPr>
        </p:nvSpPr>
        <p:spPr/>
        <p:txBody>
          <a:bodyPr/>
          <a:lstStyle/>
          <a:p>
            <a:fld id="{26A003D0-92C7-48A9-9E81-4C2AD6C12F89}" type="slidenum">
              <a:rPr lang="en-BE" smtClean="0"/>
              <a:t>‹#›</a:t>
            </a:fld>
            <a:endParaRPr lang="en-BE"/>
          </a:p>
        </p:txBody>
      </p:sp>
    </p:spTree>
    <p:extLst>
      <p:ext uri="{BB962C8B-B14F-4D97-AF65-F5344CB8AC3E}">
        <p14:creationId xmlns:p14="http://schemas.microsoft.com/office/powerpoint/2010/main" val="3325155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F171A-1B57-4455-A302-E505CE5C552C}"/>
              </a:ext>
            </a:extLst>
          </p:cNvPr>
          <p:cNvSpPr>
            <a:spLocks noGrp="1"/>
          </p:cNvSpPr>
          <p:nvPr>
            <p:ph type="title"/>
          </p:nvPr>
        </p:nvSpPr>
        <p:spPr/>
        <p:txBody>
          <a:bodyPr/>
          <a:lstStyle/>
          <a:p>
            <a:r>
              <a:rPr lang="en-US"/>
              <a:t>Click to edit Master title style</a:t>
            </a:r>
            <a:endParaRPr lang="en-BE"/>
          </a:p>
        </p:txBody>
      </p:sp>
      <p:sp>
        <p:nvSpPr>
          <p:cNvPr id="3" name="Date Placeholder 2">
            <a:extLst>
              <a:ext uri="{FF2B5EF4-FFF2-40B4-BE49-F238E27FC236}">
                <a16:creationId xmlns:a16="http://schemas.microsoft.com/office/drawing/2014/main" id="{D3BA7584-1D78-4AF1-A656-36135B8CC661}"/>
              </a:ext>
            </a:extLst>
          </p:cNvPr>
          <p:cNvSpPr>
            <a:spLocks noGrp="1"/>
          </p:cNvSpPr>
          <p:nvPr>
            <p:ph type="dt" sz="half" idx="10"/>
          </p:nvPr>
        </p:nvSpPr>
        <p:spPr/>
        <p:txBody>
          <a:bodyPr/>
          <a:lstStyle/>
          <a:p>
            <a:fld id="{5FD9EAAA-B203-164A-89BB-3960ACFB0BE4}" type="datetime1">
              <a:rPr lang="en-US" smtClean="0"/>
              <a:t>6/28/2022</a:t>
            </a:fld>
            <a:endParaRPr lang="en-BE"/>
          </a:p>
        </p:txBody>
      </p:sp>
      <p:sp>
        <p:nvSpPr>
          <p:cNvPr id="4" name="Footer Placeholder 3">
            <a:extLst>
              <a:ext uri="{FF2B5EF4-FFF2-40B4-BE49-F238E27FC236}">
                <a16:creationId xmlns:a16="http://schemas.microsoft.com/office/drawing/2014/main" id="{4069E692-F5DA-49D1-9C18-FD6EE84AC045}"/>
              </a:ext>
            </a:extLst>
          </p:cNvPr>
          <p:cNvSpPr>
            <a:spLocks noGrp="1"/>
          </p:cNvSpPr>
          <p:nvPr>
            <p:ph type="ftr" sz="quarter" idx="11"/>
          </p:nvPr>
        </p:nvSpPr>
        <p:spPr/>
        <p:txBody>
          <a:bodyPr/>
          <a:lstStyle/>
          <a:p>
            <a:endParaRPr lang="en-BE"/>
          </a:p>
        </p:txBody>
      </p:sp>
      <p:sp>
        <p:nvSpPr>
          <p:cNvPr id="5" name="Slide Number Placeholder 4">
            <a:extLst>
              <a:ext uri="{FF2B5EF4-FFF2-40B4-BE49-F238E27FC236}">
                <a16:creationId xmlns:a16="http://schemas.microsoft.com/office/drawing/2014/main" id="{FD1A6B1A-0D72-4E44-BD31-6C5AB8FB7CAE}"/>
              </a:ext>
            </a:extLst>
          </p:cNvPr>
          <p:cNvSpPr>
            <a:spLocks noGrp="1"/>
          </p:cNvSpPr>
          <p:nvPr>
            <p:ph type="sldNum" sz="quarter" idx="12"/>
          </p:nvPr>
        </p:nvSpPr>
        <p:spPr/>
        <p:txBody>
          <a:bodyPr/>
          <a:lstStyle/>
          <a:p>
            <a:fld id="{26A003D0-92C7-48A9-9E81-4C2AD6C12F89}" type="slidenum">
              <a:rPr lang="en-BE" smtClean="0"/>
              <a:t>‹#›</a:t>
            </a:fld>
            <a:endParaRPr lang="en-BE"/>
          </a:p>
        </p:txBody>
      </p:sp>
    </p:spTree>
    <p:extLst>
      <p:ext uri="{BB962C8B-B14F-4D97-AF65-F5344CB8AC3E}">
        <p14:creationId xmlns:p14="http://schemas.microsoft.com/office/powerpoint/2010/main" val="3389579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436394-57EE-41FE-962C-1A8E2BC3477A}"/>
              </a:ext>
            </a:extLst>
          </p:cNvPr>
          <p:cNvSpPr>
            <a:spLocks noGrp="1"/>
          </p:cNvSpPr>
          <p:nvPr>
            <p:ph type="dt" sz="half" idx="10"/>
          </p:nvPr>
        </p:nvSpPr>
        <p:spPr/>
        <p:txBody>
          <a:bodyPr/>
          <a:lstStyle/>
          <a:p>
            <a:fld id="{BD5A2972-2C52-5342-AD66-0EA28753301C}" type="datetime1">
              <a:rPr lang="en-US" smtClean="0"/>
              <a:t>6/28/2022</a:t>
            </a:fld>
            <a:endParaRPr lang="en-BE"/>
          </a:p>
        </p:txBody>
      </p:sp>
      <p:sp>
        <p:nvSpPr>
          <p:cNvPr id="3" name="Footer Placeholder 2">
            <a:extLst>
              <a:ext uri="{FF2B5EF4-FFF2-40B4-BE49-F238E27FC236}">
                <a16:creationId xmlns:a16="http://schemas.microsoft.com/office/drawing/2014/main" id="{C9E6C96C-7AB7-4882-BFFB-2E782F19785A}"/>
              </a:ext>
            </a:extLst>
          </p:cNvPr>
          <p:cNvSpPr>
            <a:spLocks noGrp="1"/>
          </p:cNvSpPr>
          <p:nvPr>
            <p:ph type="ftr" sz="quarter" idx="11"/>
          </p:nvPr>
        </p:nvSpPr>
        <p:spPr/>
        <p:txBody>
          <a:bodyPr/>
          <a:lstStyle/>
          <a:p>
            <a:endParaRPr lang="en-BE"/>
          </a:p>
        </p:txBody>
      </p:sp>
      <p:sp>
        <p:nvSpPr>
          <p:cNvPr id="4" name="Slide Number Placeholder 3">
            <a:extLst>
              <a:ext uri="{FF2B5EF4-FFF2-40B4-BE49-F238E27FC236}">
                <a16:creationId xmlns:a16="http://schemas.microsoft.com/office/drawing/2014/main" id="{F015AB61-A858-4E2C-B2D4-9DA01708ED18}"/>
              </a:ext>
            </a:extLst>
          </p:cNvPr>
          <p:cNvSpPr>
            <a:spLocks noGrp="1"/>
          </p:cNvSpPr>
          <p:nvPr>
            <p:ph type="sldNum" sz="quarter" idx="12"/>
          </p:nvPr>
        </p:nvSpPr>
        <p:spPr/>
        <p:txBody>
          <a:bodyPr/>
          <a:lstStyle/>
          <a:p>
            <a:fld id="{26A003D0-92C7-48A9-9E81-4C2AD6C12F89}" type="slidenum">
              <a:rPr lang="en-BE" smtClean="0"/>
              <a:t>‹#›</a:t>
            </a:fld>
            <a:endParaRPr lang="en-BE"/>
          </a:p>
        </p:txBody>
      </p:sp>
    </p:spTree>
    <p:extLst>
      <p:ext uri="{BB962C8B-B14F-4D97-AF65-F5344CB8AC3E}">
        <p14:creationId xmlns:p14="http://schemas.microsoft.com/office/powerpoint/2010/main" val="1455815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6E87A-A9E4-419C-AD53-96612E5701F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BE"/>
          </a:p>
        </p:txBody>
      </p:sp>
      <p:sp>
        <p:nvSpPr>
          <p:cNvPr id="3" name="Content Placeholder 2">
            <a:extLst>
              <a:ext uri="{FF2B5EF4-FFF2-40B4-BE49-F238E27FC236}">
                <a16:creationId xmlns:a16="http://schemas.microsoft.com/office/drawing/2014/main" id="{9E102F00-F8DB-41CA-9025-F8E9752A9E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4" name="Text Placeholder 3">
            <a:extLst>
              <a:ext uri="{FF2B5EF4-FFF2-40B4-BE49-F238E27FC236}">
                <a16:creationId xmlns:a16="http://schemas.microsoft.com/office/drawing/2014/main" id="{92C428D1-6977-4667-B9B1-FDE3B436B6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28728C9-83DD-4F9D-BDA2-ACF6E25BE994}"/>
              </a:ext>
            </a:extLst>
          </p:cNvPr>
          <p:cNvSpPr>
            <a:spLocks noGrp="1"/>
          </p:cNvSpPr>
          <p:nvPr>
            <p:ph type="dt" sz="half" idx="10"/>
          </p:nvPr>
        </p:nvSpPr>
        <p:spPr/>
        <p:txBody>
          <a:bodyPr/>
          <a:lstStyle/>
          <a:p>
            <a:fld id="{E6B9EC62-A1EF-304C-9C46-34B86B253F51}" type="datetime1">
              <a:rPr lang="en-US" smtClean="0"/>
              <a:t>6/28/2022</a:t>
            </a:fld>
            <a:endParaRPr lang="en-BE"/>
          </a:p>
        </p:txBody>
      </p:sp>
      <p:sp>
        <p:nvSpPr>
          <p:cNvPr id="6" name="Footer Placeholder 5">
            <a:extLst>
              <a:ext uri="{FF2B5EF4-FFF2-40B4-BE49-F238E27FC236}">
                <a16:creationId xmlns:a16="http://schemas.microsoft.com/office/drawing/2014/main" id="{54D63196-DB29-4F73-A647-9625359F0488}"/>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7D63C3F3-CC8A-4A06-AC8A-A13609E52CBC}"/>
              </a:ext>
            </a:extLst>
          </p:cNvPr>
          <p:cNvSpPr>
            <a:spLocks noGrp="1"/>
          </p:cNvSpPr>
          <p:nvPr>
            <p:ph type="sldNum" sz="quarter" idx="12"/>
          </p:nvPr>
        </p:nvSpPr>
        <p:spPr/>
        <p:txBody>
          <a:bodyPr/>
          <a:lstStyle/>
          <a:p>
            <a:fld id="{26A003D0-92C7-48A9-9E81-4C2AD6C12F89}" type="slidenum">
              <a:rPr lang="en-BE" smtClean="0"/>
              <a:t>‹#›</a:t>
            </a:fld>
            <a:endParaRPr lang="en-BE"/>
          </a:p>
        </p:txBody>
      </p:sp>
    </p:spTree>
    <p:extLst>
      <p:ext uri="{BB962C8B-B14F-4D97-AF65-F5344CB8AC3E}">
        <p14:creationId xmlns:p14="http://schemas.microsoft.com/office/powerpoint/2010/main" val="1285951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78507-FC9B-4AA8-9624-1FB806B6ED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BE"/>
          </a:p>
        </p:txBody>
      </p:sp>
      <p:sp>
        <p:nvSpPr>
          <p:cNvPr id="3" name="Picture Placeholder 2">
            <a:extLst>
              <a:ext uri="{FF2B5EF4-FFF2-40B4-BE49-F238E27FC236}">
                <a16:creationId xmlns:a16="http://schemas.microsoft.com/office/drawing/2014/main" id="{AAE32B9E-E2D0-44E5-853C-1C26BA9E0D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BE"/>
          </a:p>
        </p:txBody>
      </p:sp>
      <p:sp>
        <p:nvSpPr>
          <p:cNvPr id="4" name="Text Placeholder 3">
            <a:extLst>
              <a:ext uri="{FF2B5EF4-FFF2-40B4-BE49-F238E27FC236}">
                <a16:creationId xmlns:a16="http://schemas.microsoft.com/office/drawing/2014/main" id="{90092EA4-DCC8-4A5B-A13E-B2DED1C4D0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14ADA6-A22F-4F2E-A65B-D72B705BC606}"/>
              </a:ext>
            </a:extLst>
          </p:cNvPr>
          <p:cNvSpPr>
            <a:spLocks noGrp="1"/>
          </p:cNvSpPr>
          <p:nvPr>
            <p:ph type="dt" sz="half" idx="10"/>
          </p:nvPr>
        </p:nvSpPr>
        <p:spPr/>
        <p:txBody>
          <a:bodyPr/>
          <a:lstStyle/>
          <a:p>
            <a:fld id="{C838DC7C-C747-4146-B26C-CAD099CF5B37}" type="datetime1">
              <a:rPr lang="en-US" smtClean="0"/>
              <a:t>6/28/2022</a:t>
            </a:fld>
            <a:endParaRPr lang="en-BE"/>
          </a:p>
        </p:txBody>
      </p:sp>
      <p:sp>
        <p:nvSpPr>
          <p:cNvPr id="6" name="Footer Placeholder 5">
            <a:extLst>
              <a:ext uri="{FF2B5EF4-FFF2-40B4-BE49-F238E27FC236}">
                <a16:creationId xmlns:a16="http://schemas.microsoft.com/office/drawing/2014/main" id="{1E5ACD19-91C4-4535-AF21-0789707D61CF}"/>
              </a:ext>
            </a:extLst>
          </p:cNvPr>
          <p:cNvSpPr>
            <a:spLocks noGrp="1"/>
          </p:cNvSpPr>
          <p:nvPr>
            <p:ph type="ftr" sz="quarter" idx="11"/>
          </p:nvPr>
        </p:nvSpPr>
        <p:spPr/>
        <p:txBody>
          <a:bodyPr/>
          <a:lstStyle/>
          <a:p>
            <a:endParaRPr lang="en-BE"/>
          </a:p>
        </p:txBody>
      </p:sp>
      <p:sp>
        <p:nvSpPr>
          <p:cNvPr id="7" name="Slide Number Placeholder 6">
            <a:extLst>
              <a:ext uri="{FF2B5EF4-FFF2-40B4-BE49-F238E27FC236}">
                <a16:creationId xmlns:a16="http://schemas.microsoft.com/office/drawing/2014/main" id="{09F47942-4B86-461A-B270-7C8BC36F66BE}"/>
              </a:ext>
            </a:extLst>
          </p:cNvPr>
          <p:cNvSpPr>
            <a:spLocks noGrp="1"/>
          </p:cNvSpPr>
          <p:nvPr>
            <p:ph type="sldNum" sz="quarter" idx="12"/>
          </p:nvPr>
        </p:nvSpPr>
        <p:spPr/>
        <p:txBody>
          <a:bodyPr/>
          <a:lstStyle/>
          <a:p>
            <a:fld id="{26A003D0-92C7-48A9-9E81-4C2AD6C12F89}" type="slidenum">
              <a:rPr lang="en-BE" smtClean="0"/>
              <a:t>‹#›</a:t>
            </a:fld>
            <a:endParaRPr lang="en-BE"/>
          </a:p>
        </p:txBody>
      </p:sp>
    </p:spTree>
    <p:extLst>
      <p:ext uri="{BB962C8B-B14F-4D97-AF65-F5344CB8AC3E}">
        <p14:creationId xmlns:p14="http://schemas.microsoft.com/office/powerpoint/2010/main" val="1803730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4D7A25-129A-49EF-A8BE-971CEA0728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BE"/>
          </a:p>
        </p:txBody>
      </p:sp>
      <p:sp>
        <p:nvSpPr>
          <p:cNvPr id="3" name="Text Placeholder 2">
            <a:extLst>
              <a:ext uri="{FF2B5EF4-FFF2-40B4-BE49-F238E27FC236}">
                <a16:creationId xmlns:a16="http://schemas.microsoft.com/office/drawing/2014/main" id="{ECFE29C4-CC26-4A30-A2CD-AC542E3B45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4" name="Date Placeholder 3">
            <a:extLst>
              <a:ext uri="{FF2B5EF4-FFF2-40B4-BE49-F238E27FC236}">
                <a16:creationId xmlns:a16="http://schemas.microsoft.com/office/drawing/2014/main" id="{E61A983C-FEF9-4722-8151-032438CDCF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5E5493-24DD-594B-BFBE-10FE79D7218D}" type="datetime1">
              <a:rPr lang="en-US" smtClean="0"/>
              <a:t>6/28/2022</a:t>
            </a:fld>
            <a:endParaRPr lang="en-BE"/>
          </a:p>
        </p:txBody>
      </p:sp>
      <p:sp>
        <p:nvSpPr>
          <p:cNvPr id="5" name="Footer Placeholder 4">
            <a:extLst>
              <a:ext uri="{FF2B5EF4-FFF2-40B4-BE49-F238E27FC236}">
                <a16:creationId xmlns:a16="http://schemas.microsoft.com/office/drawing/2014/main" id="{09481B3F-5A47-441D-A7D7-B42B87CF06F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BE"/>
          </a:p>
        </p:txBody>
      </p:sp>
      <p:sp>
        <p:nvSpPr>
          <p:cNvPr id="6" name="Slide Number Placeholder 5">
            <a:extLst>
              <a:ext uri="{FF2B5EF4-FFF2-40B4-BE49-F238E27FC236}">
                <a16:creationId xmlns:a16="http://schemas.microsoft.com/office/drawing/2014/main" id="{035A8D5F-9E18-4BE8-BE9D-B4FA99D617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003D0-92C7-48A9-9E81-4C2AD6C12F89}" type="slidenum">
              <a:rPr lang="en-BE" smtClean="0"/>
              <a:t>‹#›</a:t>
            </a:fld>
            <a:endParaRPr lang="en-BE"/>
          </a:p>
        </p:txBody>
      </p:sp>
    </p:spTree>
    <p:extLst>
      <p:ext uri="{BB962C8B-B14F-4D97-AF65-F5344CB8AC3E}">
        <p14:creationId xmlns:p14="http://schemas.microsoft.com/office/powerpoint/2010/main" val="3946340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8BD0C368-F196-47B4-8CB8-02EB2F2D3EE8}"/>
              </a:ext>
            </a:extLst>
          </p:cNvPr>
          <p:cNvSpPr txBox="1"/>
          <p:nvPr/>
        </p:nvSpPr>
        <p:spPr>
          <a:xfrm>
            <a:off x="538480" y="672441"/>
            <a:ext cx="10850880" cy="3662541"/>
          </a:xfrm>
          <a:prstGeom prst="rect">
            <a:avLst/>
          </a:prstGeom>
          <a:noFill/>
        </p:spPr>
        <p:txBody>
          <a:bodyPr wrap="square" rtlCol="0">
            <a:spAutoFit/>
          </a:bodyPr>
          <a:lstStyle/>
          <a:p>
            <a:pPr algn="ctr"/>
            <a:r>
              <a:rPr lang="en-GB" sz="2400" b="1" dirty="0">
                <a:solidFill>
                  <a:schemeClr val="accent1">
                    <a:lumMod val="50000"/>
                  </a:schemeClr>
                </a:solidFill>
                <a:latin typeface="+mj-lt"/>
                <a:ea typeface="Times New Roman" panose="02020603050405020304" pitchFamily="18" charset="0"/>
                <a:cs typeface="Times New Roman" panose="02020603050405020304" pitchFamily="18" charset="0"/>
              </a:rPr>
              <a:t>Technical Support to implement reforms to support the development of family centred early childhood intervention services in Greece  - ECI Greece</a:t>
            </a:r>
          </a:p>
          <a:p>
            <a:pPr algn="ctr"/>
            <a:endParaRPr lang="en-US" sz="2400" b="1" dirty="0">
              <a:solidFill>
                <a:schemeClr val="accent5">
                  <a:lumMod val="75000"/>
                </a:schemeClr>
              </a:solidFill>
              <a:latin typeface="+mj-lt"/>
              <a:ea typeface="Times New Roman" panose="02020603050405020304" pitchFamily="18" charset="0"/>
              <a:cs typeface="Times New Roman" panose="02020603050405020304" pitchFamily="18" charset="0"/>
            </a:endParaRPr>
          </a:p>
          <a:p>
            <a:pPr algn="ctr"/>
            <a:r>
              <a:rPr lang="en-GB" sz="2400" b="1" dirty="0">
                <a:solidFill>
                  <a:schemeClr val="accent5">
                    <a:lumMod val="75000"/>
                  </a:schemeClr>
                </a:solidFill>
                <a:latin typeface="+mj-lt"/>
                <a:ea typeface="Times New Roman" panose="02020603050405020304" pitchFamily="18" charset="0"/>
                <a:cs typeface="Times New Roman" panose="02020603050405020304" pitchFamily="18" charset="0"/>
              </a:rPr>
              <a:t>Grant Agreement n° 101048313 </a:t>
            </a:r>
          </a:p>
          <a:p>
            <a:endParaRPr lang="en-US" sz="3200" b="1" dirty="0">
              <a:solidFill>
                <a:srgbClr val="595959"/>
              </a:solidFill>
              <a:latin typeface="+mj-lt"/>
              <a:ea typeface="Adobe Fan Heiti Std B" panose="020B0700000000000000" pitchFamily="34" charset="-128"/>
              <a:cs typeface="Times New Roman" panose="02020603050405020304" pitchFamily="18" charset="0"/>
            </a:endParaRPr>
          </a:p>
          <a:p>
            <a:pPr algn="ctr"/>
            <a:endParaRPr lang="en-US" b="1" dirty="0">
              <a:latin typeface="Calibri" panose="020F0502020204030204" pitchFamily="34" charset="0"/>
              <a:ea typeface="Calibri" panose="020F0502020204030204" pitchFamily="34" charset="0"/>
            </a:endParaRPr>
          </a:p>
          <a:p>
            <a:pPr algn="ctr"/>
            <a:r>
              <a:rPr lang="en-GB" sz="3200" b="1">
                <a:solidFill>
                  <a:srgbClr val="FF0000"/>
                </a:solidFill>
                <a:latin typeface="+mj-lt"/>
                <a:ea typeface="Adobe Fan Heiti Std B" panose="020B0700000000000000" pitchFamily="34" charset="-128"/>
                <a:cs typeface="Times New Roman" panose="02020603050405020304" pitchFamily="18" charset="0"/>
              </a:rPr>
              <a:t>PPT 2: The </a:t>
            </a:r>
            <a:r>
              <a:rPr lang="en-GB" sz="3200" b="1" dirty="0">
                <a:solidFill>
                  <a:srgbClr val="FF0000"/>
                </a:solidFill>
                <a:latin typeface="+mj-lt"/>
                <a:ea typeface="Adobe Fan Heiti Std B" panose="020B0700000000000000" pitchFamily="34" charset="-128"/>
                <a:cs typeface="Times New Roman" panose="02020603050405020304" pitchFamily="18" charset="0"/>
              </a:rPr>
              <a:t>institutional basis of ECI in Greece</a:t>
            </a:r>
          </a:p>
          <a:p>
            <a:pPr algn="ctr"/>
            <a:endParaRPr lang="en-BE" sz="1800" dirty="0">
              <a:effectLst/>
              <a:latin typeface="Times New Roman" panose="02020603050405020304" pitchFamily="18" charset="0"/>
              <a:ea typeface="Calibri" panose="020F0502020204030204" pitchFamily="34" charset="0"/>
            </a:endParaRPr>
          </a:p>
          <a:p>
            <a:pPr algn="ctr"/>
            <a:endParaRPr lang="en-US" sz="3600" b="1" dirty="0">
              <a:solidFill>
                <a:srgbClr val="00B0F0"/>
              </a:solidFill>
              <a:latin typeface="+mj-lt"/>
              <a:ea typeface="Adobe Fan Heiti Std B" panose="020B0700000000000000" pitchFamily="34" charset="-128"/>
              <a:cs typeface="Aharoni" panose="02010803020104030203" pitchFamily="2" charset="-79"/>
            </a:endParaRPr>
          </a:p>
        </p:txBody>
      </p:sp>
      <p:pic>
        <p:nvPicPr>
          <p:cNvPr id="15" name="Picture 14" descr="Logo&#10;&#10;Description automatically generated">
            <a:extLst>
              <a:ext uri="{FF2B5EF4-FFF2-40B4-BE49-F238E27FC236}">
                <a16:creationId xmlns:a16="http://schemas.microsoft.com/office/drawing/2014/main" id="{5EBD43A0-13A7-428A-AF81-49DBB2DFA119}"/>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140304" y="4383770"/>
            <a:ext cx="2701536" cy="1910080"/>
          </a:xfrm>
          <a:prstGeom prst="rect">
            <a:avLst/>
          </a:prstGeom>
        </p:spPr>
      </p:pic>
      <p:pic>
        <p:nvPicPr>
          <p:cNvPr id="8" name="Image" descr="Image">
            <a:extLst>
              <a:ext uri="{FF2B5EF4-FFF2-40B4-BE49-F238E27FC236}">
                <a16:creationId xmlns:a16="http://schemas.microsoft.com/office/drawing/2014/main" id="{5F2A2A20-7F19-4040-BD2D-D4E503EDDD68}"/>
              </a:ext>
            </a:extLst>
          </p:cNvPr>
          <p:cNvPicPr>
            <a:picLocks noChangeAspect="1"/>
          </p:cNvPicPr>
          <p:nvPr/>
        </p:nvPicPr>
        <p:blipFill>
          <a:blip r:embed="rId3"/>
          <a:stretch>
            <a:fillRect/>
          </a:stretch>
        </p:blipFill>
        <p:spPr>
          <a:xfrm>
            <a:off x="8554539" y="2083495"/>
            <a:ext cx="6743700" cy="5306142"/>
          </a:xfrm>
          <a:prstGeom prst="rect">
            <a:avLst/>
          </a:prstGeom>
          <a:ln w="12700">
            <a:miter lim="400000"/>
          </a:ln>
        </p:spPr>
      </p:pic>
      <p:sp>
        <p:nvSpPr>
          <p:cNvPr id="3" name="Slide Number Placeholder 2">
            <a:extLst>
              <a:ext uri="{FF2B5EF4-FFF2-40B4-BE49-F238E27FC236}">
                <a16:creationId xmlns:a16="http://schemas.microsoft.com/office/drawing/2014/main" id="{69222F6E-2F1C-234B-9527-A764627C812B}"/>
              </a:ext>
            </a:extLst>
          </p:cNvPr>
          <p:cNvSpPr>
            <a:spLocks noGrp="1"/>
          </p:cNvSpPr>
          <p:nvPr>
            <p:ph type="sldNum" sz="quarter" idx="12"/>
          </p:nvPr>
        </p:nvSpPr>
        <p:spPr/>
        <p:txBody>
          <a:bodyPr/>
          <a:lstStyle/>
          <a:p>
            <a:fld id="{26A003D0-92C7-48A9-9E81-4C2AD6C12F89}" type="slidenum">
              <a:rPr lang="en-BE" smtClean="0"/>
              <a:t>1</a:t>
            </a:fld>
            <a:endParaRPr lang="en-BE"/>
          </a:p>
        </p:txBody>
      </p:sp>
      <p:pic>
        <p:nvPicPr>
          <p:cNvPr id="9" name="Picture 8">
            <a:extLst>
              <a:ext uri="{FF2B5EF4-FFF2-40B4-BE49-F238E27FC236}">
                <a16:creationId xmlns:a16="http://schemas.microsoft.com/office/drawing/2014/main" id="{7D393595-1485-E7C3-73C0-D8D86EFB004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679610" y="4736566"/>
            <a:ext cx="1244600" cy="1468120"/>
          </a:xfrm>
          <a:prstGeom prst="rect">
            <a:avLst/>
          </a:prstGeom>
          <a:noFill/>
          <a:ln>
            <a:noFill/>
          </a:ln>
        </p:spPr>
      </p:pic>
    </p:spTree>
    <p:extLst>
      <p:ext uri="{BB962C8B-B14F-4D97-AF65-F5344CB8AC3E}">
        <p14:creationId xmlns:p14="http://schemas.microsoft.com/office/powerpoint/2010/main" val="3604284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 descr="Image">
            <a:extLst>
              <a:ext uri="{FF2B5EF4-FFF2-40B4-BE49-F238E27FC236}">
                <a16:creationId xmlns:a16="http://schemas.microsoft.com/office/drawing/2014/main" id="{66F6054E-3277-4468-A641-B4DB182762DC}"/>
              </a:ext>
            </a:extLst>
          </p:cNvPr>
          <p:cNvPicPr>
            <a:picLocks noChangeAspect="1"/>
          </p:cNvPicPr>
          <p:nvPr/>
        </p:nvPicPr>
        <p:blipFill>
          <a:blip r:embed="rId3"/>
          <a:stretch>
            <a:fillRect/>
          </a:stretch>
        </p:blipFill>
        <p:spPr>
          <a:xfrm>
            <a:off x="9684917" y="6262913"/>
            <a:ext cx="2507083" cy="595087"/>
          </a:xfrm>
          <a:prstGeom prst="rect">
            <a:avLst/>
          </a:prstGeom>
          <a:ln w="12700">
            <a:miter lim="400000"/>
          </a:ln>
        </p:spPr>
      </p:pic>
      <p:sp>
        <p:nvSpPr>
          <p:cNvPr id="4" name="TextBox 3">
            <a:extLst>
              <a:ext uri="{FF2B5EF4-FFF2-40B4-BE49-F238E27FC236}">
                <a16:creationId xmlns:a16="http://schemas.microsoft.com/office/drawing/2014/main" id="{30871348-D27D-4ED2-AE95-91B2EAB569BD}"/>
              </a:ext>
            </a:extLst>
          </p:cNvPr>
          <p:cNvSpPr txBox="1"/>
          <p:nvPr/>
        </p:nvSpPr>
        <p:spPr>
          <a:xfrm>
            <a:off x="2781117" y="323929"/>
            <a:ext cx="9042400" cy="6340197"/>
          </a:xfrm>
          <a:prstGeom prst="rect">
            <a:avLst/>
          </a:prstGeom>
          <a:noFill/>
        </p:spPr>
        <p:txBody>
          <a:bodyPr wrap="square" rtlCol="0">
            <a:spAutoFit/>
          </a:bodyPr>
          <a:lstStyle/>
          <a:p>
            <a:pPr marL="285750" indent="-285750" algn="just">
              <a:spcBef>
                <a:spcPts val="600"/>
              </a:spcBef>
              <a:spcAft>
                <a:spcPts val="600"/>
              </a:spcAft>
              <a:buFontTx/>
              <a:buChar char="-"/>
              <a:tabLst>
                <a:tab pos="693420" algn="l"/>
              </a:tabLst>
            </a:pPr>
            <a:r>
              <a:rPr lang="en-GB" b="1" dirty="0">
                <a:latin typeface="+mj-lt"/>
                <a:cs typeface="Arial" panose="020B0604020202020204" pitchFamily="34" charset="0"/>
              </a:rPr>
              <a:t>Human rights and child rights = the conceptual framework of ECI </a:t>
            </a:r>
          </a:p>
          <a:p>
            <a:pPr marL="285750" indent="-285750" algn="just">
              <a:spcBef>
                <a:spcPts val="600"/>
              </a:spcBef>
              <a:spcAft>
                <a:spcPts val="600"/>
              </a:spcAft>
              <a:buFontTx/>
              <a:buChar char="-"/>
              <a:tabLst>
                <a:tab pos="693420" algn="l"/>
              </a:tabLst>
            </a:pPr>
            <a:r>
              <a:rPr lang="en-GB" b="1" dirty="0">
                <a:latin typeface="+mj-lt"/>
                <a:cs typeface="Arial" panose="020B0604020202020204" pitchFamily="34" charset="0"/>
              </a:rPr>
              <a:t>corroborate the right to have access to all settings and fully participate in society. </a:t>
            </a:r>
          </a:p>
          <a:p>
            <a:pPr marL="285750" indent="-285750" algn="just">
              <a:spcBef>
                <a:spcPts val="600"/>
              </a:spcBef>
              <a:spcAft>
                <a:spcPts val="600"/>
              </a:spcAft>
              <a:buFontTx/>
              <a:buChar char="-"/>
              <a:tabLst>
                <a:tab pos="693420" algn="l"/>
              </a:tabLst>
            </a:pPr>
            <a:r>
              <a:rPr lang="en-GB" b="1" dirty="0">
                <a:latin typeface="+mj-lt"/>
                <a:cs typeface="Arial" panose="020B0604020202020204" pitchFamily="34" charset="0"/>
              </a:rPr>
              <a:t>Foundation for the value and dignity of every  person</a:t>
            </a:r>
          </a:p>
          <a:p>
            <a:pPr algn="just">
              <a:spcBef>
                <a:spcPts val="600"/>
              </a:spcBef>
              <a:spcAft>
                <a:spcPts val="600"/>
              </a:spcAft>
              <a:tabLst>
                <a:tab pos="693420" algn="l"/>
              </a:tabLst>
            </a:pPr>
            <a:r>
              <a:rPr lang="en-GB" dirty="0">
                <a:latin typeface="+mj-lt"/>
                <a:cs typeface="Arial" panose="020B0604020202020204" pitchFamily="34" charset="0"/>
              </a:rPr>
              <a:t>Reflected in laws, and conventions, in particular </a:t>
            </a:r>
            <a:r>
              <a:rPr lang="en-GB" b="1" dirty="0">
                <a:latin typeface="+mj-lt"/>
                <a:cs typeface="Arial" panose="020B0604020202020204" pitchFamily="34" charset="0"/>
              </a:rPr>
              <a:t>UN Conventions on the Rights of the Child </a:t>
            </a:r>
            <a:r>
              <a:rPr lang="en-GB" dirty="0">
                <a:latin typeface="+mj-lt"/>
                <a:cs typeface="Arial" panose="020B0604020202020204" pitchFamily="34" charset="0"/>
              </a:rPr>
              <a:t>(UNCRC) on the </a:t>
            </a:r>
            <a:r>
              <a:rPr lang="en-GB" b="1" dirty="0">
                <a:latin typeface="+mj-lt"/>
                <a:cs typeface="Arial" panose="020B0604020202020204" pitchFamily="34" charset="0"/>
              </a:rPr>
              <a:t>Rights of Persons with Disabilities </a:t>
            </a:r>
            <a:r>
              <a:rPr lang="en-GB" dirty="0">
                <a:latin typeface="+mj-lt"/>
                <a:cs typeface="Arial" panose="020B0604020202020204" pitchFamily="34" charset="0"/>
              </a:rPr>
              <a:t>(UNCRPD) both ratified by Greece. </a:t>
            </a:r>
          </a:p>
          <a:p>
            <a:pPr algn="just">
              <a:spcBef>
                <a:spcPts val="600"/>
              </a:spcBef>
              <a:spcAft>
                <a:spcPts val="600"/>
              </a:spcAft>
              <a:tabLst>
                <a:tab pos="693420" algn="l"/>
              </a:tabLst>
            </a:pPr>
            <a:r>
              <a:rPr lang="en-GB" sz="2000" b="1" dirty="0">
                <a:latin typeface="+mj-lt"/>
                <a:cs typeface="Arial" panose="020B0604020202020204" pitchFamily="34" charset="0"/>
              </a:rPr>
              <a:t>Key references:</a:t>
            </a:r>
          </a:p>
          <a:p>
            <a:pPr marL="285750" indent="-285750" algn="just">
              <a:spcBef>
                <a:spcPts val="600"/>
              </a:spcBef>
              <a:spcAft>
                <a:spcPts val="600"/>
              </a:spcAft>
              <a:buFont typeface="Arial" panose="020B0604020202020204" pitchFamily="34" charset="0"/>
              <a:buChar char="•"/>
              <a:tabLst>
                <a:tab pos="693420" algn="l"/>
              </a:tabLst>
            </a:pPr>
            <a:r>
              <a:rPr lang="en-GB" sz="1600" dirty="0">
                <a:latin typeface="+mj-lt"/>
                <a:ea typeface="Times New Roman" panose="02020603050405020304" pitchFamily="18" charset="0"/>
                <a:cs typeface="Arial" panose="020B0604020202020204" pitchFamily="34" charset="0"/>
              </a:rPr>
              <a:t>UNCRC Article 6 - children have a right to develop to ‘the maximum extent possible’</a:t>
            </a:r>
          </a:p>
          <a:p>
            <a:pPr marL="285750" indent="-285750" algn="just">
              <a:spcBef>
                <a:spcPts val="600"/>
              </a:spcBef>
              <a:spcAft>
                <a:spcPts val="600"/>
              </a:spcAft>
              <a:buFont typeface="Arial" panose="020B0604020202020204" pitchFamily="34" charset="0"/>
              <a:buChar char="•"/>
              <a:tabLst>
                <a:tab pos="693420" algn="l"/>
              </a:tabLst>
            </a:pPr>
            <a:r>
              <a:rPr lang="en-GB" sz="1600" dirty="0">
                <a:latin typeface="+mj-lt"/>
                <a:ea typeface="Times New Roman" panose="02020603050405020304" pitchFamily="18" charset="0"/>
                <a:cs typeface="Times New Roman" panose="02020603050405020304" pitchFamily="18" charset="0"/>
              </a:rPr>
              <a:t>UN Committee on the Rights of the Child: general comment on Implementing Child Rights in Early Childhood</a:t>
            </a:r>
          </a:p>
          <a:p>
            <a:pPr marL="285750" indent="-285750" algn="just">
              <a:spcBef>
                <a:spcPts val="600"/>
              </a:spcBef>
              <a:spcAft>
                <a:spcPts val="600"/>
              </a:spcAft>
              <a:buFont typeface="Arial" panose="020B0604020202020204" pitchFamily="34" charset="0"/>
              <a:buChar char="•"/>
              <a:tabLst>
                <a:tab pos="693420" algn="l"/>
              </a:tabLst>
            </a:pPr>
            <a:r>
              <a:rPr lang="en-GB" sz="1600" dirty="0">
                <a:latin typeface="+mj-lt"/>
                <a:ea typeface="Times New Roman" panose="02020603050405020304" pitchFamily="18" charset="0"/>
                <a:cs typeface="Times New Roman" panose="02020603050405020304" pitchFamily="18" charset="0"/>
              </a:rPr>
              <a:t>The UNESCO Global Partnership Strategy for Early Childhood 2021 – 2030</a:t>
            </a:r>
          </a:p>
          <a:p>
            <a:pPr marL="285750" indent="-285750" algn="just">
              <a:spcBef>
                <a:spcPts val="600"/>
              </a:spcBef>
              <a:spcAft>
                <a:spcPts val="600"/>
              </a:spcAft>
              <a:buFont typeface="Arial" panose="020B0604020202020204" pitchFamily="34" charset="0"/>
              <a:buChar char="•"/>
              <a:tabLst>
                <a:tab pos="693420" algn="l"/>
              </a:tabLst>
            </a:pPr>
            <a:r>
              <a:rPr lang="en-GB" sz="1600" dirty="0">
                <a:latin typeface="+mj-lt"/>
                <a:ea typeface="Times New Roman" panose="02020603050405020304" pitchFamily="18" charset="0"/>
                <a:cs typeface="Times New Roman" panose="02020603050405020304" pitchFamily="18" charset="0"/>
              </a:rPr>
              <a:t> European Agency for Development in Special Needs Education - ECI KEY POLICY MESSAGES, 2012</a:t>
            </a:r>
          </a:p>
          <a:p>
            <a:pPr marL="285750" indent="-285750" algn="just">
              <a:spcBef>
                <a:spcPts val="600"/>
              </a:spcBef>
              <a:spcAft>
                <a:spcPts val="600"/>
              </a:spcAft>
              <a:buFont typeface="Arial" panose="020B0604020202020204" pitchFamily="34" charset="0"/>
              <a:buChar char="•"/>
              <a:tabLst>
                <a:tab pos="693420" algn="l"/>
              </a:tabLst>
            </a:pPr>
            <a:r>
              <a:rPr lang="en-GB" sz="1600" dirty="0">
                <a:latin typeface="+mj-lt"/>
                <a:ea typeface="Times New Roman" panose="02020603050405020304" pitchFamily="18" charset="0"/>
                <a:cs typeface="Times New Roman" panose="02020603050405020304" pitchFamily="18" charset="0"/>
              </a:rPr>
              <a:t>The UNESCO Holistic Early Childhood Development Index</a:t>
            </a:r>
          </a:p>
          <a:p>
            <a:pPr marL="285750" indent="-285750" algn="just">
              <a:spcBef>
                <a:spcPts val="600"/>
              </a:spcBef>
              <a:spcAft>
                <a:spcPts val="600"/>
              </a:spcAft>
              <a:buFont typeface="Arial" panose="020B0604020202020204" pitchFamily="34" charset="0"/>
              <a:buChar char="•"/>
              <a:tabLst>
                <a:tab pos="693420" algn="l"/>
              </a:tabLst>
            </a:pPr>
            <a:r>
              <a:rPr lang="en-GB" sz="1600" dirty="0">
                <a:latin typeface="+mj-lt"/>
                <a:ea typeface="Times New Roman" panose="02020603050405020304" pitchFamily="18" charset="0"/>
                <a:cs typeface="Times New Roman" panose="02020603050405020304" pitchFamily="18" charset="0"/>
              </a:rPr>
              <a:t>The UNICEF report, The State of the World’s Children: Early Childhood, 2001</a:t>
            </a:r>
          </a:p>
          <a:p>
            <a:pPr marL="285750" indent="-285750" algn="just">
              <a:spcBef>
                <a:spcPts val="600"/>
              </a:spcBef>
              <a:spcAft>
                <a:spcPts val="600"/>
              </a:spcAft>
              <a:buFont typeface="Arial" panose="020B0604020202020204" pitchFamily="34" charset="0"/>
              <a:buChar char="•"/>
              <a:tabLst>
                <a:tab pos="693420" algn="l"/>
              </a:tabLst>
            </a:pPr>
            <a:r>
              <a:rPr lang="en-GB" sz="1600" dirty="0">
                <a:latin typeface="+mj-lt"/>
                <a:ea typeface="Times New Roman" panose="02020603050405020304" pitchFamily="18" charset="0"/>
                <a:cs typeface="Times New Roman" panose="02020603050405020304" pitchFamily="18" charset="0"/>
              </a:rPr>
              <a:t>The UNESCO ‘Education for All’ Global Monitoring Report</a:t>
            </a:r>
          </a:p>
          <a:p>
            <a:pPr marL="285750" indent="-285750" algn="just">
              <a:spcBef>
                <a:spcPts val="600"/>
              </a:spcBef>
              <a:spcAft>
                <a:spcPts val="600"/>
              </a:spcAft>
              <a:buFont typeface="Arial" panose="020B0604020202020204" pitchFamily="34" charset="0"/>
              <a:buChar char="•"/>
              <a:tabLst>
                <a:tab pos="693420" algn="l"/>
              </a:tabLst>
            </a:pPr>
            <a:r>
              <a:rPr lang="en-GB" sz="1600" dirty="0">
                <a:latin typeface="+mj-lt"/>
                <a:ea typeface="Times New Roman" panose="02020603050405020304" pitchFamily="18" charset="0"/>
                <a:cs typeface="Times New Roman" panose="02020603050405020304" pitchFamily="18" charset="0"/>
              </a:rPr>
              <a:t>The European Commission Education and Training 2020 Working Group on Early Childhood Education and Care (ECEC): The European Commission’s Directorate-General for Education, Youth, Sport and Culture (DG EAC) group of experts Report. </a:t>
            </a:r>
          </a:p>
        </p:txBody>
      </p:sp>
      <p:pic>
        <p:nvPicPr>
          <p:cNvPr id="5" name="Picture 4" descr="Logo&#10;&#10;Description automatically generated">
            <a:extLst>
              <a:ext uri="{FF2B5EF4-FFF2-40B4-BE49-F238E27FC236}">
                <a16:creationId xmlns:a16="http://schemas.microsoft.com/office/drawing/2014/main" id="{84E37989-B684-48E5-A949-319640C3623F}"/>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0" y="4637921"/>
            <a:ext cx="2856944" cy="2019959"/>
          </a:xfrm>
          <a:prstGeom prst="rect">
            <a:avLst/>
          </a:prstGeom>
        </p:spPr>
      </p:pic>
      <p:sp>
        <p:nvSpPr>
          <p:cNvPr id="8" name="Rectangle 7">
            <a:extLst>
              <a:ext uri="{FF2B5EF4-FFF2-40B4-BE49-F238E27FC236}">
                <a16:creationId xmlns:a16="http://schemas.microsoft.com/office/drawing/2014/main" id="{715A9D01-5540-408A-BEE6-D9E75FFA9D4B}"/>
              </a:ext>
            </a:extLst>
          </p:cNvPr>
          <p:cNvSpPr/>
          <p:nvPr/>
        </p:nvSpPr>
        <p:spPr>
          <a:xfrm>
            <a:off x="257782" y="2067718"/>
            <a:ext cx="2306506" cy="20199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latin typeface="+mj-lt"/>
                <a:ea typeface="Adobe Fan Heiti Std B" panose="020B0700000000000000" pitchFamily="34" charset="-128"/>
                <a:cs typeface="Arial" panose="020B0604020202020204" pitchFamily="34" charset="0"/>
              </a:rPr>
              <a:t>LEGAL &amp; POLITICAL BASIS OF ECI IN GREECE</a:t>
            </a:r>
          </a:p>
        </p:txBody>
      </p:sp>
      <p:pic>
        <p:nvPicPr>
          <p:cNvPr id="6" name="Image" descr="Image">
            <a:extLst>
              <a:ext uri="{FF2B5EF4-FFF2-40B4-BE49-F238E27FC236}">
                <a16:creationId xmlns:a16="http://schemas.microsoft.com/office/drawing/2014/main" id="{EC6421A0-4B43-4641-8369-C5EEFF2F1B05}"/>
              </a:ext>
            </a:extLst>
          </p:cNvPr>
          <p:cNvPicPr>
            <a:picLocks noChangeAspect="1"/>
          </p:cNvPicPr>
          <p:nvPr/>
        </p:nvPicPr>
        <p:blipFill>
          <a:blip r:embed="rId5"/>
          <a:stretch>
            <a:fillRect/>
          </a:stretch>
        </p:blipFill>
        <p:spPr>
          <a:xfrm>
            <a:off x="1603630" y="0"/>
            <a:ext cx="1688669" cy="295501"/>
          </a:xfrm>
          <a:prstGeom prst="rect">
            <a:avLst/>
          </a:prstGeom>
          <a:ln w="12700">
            <a:miter lim="400000"/>
          </a:ln>
        </p:spPr>
      </p:pic>
      <p:sp>
        <p:nvSpPr>
          <p:cNvPr id="2" name="Slide Number Placeholder 1">
            <a:extLst>
              <a:ext uri="{FF2B5EF4-FFF2-40B4-BE49-F238E27FC236}">
                <a16:creationId xmlns:a16="http://schemas.microsoft.com/office/drawing/2014/main" id="{33DD1805-CBB4-A141-9C79-1769FDBBF05C}"/>
              </a:ext>
            </a:extLst>
          </p:cNvPr>
          <p:cNvSpPr>
            <a:spLocks noGrp="1"/>
          </p:cNvSpPr>
          <p:nvPr>
            <p:ph type="sldNum" sz="quarter" idx="12"/>
          </p:nvPr>
        </p:nvSpPr>
        <p:spPr/>
        <p:txBody>
          <a:bodyPr/>
          <a:lstStyle/>
          <a:p>
            <a:fld id="{26A003D0-92C7-48A9-9E81-4C2AD6C12F89}" type="slidenum">
              <a:rPr lang="en-BE" smtClean="0"/>
              <a:t>2</a:t>
            </a:fld>
            <a:endParaRPr lang="en-BE"/>
          </a:p>
        </p:txBody>
      </p:sp>
    </p:spTree>
    <p:extLst>
      <p:ext uri="{BB962C8B-B14F-4D97-AF65-F5344CB8AC3E}">
        <p14:creationId xmlns:p14="http://schemas.microsoft.com/office/powerpoint/2010/main" val="3588379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10;&#10;Description automatically generated">
            <a:extLst>
              <a:ext uri="{FF2B5EF4-FFF2-40B4-BE49-F238E27FC236}">
                <a16:creationId xmlns:a16="http://schemas.microsoft.com/office/drawing/2014/main" id="{84E37989-B684-48E5-A949-319640C3623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489913" y="-119561"/>
            <a:ext cx="1822679" cy="1288698"/>
          </a:xfrm>
          <a:prstGeom prst="rect">
            <a:avLst/>
          </a:prstGeom>
        </p:spPr>
      </p:pic>
      <p:sp>
        <p:nvSpPr>
          <p:cNvPr id="8" name="Rectangle 7">
            <a:extLst>
              <a:ext uri="{FF2B5EF4-FFF2-40B4-BE49-F238E27FC236}">
                <a16:creationId xmlns:a16="http://schemas.microsoft.com/office/drawing/2014/main" id="{715A9D01-5540-408A-BEE6-D9E75FFA9D4B}"/>
              </a:ext>
            </a:extLst>
          </p:cNvPr>
          <p:cNvSpPr/>
          <p:nvPr/>
        </p:nvSpPr>
        <p:spPr>
          <a:xfrm>
            <a:off x="2088444" y="515137"/>
            <a:ext cx="7589637" cy="880895"/>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a:latin typeface="+mj-lt"/>
                <a:ea typeface="Adobe Fan Heiti Std B" panose="020B0700000000000000" pitchFamily="34" charset="-128"/>
                <a:cs typeface="Arial" panose="020B0604020202020204" pitchFamily="34" charset="0"/>
              </a:rPr>
              <a:t>Legal basis of ECI in Greece</a:t>
            </a:r>
          </a:p>
        </p:txBody>
      </p:sp>
      <p:graphicFrame>
        <p:nvGraphicFramePr>
          <p:cNvPr id="13" name="Table 12">
            <a:extLst>
              <a:ext uri="{FF2B5EF4-FFF2-40B4-BE49-F238E27FC236}">
                <a16:creationId xmlns:a16="http://schemas.microsoft.com/office/drawing/2014/main" id="{AF6B4307-FCF7-4EA2-BCD0-B7187E32F67A}"/>
              </a:ext>
            </a:extLst>
          </p:cNvPr>
          <p:cNvGraphicFramePr>
            <a:graphicFrameLocks noGrp="1"/>
          </p:cNvGraphicFramePr>
          <p:nvPr>
            <p:extLst>
              <p:ext uri="{D42A27DB-BD31-4B8C-83A1-F6EECF244321}">
                <p14:modId xmlns:p14="http://schemas.microsoft.com/office/powerpoint/2010/main" val="3913520940"/>
              </p:ext>
            </p:extLst>
          </p:nvPr>
        </p:nvGraphicFramePr>
        <p:xfrm>
          <a:off x="1603630" y="1693835"/>
          <a:ext cx="8623353" cy="4186112"/>
        </p:xfrm>
        <a:graphic>
          <a:graphicData uri="http://schemas.openxmlformats.org/drawingml/2006/table">
            <a:tbl>
              <a:tblPr firstRow="1" firstCol="1" bandRow="1">
                <a:tableStyleId>{7DF18680-E054-41AD-8BC1-D1AEF772440D}</a:tableStyleId>
              </a:tblPr>
              <a:tblGrid>
                <a:gridCol w="436283">
                  <a:extLst>
                    <a:ext uri="{9D8B030D-6E8A-4147-A177-3AD203B41FA5}">
                      <a16:colId xmlns:a16="http://schemas.microsoft.com/office/drawing/2014/main" val="1017766315"/>
                    </a:ext>
                  </a:extLst>
                </a:gridCol>
                <a:gridCol w="1851863">
                  <a:extLst>
                    <a:ext uri="{9D8B030D-6E8A-4147-A177-3AD203B41FA5}">
                      <a16:colId xmlns:a16="http://schemas.microsoft.com/office/drawing/2014/main" val="995626981"/>
                    </a:ext>
                  </a:extLst>
                </a:gridCol>
                <a:gridCol w="1471961">
                  <a:extLst>
                    <a:ext uri="{9D8B030D-6E8A-4147-A177-3AD203B41FA5}">
                      <a16:colId xmlns:a16="http://schemas.microsoft.com/office/drawing/2014/main" val="1677692040"/>
                    </a:ext>
                  </a:extLst>
                </a:gridCol>
                <a:gridCol w="4863246">
                  <a:extLst>
                    <a:ext uri="{9D8B030D-6E8A-4147-A177-3AD203B41FA5}">
                      <a16:colId xmlns:a16="http://schemas.microsoft.com/office/drawing/2014/main" val="151443383"/>
                    </a:ext>
                  </a:extLst>
                </a:gridCol>
              </a:tblGrid>
              <a:tr h="404818">
                <a:tc>
                  <a:txBody>
                    <a:bodyPr/>
                    <a:lstStyle/>
                    <a:p>
                      <a:pPr algn="just">
                        <a:lnSpc>
                          <a:spcPct val="107000"/>
                        </a:lnSpc>
                        <a:spcAft>
                          <a:spcPts val="800"/>
                        </a:spcAft>
                        <a:tabLst>
                          <a:tab pos="457200" algn="l"/>
                        </a:tabLst>
                      </a:pPr>
                      <a:r>
                        <a:rPr lang="en-GB" sz="1200"/>
                        <a:t> </a:t>
                      </a:r>
                    </a:p>
                  </a:txBody>
                  <a:tcPr marL="48926" marR="48926" marT="0" marB="0"/>
                </a:tc>
                <a:tc>
                  <a:txBody>
                    <a:bodyPr/>
                    <a:lstStyle/>
                    <a:p>
                      <a:pPr algn="just">
                        <a:lnSpc>
                          <a:spcPct val="107000"/>
                        </a:lnSpc>
                        <a:spcAft>
                          <a:spcPts val="800"/>
                        </a:spcAft>
                        <a:tabLst>
                          <a:tab pos="457200" algn="l"/>
                        </a:tabLst>
                      </a:pPr>
                      <a:r>
                        <a:rPr lang="en-GB" sz="1800" dirty="0"/>
                        <a:t>Ministry</a:t>
                      </a:r>
                    </a:p>
                  </a:txBody>
                  <a:tcPr marL="48926" marR="48926" marT="0" marB="0"/>
                </a:tc>
                <a:tc>
                  <a:txBody>
                    <a:bodyPr/>
                    <a:lstStyle/>
                    <a:p>
                      <a:pPr algn="just">
                        <a:lnSpc>
                          <a:spcPct val="107000"/>
                        </a:lnSpc>
                        <a:spcAft>
                          <a:spcPts val="800"/>
                        </a:spcAft>
                        <a:tabLst>
                          <a:tab pos="457200" algn="l"/>
                        </a:tabLst>
                      </a:pPr>
                      <a:r>
                        <a:rPr lang="en-GB" sz="1800"/>
                        <a:t>Law or Min. Decree</a:t>
                      </a:r>
                    </a:p>
                  </a:txBody>
                  <a:tcPr marL="48926" marR="48926" marT="0" marB="0"/>
                </a:tc>
                <a:tc>
                  <a:txBody>
                    <a:bodyPr/>
                    <a:lstStyle/>
                    <a:p>
                      <a:pPr algn="just">
                        <a:lnSpc>
                          <a:spcPct val="107000"/>
                        </a:lnSpc>
                        <a:spcAft>
                          <a:spcPts val="800"/>
                        </a:spcAft>
                        <a:tabLst>
                          <a:tab pos="457200" algn="l"/>
                        </a:tabLst>
                      </a:pPr>
                      <a:r>
                        <a:rPr lang="en-GB" sz="1800">
                          <a:latin typeface="Calibri" panose="020F0502020204030204" pitchFamily="34" charset="0"/>
                          <a:ea typeface="Calibri" panose="020F0502020204030204" pitchFamily="34" charset="0"/>
                          <a:cs typeface="Times New Roman" panose="02020603050405020304" pitchFamily="18" charset="0"/>
                        </a:rPr>
                        <a:t>Regulations</a:t>
                      </a:r>
                    </a:p>
                  </a:txBody>
                  <a:tcPr marL="48926" marR="48926" marT="0" marB="0"/>
                </a:tc>
                <a:extLst>
                  <a:ext uri="{0D108BD9-81ED-4DB2-BD59-A6C34878D82A}">
                    <a16:rowId xmlns:a16="http://schemas.microsoft.com/office/drawing/2014/main" val="113358606"/>
                  </a:ext>
                </a:extLst>
              </a:tr>
              <a:tr h="578726">
                <a:tc>
                  <a:txBody>
                    <a:bodyPr/>
                    <a:lstStyle/>
                    <a:p>
                      <a:pPr algn="just">
                        <a:lnSpc>
                          <a:spcPct val="107000"/>
                        </a:lnSpc>
                        <a:spcAft>
                          <a:spcPts val="800"/>
                        </a:spcAft>
                      </a:pPr>
                      <a:r>
                        <a:rPr lang="en-GB" sz="1400"/>
                        <a:t>1</a:t>
                      </a:r>
                    </a:p>
                  </a:txBody>
                  <a:tcPr marL="48926" marR="48926" marT="0" marB="0"/>
                </a:tc>
                <a:tc>
                  <a:txBody>
                    <a:bodyPr/>
                    <a:lstStyle/>
                    <a:p>
                      <a:pPr algn="just">
                        <a:lnSpc>
                          <a:spcPct val="107000"/>
                        </a:lnSpc>
                        <a:spcAft>
                          <a:spcPts val="800"/>
                        </a:spcAft>
                      </a:pPr>
                      <a:r>
                        <a:rPr lang="en-GB" sz="1400" b="1"/>
                        <a:t>Ministry of Education and Religious Affairs</a:t>
                      </a:r>
                    </a:p>
                    <a:p>
                      <a:pPr algn="just">
                        <a:lnSpc>
                          <a:spcPct val="107000"/>
                        </a:lnSpc>
                        <a:spcAft>
                          <a:spcPts val="800"/>
                        </a:spcAft>
                      </a:pPr>
                      <a:r>
                        <a:rPr lang="en-GB" sz="1400" b="1"/>
                        <a:t> </a:t>
                      </a:r>
                    </a:p>
                  </a:txBody>
                  <a:tcPr marL="48926" marR="48926" marT="0" marB="0"/>
                </a:tc>
                <a:tc>
                  <a:txBody>
                    <a:bodyPr/>
                    <a:lstStyle/>
                    <a:p>
                      <a:pPr algn="just">
                        <a:lnSpc>
                          <a:spcPct val="107000"/>
                        </a:lnSpc>
                        <a:spcAft>
                          <a:spcPts val="800"/>
                        </a:spcAft>
                        <a:tabLst>
                          <a:tab pos="457200" algn="l"/>
                        </a:tabLst>
                      </a:pPr>
                      <a:r>
                        <a:rPr lang="en-GB" sz="1200">
                          <a:latin typeface="Calibri" panose="020F0502020204030204" pitchFamily="34" charset="0"/>
                          <a:ea typeface="Calibri" panose="020F0502020204030204" pitchFamily="34" charset="0"/>
                          <a:cs typeface="Times New Roman" panose="02020603050405020304" pitchFamily="18" charset="0"/>
                        </a:rPr>
                        <a:t>L. N. 3699/2008 </a:t>
                      </a:r>
                    </a:p>
                  </a:txBody>
                  <a:tcPr marL="48926" marR="48926" marT="0" marB="0"/>
                </a:tc>
                <a:tc>
                  <a:txBody>
                    <a:bodyPr/>
                    <a:lstStyle/>
                    <a:p>
                      <a:pPr algn="just">
                        <a:lnSpc>
                          <a:spcPct val="107000"/>
                        </a:lnSpc>
                        <a:spcAft>
                          <a:spcPts val="800"/>
                        </a:spcAft>
                        <a:tabLst>
                          <a:tab pos="457200" algn="l"/>
                        </a:tabLst>
                      </a:pPr>
                      <a:r>
                        <a:rPr lang="en-GB" sz="1400" dirty="0"/>
                        <a:t>ECI mentioned 12 times in the Law in Articles: 2, 4, 8, 32. Development of ECI departments in Special Needs Schools, Centres for Educational Counselling Support to propose and implement ECI programmes, for children aged from 4 to 7 years old</a:t>
                      </a:r>
                    </a:p>
                  </a:txBody>
                  <a:tcPr marL="48926" marR="48926" marT="0" marB="0"/>
                </a:tc>
                <a:extLst>
                  <a:ext uri="{0D108BD9-81ED-4DB2-BD59-A6C34878D82A}">
                    <a16:rowId xmlns:a16="http://schemas.microsoft.com/office/drawing/2014/main" val="1945015917"/>
                  </a:ext>
                </a:extLst>
              </a:tr>
              <a:tr h="607945">
                <a:tc>
                  <a:txBody>
                    <a:bodyPr/>
                    <a:lstStyle/>
                    <a:p>
                      <a:pPr algn="just">
                        <a:lnSpc>
                          <a:spcPct val="107000"/>
                        </a:lnSpc>
                        <a:spcAft>
                          <a:spcPts val="800"/>
                        </a:spcAft>
                      </a:pPr>
                      <a:r>
                        <a:rPr lang="en-GB" sz="1400"/>
                        <a:t>2</a:t>
                      </a:r>
                    </a:p>
                  </a:txBody>
                  <a:tcPr marL="48926" marR="48926" marT="0" marB="0"/>
                </a:tc>
                <a:tc>
                  <a:txBody>
                    <a:bodyPr/>
                    <a:lstStyle/>
                    <a:p>
                      <a:pPr algn="just">
                        <a:lnSpc>
                          <a:spcPct val="107000"/>
                        </a:lnSpc>
                        <a:spcAft>
                          <a:spcPts val="800"/>
                        </a:spcAft>
                      </a:pPr>
                      <a:r>
                        <a:rPr lang="en-GB" sz="1400" b="1"/>
                        <a:t>Ministry of Education and Religious Affairs </a:t>
                      </a:r>
                    </a:p>
                  </a:txBody>
                  <a:tcPr marL="48926" marR="48926" marT="0" marB="0"/>
                </a:tc>
                <a:tc>
                  <a:txBody>
                    <a:bodyPr/>
                    <a:lstStyle/>
                    <a:p>
                      <a:pPr algn="just">
                        <a:lnSpc>
                          <a:spcPct val="107000"/>
                        </a:lnSpc>
                        <a:spcAft>
                          <a:spcPts val="800"/>
                        </a:spcAft>
                        <a:tabLst>
                          <a:tab pos="457200" algn="l"/>
                        </a:tabLst>
                      </a:pPr>
                      <a:r>
                        <a:rPr lang="en-GB" sz="1200">
                          <a:latin typeface="Calibri" panose="020F0502020204030204" pitchFamily="34" charset="0"/>
                          <a:ea typeface="Calibri" panose="020F0502020204030204" pitchFamily="34" charset="0"/>
                          <a:cs typeface="Times New Roman" panose="02020603050405020304" pitchFamily="18" charset="0"/>
                        </a:rPr>
                        <a:t>M.D.211076/ΓΔ4/13-12-2018 </a:t>
                      </a:r>
                    </a:p>
                  </a:txBody>
                  <a:tcPr marL="48926" marR="48926" marT="0" marB="0"/>
                </a:tc>
                <a:tc>
                  <a:txBody>
                    <a:bodyPr/>
                    <a:lstStyle/>
                    <a:p>
                      <a:pPr algn="just">
                        <a:lnSpc>
                          <a:spcPct val="107000"/>
                        </a:lnSpc>
                        <a:spcAft>
                          <a:spcPts val="800"/>
                        </a:spcAft>
                        <a:tabLst>
                          <a:tab pos="457200" algn="l"/>
                        </a:tabLst>
                      </a:pPr>
                      <a:r>
                        <a:rPr lang="en-GB" sz="1400" dirty="0">
                          <a:latin typeface="Calibri" panose="020F0502020204030204" pitchFamily="34" charset="0"/>
                          <a:ea typeface="Calibri" panose="020F0502020204030204" pitchFamily="34" charset="0"/>
                          <a:cs typeface="Times New Roman" panose="02020603050405020304" pitchFamily="18" charset="0"/>
                        </a:rPr>
                        <a:t>Centres for Educational and Counselling Support (</a:t>
                      </a:r>
                      <a:r>
                        <a:rPr lang="en-GB" sz="1400" dirty="0" err="1">
                          <a:latin typeface="Calibri" panose="020F0502020204030204" pitchFamily="34" charset="0"/>
                          <a:ea typeface="Calibri" panose="020F0502020204030204" pitchFamily="34" charset="0"/>
                          <a:cs typeface="Times New Roman" panose="02020603050405020304" pitchFamily="18" charset="0"/>
                        </a:rPr>
                        <a:t>KEDASY</a:t>
                      </a:r>
                      <a:r>
                        <a:rPr lang="en-GB" sz="1400" dirty="0">
                          <a:latin typeface="Calibri" panose="020F0502020204030204" pitchFamily="34" charset="0"/>
                          <a:ea typeface="Calibri" panose="020F0502020204030204" pitchFamily="34" charset="0"/>
                          <a:cs typeface="Times New Roman" panose="02020603050405020304" pitchFamily="18" charset="0"/>
                        </a:rPr>
                        <a:t>- public services) prepare early educational intervention programs and have the responsibility to monitor and support their implementation (Art: 14,16,17)</a:t>
                      </a:r>
                    </a:p>
                  </a:txBody>
                  <a:tcPr marL="48926" marR="48926" marT="0" marB="0"/>
                </a:tc>
                <a:extLst>
                  <a:ext uri="{0D108BD9-81ED-4DB2-BD59-A6C34878D82A}">
                    <a16:rowId xmlns:a16="http://schemas.microsoft.com/office/drawing/2014/main" val="3389120637"/>
                  </a:ext>
                </a:extLst>
              </a:tr>
              <a:tr h="443954">
                <a:tc>
                  <a:txBody>
                    <a:bodyPr/>
                    <a:lstStyle/>
                    <a:p>
                      <a:pPr algn="just">
                        <a:lnSpc>
                          <a:spcPct val="107000"/>
                        </a:lnSpc>
                        <a:spcAft>
                          <a:spcPts val="800"/>
                        </a:spcAft>
                      </a:pPr>
                      <a:r>
                        <a:rPr lang="en-GB" sz="1400"/>
                        <a:t>3</a:t>
                      </a:r>
                    </a:p>
                  </a:txBody>
                  <a:tcPr marL="48926" marR="48926" marT="0" marB="0"/>
                </a:tc>
                <a:tc>
                  <a:txBody>
                    <a:bodyPr/>
                    <a:lstStyle/>
                    <a:p>
                      <a:pPr algn="just">
                        <a:lnSpc>
                          <a:spcPct val="107000"/>
                        </a:lnSpc>
                        <a:spcAft>
                          <a:spcPts val="800"/>
                        </a:spcAft>
                      </a:pPr>
                      <a:r>
                        <a:rPr lang="en-GB" sz="1400" b="1">
                          <a:latin typeface="Calibri" panose="020F0502020204030204" pitchFamily="34" charset="0"/>
                          <a:ea typeface="Calibri" panose="020F0502020204030204" pitchFamily="34" charset="0"/>
                          <a:cs typeface="Times New Roman" panose="02020603050405020304" pitchFamily="18" charset="0"/>
                        </a:rPr>
                        <a:t>Ministry of Health</a:t>
                      </a:r>
                    </a:p>
                  </a:txBody>
                  <a:tcPr marL="48926" marR="48926" marT="0" marB="0"/>
                </a:tc>
                <a:tc>
                  <a:txBody>
                    <a:bodyPr/>
                    <a:lstStyle/>
                    <a:p>
                      <a:pPr algn="just">
                        <a:lnSpc>
                          <a:spcPct val="107000"/>
                        </a:lnSpc>
                        <a:spcAft>
                          <a:spcPts val="800"/>
                        </a:spcAft>
                        <a:tabLst>
                          <a:tab pos="457200" algn="l"/>
                        </a:tabLst>
                      </a:pPr>
                      <a:r>
                        <a:rPr lang="en-GB" sz="1200">
                          <a:latin typeface="Calibri" panose="020F0502020204030204" pitchFamily="34" charset="0"/>
                          <a:ea typeface="Calibri" panose="020F0502020204030204" pitchFamily="34" charset="0"/>
                          <a:cs typeface="Times New Roman" panose="02020603050405020304" pitchFamily="18" charset="0"/>
                        </a:rPr>
                        <a:t>M.D. 80157/1-11-2018</a:t>
                      </a:r>
                    </a:p>
                  </a:txBody>
                  <a:tcPr marL="48926" marR="48926" marT="0" marB="0"/>
                </a:tc>
                <a:tc>
                  <a:txBody>
                    <a:bodyPr/>
                    <a:lstStyle/>
                    <a:p>
                      <a:pPr algn="just">
                        <a:lnSpc>
                          <a:spcPct val="107000"/>
                        </a:lnSpc>
                        <a:spcAft>
                          <a:spcPts val="800"/>
                        </a:spcAft>
                        <a:tabLst>
                          <a:tab pos="457200" algn="l"/>
                        </a:tabLst>
                      </a:pPr>
                      <a:r>
                        <a:rPr lang="en-GB" sz="1400" dirty="0">
                          <a:latin typeface="Calibri" panose="020F0502020204030204" pitchFamily="34" charset="0"/>
                          <a:ea typeface="Calibri" panose="020F0502020204030204" pitchFamily="34" charset="0"/>
                          <a:cs typeface="Times New Roman" panose="02020603050405020304" pitchFamily="18" charset="0"/>
                        </a:rPr>
                        <a:t>Parents pay initially for services in private therapy </a:t>
                      </a:r>
                      <a:r>
                        <a:rPr lang="en-GB" sz="1400" dirty="0" err="1">
                          <a:latin typeface="Calibri" panose="020F0502020204030204" pitchFamily="34" charset="0"/>
                          <a:ea typeface="Calibri" panose="020F0502020204030204" pitchFamily="34" charset="0"/>
                          <a:cs typeface="Times New Roman" panose="02020603050405020304" pitchFamily="18" charset="0"/>
                        </a:rPr>
                        <a:t>centers</a:t>
                      </a:r>
                      <a:r>
                        <a:rPr lang="en-GB" sz="1400" dirty="0">
                          <a:latin typeface="Calibri" panose="020F0502020204030204" pitchFamily="34" charset="0"/>
                          <a:ea typeface="Calibri" panose="020F0502020204030204" pitchFamily="34" charset="0"/>
                          <a:cs typeface="Times New Roman" panose="02020603050405020304" pitchFamily="18" charset="0"/>
                        </a:rPr>
                        <a:t> (such as, physiotherapy, speech or occupational therapy), and then they are reimbursed by their insurance fund</a:t>
                      </a:r>
                    </a:p>
                  </a:txBody>
                  <a:tcPr marL="48926" marR="48926" marT="0" marB="0"/>
                </a:tc>
                <a:extLst>
                  <a:ext uri="{0D108BD9-81ED-4DB2-BD59-A6C34878D82A}">
                    <a16:rowId xmlns:a16="http://schemas.microsoft.com/office/drawing/2014/main" val="486870103"/>
                  </a:ext>
                </a:extLst>
              </a:tr>
              <a:tr h="450749">
                <a:tc>
                  <a:txBody>
                    <a:bodyPr/>
                    <a:lstStyle/>
                    <a:p>
                      <a:pPr algn="just">
                        <a:lnSpc>
                          <a:spcPct val="107000"/>
                        </a:lnSpc>
                        <a:spcAft>
                          <a:spcPts val="800"/>
                        </a:spcAft>
                      </a:pPr>
                      <a:r>
                        <a:rPr lang="en-GB" sz="1400"/>
                        <a:t>4</a:t>
                      </a:r>
                    </a:p>
                  </a:txBody>
                  <a:tcPr marL="48926" marR="48926" marT="0" marB="0"/>
                </a:tc>
                <a:tc>
                  <a:txBody>
                    <a:bodyPr/>
                    <a:lstStyle/>
                    <a:p>
                      <a:pPr algn="just">
                        <a:lnSpc>
                          <a:spcPct val="107000"/>
                        </a:lnSpc>
                        <a:spcAft>
                          <a:spcPts val="800"/>
                        </a:spcAft>
                      </a:pPr>
                      <a:r>
                        <a:rPr lang="en-GB" sz="1400" b="1"/>
                        <a:t>Ministry of Health </a:t>
                      </a:r>
                    </a:p>
                  </a:txBody>
                  <a:tcPr marL="48926" marR="48926" marT="0" marB="0"/>
                </a:tc>
                <a:tc>
                  <a:txBody>
                    <a:bodyPr/>
                    <a:lstStyle/>
                    <a:p>
                      <a:pPr algn="just">
                        <a:lnSpc>
                          <a:spcPct val="107000"/>
                        </a:lnSpc>
                        <a:spcAft>
                          <a:spcPts val="800"/>
                        </a:spcAft>
                        <a:tabLst>
                          <a:tab pos="457200" algn="l"/>
                        </a:tabLst>
                      </a:pPr>
                      <a:r>
                        <a:rPr lang="en-GB" sz="1200">
                          <a:latin typeface="Calibri" panose="020F0502020204030204" pitchFamily="34" charset="0"/>
                          <a:ea typeface="Calibri" panose="020F0502020204030204" pitchFamily="34" charset="0"/>
                          <a:cs typeface="Times New Roman" panose="02020603050405020304" pitchFamily="18" charset="0"/>
                        </a:rPr>
                        <a:t>M.D. 47305/12-12-2018</a:t>
                      </a:r>
                    </a:p>
                  </a:txBody>
                  <a:tcPr marL="48926" marR="48926" marT="0" marB="0"/>
                </a:tc>
                <a:tc>
                  <a:txBody>
                    <a:bodyPr/>
                    <a:lstStyle/>
                    <a:p>
                      <a:pPr algn="just">
                        <a:lnSpc>
                          <a:spcPct val="107000"/>
                        </a:lnSpc>
                        <a:spcAft>
                          <a:spcPts val="800"/>
                        </a:spcAft>
                        <a:tabLst>
                          <a:tab pos="457200" algn="l"/>
                        </a:tabLst>
                      </a:pPr>
                      <a:r>
                        <a:rPr lang="en-GB" sz="1400" dirty="0">
                          <a:latin typeface="Calibri" panose="020F0502020204030204" pitchFamily="34" charset="0"/>
                          <a:ea typeface="Calibri" panose="020F0502020204030204" pitchFamily="34" charset="0"/>
                          <a:cs typeface="Times New Roman" panose="02020603050405020304" pitchFamily="18" charset="0"/>
                        </a:rPr>
                        <a:t>Identifies 4 fields of </a:t>
                      </a:r>
                      <a:r>
                        <a:rPr lang="en-GB" sz="1400" dirty="0" err="1">
                          <a:latin typeface="Calibri" panose="020F0502020204030204" pitchFamily="34" charset="0"/>
                          <a:ea typeface="Calibri" panose="020F0502020204030204" pitchFamily="34" charset="0"/>
                          <a:cs typeface="Times New Roman" panose="02020603050405020304" pitchFamily="18" charset="0"/>
                        </a:rPr>
                        <a:t>ECI</a:t>
                      </a:r>
                      <a:r>
                        <a:rPr lang="en-GB" sz="1400" dirty="0">
                          <a:latin typeface="Calibri" panose="020F0502020204030204" pitchFamily="34" charset="0"/>
                          <a:ea typeface="Calibri" panose="020F0502020204030204" pitchFamily="34" charset="0"/>
                          <a:cs typeface="Times New Roman" panose="02020603050405020304" pitchFamily="18" charset="0"/>
                        </a:rPr>
                        <a:t>: ICD-10 code R46. 3 for Overactivity, R46. 4 Slowness and poor responsiveness, R62. 8 Other lack of expected normal physiological development, R62.9 Lack of expected normal physiological development, unspecified</a:t>
                      </a:r>
                    </a:p>
                  </a:txBody>
                  <a:tcPr marL="48926" marR="48926" marT="0" marB="0"/>
                </a:tc>
                <a:extLst>
                  <a:ext uri="{0D108BD9-81ED-4DB2-BD59-A6C34878D82A}">
                    <a16:rowId xmlns:a16="http://schemas.microsoft.com/office/drawing/2014/main" val="183976079"/>
                  </a:ext>
                </a:extLst>
              </a:tr>
            </a:tbl>
          </a:graphicData>
        </a:graphic>
      </p:graphicFrame>
      <p:pic>
        <p:nvPicPr>
          <p:cNvPr id="6" name="Image" descr="Image">
            <a:extLst>
              <a:ext uri="{FF2B5EF4-FFF2-40B4-BE49-F238E27FC236}">
                <a16:creationId xmlns:a16="http://schemas.microsoft.com/office/drawing/2014/main" id="{1A99E81D-23AE-4F74-BA4C-543EB53E37A6}"/>
              </a:ext>
            </a:extLst>
          </p:cNvPr>
          <p:cNvPicPr>
            <a:picLocks noChangeAspect="1"/>
          </p:cNvPicPr>
          <p:nvPr/>
        </p:nvPicPr>
        <p:blipFill>
          <a:blip r:embed="rId4"/>
          <a:stretch>
            <a:fillRect/>
          </a:stretch>
        </p:blipFill>
        <p:spPr>
          <a:xfrm>
            <a:off x="1603630" y="-11429"/>
            <a:ext cx="1688669" cy="295501"/>
          </a:xfrm>
          <a:prstGeom prst="rect">
            <a:avLst/>
          </a:prstGeom>
          <a:ln w="12700">
            <a:miter lim="400000"/>
          </a:ln>
        </p:spPr>
      </p:pic>
      <p:pic>
        <p:nvPicPr>
          <p:cNvPr id="7" name="Image" descr="Image">
            <a:extLst>
              <a:ext uri="{FF2B5EF4-FFF2-40B4-BE49-F238E27FC236}">
                <a16:creationId xmlns:a16="http://schemas.microsoft.com/office/drawing/2014/main" id="{5F103A37-712D-4FB2-8F61-BED3FF61E67C}"/>
              </a:ext>
            </a:extLst>
          </p:cNvPr>
          <p:cNvPicPr>
            <a:picLocks noChangeAspect="1"/>
          </p:cNvPicPr>
          <p:nvPr/>
        </p:nvPicPr>
        <p:blipFill>
          <a:blip r:embed="rId5"/>
          <a:stretch>
            <a:fillRect/>
          </a:stretch>
        </p:blipFill>
        <p:spPr>
          <a:xfrm>
            <a:off x="9684917" y="6262913"/>
            <a:ext cx="2507083" cy="595087"/>
          </a:xfrm>
          <a:prstGeom prst="rect">
            <a:avLst/>
          </a:prstGeom>
          <a:ln w="12700">
            <a:miter lim="400000"/>
          </a:ln>
        </p:spPr>
      </p:pic>
      <p:sp>
        <p:nvSpPr>
          <p:cNvPr id="2" name="Slide Number Placeholder 1">
            <a:extLst>
              <a:ext uri="{FF2B5EF4-FFF2-40B4-BE49-F238E27FC236}">
                <a16:creationId xmlns:a16="http://schemas.microsoft.com/office/drawing/2014/main" id="{E0874313-6AD3-944C-AFE1-98DF6253756A}"/>
              </a:ext>
            </a:extLst>
          </p:cNvPr>
          <p:cNvSpPr>
            <a:spLocks noGrp="1"/>
          </p:cNvSpPr>
          <p:nvPr>
            <p:ph type="sldNum" sz="quarter" idx="12"/>
          </p:nvPr>
        </p:nvSpPr>
        <p:spPr/>
        <p:txBody>
          <a:bodyPr/>
          <a:lstStyle/>
          <a:p>
            <a:fld id="{26A003D0-92C7-48A9-9E81-4C2AD6C12F89}" type="slidenum">
              <a:rPr lang="en-BE" smtClean="0"/>
              <a:t>3</a:t>
            </a:fld>
            <a:endParaRPr lang="en-BE"/>
          </a:p>
        </p:txBody>
      </p:sp>
    </p:spTree>
    <p:extLst>
      <p:ext uri="{BB962C8B-B14F-4D97-AF65-F5344CB8AC3E}">
        <p14:creationId xmlns:p14="http://schemas.microsoft.com/office/powerpoint/2010/main" val="4276887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10;&#10;Description automatically generated">
            <a:extLst>
              <a:ext uri="{FF2B5EF4-FFF2-40B4-BE49-F238E27FC236}">
                <a16:creationId xmlns:a16="http://schemas.microsoft.com/office/drawing/2014/main" id="{84E37989-B684-48E5-A949-319640C3623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489913" y="-119561"/>
            <a:ext cx="1822679" cy="1288698"/>
          </a:xfrm>
          <a:prstGeom prst="rect">
            <a:avLst/>
          </a:prstGeom>
        </p:spPr>
      </p:pic>
      <p:sp>
        <p:nvSpPr>
          <p:cNvPr id="8" name="Rectangle 7">
            <a:extLst>
              <a:ext uri="{FF2B5EF4-FFF2-40B4-BE49-F238E27FC236}">
                <a16:creationId xmlns:a16="http://schemas.microsoft.com/office/drawing/2014/main" id="{715A9D01-5540-408A-BEE6-D9E75FFA9D4B}"/>
              </a:ext>
            </a:extLst>
          </p:cNvPr>
          <p:cNvSpPr/>
          <p:nvPr/>
        </p:nvSpPr>
        <p:spPr>
          <a:xfrm>
            <a:off x="2088444" y="515137"/>
            <a:ext cx="7589637" cy="1190293"/>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dirty="0">
                <a:latin typeface="+mj-lt"/>
                <a:ea typeface="Adobe Fan Heiti Std B" panose="020B0700000000000000" pitchFamily="34" charset="-128"/>
                <a:cs typeface="Arial" panose="020B0604020202020204" pitchFamily="34" charset="0"/>
              </a:rPr>
              <a:t>The new National Strategy for disability - March 2021 </a:t>
            </a:r>
          </a:p>
        </p:txBody>
      </p:sp>
      <p:pic>
        <p:nvPicPr>
          <p:cNvPr id="6" name="Image" descr="Image">
            <a:extLst>
              <a:ext uri="{FF2B5EF4-FFF2-40B4-BE49-F238E27FC236}">
                <a16:creationId xmlns:a16="http://schemas.microsoft.com/office/drawing/2014/main" id="{1A99E81D-23AE-4F74-BA4C-543EB53E37A6}"/>
              </a:ext>
            </a:extLst>
          </p:cNvPr>
          <p:cNvPicPr>
            <a:picLocks noChangeAspect="1"/>
          </p:cNvPicPr>
          <p:nvPr/>
        </p:nvPicPr>
        <p:blipFill>
          <a:blip r:embed="rId4"/>
          <a:stretch>
            <a:fillRect/>
          </a:stretch>
        </p:blipFill>
        <p:spPr>
          <a:xfrm>
            <a:off x="1603630" y="-11429"/>
            <a:ext cx="1688669" cy="295501"/>
          </a:xfrm>
          <a:prstGeom prst="rect">
            <a:avLst/>
          </a:prstGeom>
          <a:ln w="12700">
            <a:miter lim="400000"/>
          </a:ln>
        </p:spPr>
      </p:pic>
      <p:pic>
        <p:nvPicPr>
          <p:cNvPr id="7" name="Image" descr="Image">
            <a:extLst>
              <a:ext uri="{FF2B5EF4-FFF2-40B4-BE49-F238E27FC236}">
                <a16:creationId xmlns:a16="http://schemas.microsoft.com/office/drawing/2014/main" id="{5F103A37-712D-4FB2-8F61-BED3FF61E67C}"/>
              </a:ext>
            </a:extLst>
          </p:cNvPr>
          <p:cNvPicPr>
            <a:picLocks noChangeAspect="1"/>
          </p:cNvPicPr>
          <p:nvPr/>
        </p:nvPicPr>
        <p:blipFill>
          <a:blip r:embed="rId5"/>
          <a:stretch>
            <a:fillRect/>
          </a:stretch>
        </p:blipFill>
        <p:spPr>
          <a:xfrm>
            <a:off x="9684917" y="6262913"/>
            <a:ext cx="2507083" cy="595087"/>
          </a:xfrm>
          <a:prstGeom prst="rect">
            <a:avLst/>
          </a:prstGeom>
          <a:ln w="12700">
            <a:miter lim="400000"/>
          </a:ln>
        </p:spPr>
      </p:pic>
      <p:sp>
        <p:nvSpPr>
          <p:cNvPr id="2" name="Rectangle 2">
            <a:extLst>
              <a:ext uri="{FF2B5EF4-FFF2-40B4-BE49-F238E27FC236}">
                <a16:creationId xmlns:a16="http://schemas.microsoft.com/office/drawing/2014/main" id="{AE8CE955-03A6-5A49-ACE5-D31B98D82035}"/>
              </a:ext>
            </a:extLst>
          </p:cNvPr>
          <p:cNvSpPr>
            <a:spLocks noChangeArrowheads="1"/>
          </p:cNvSpPr>
          <p:nvPr/>
        </p:nvSpPr>
        <p:spPr bwMode="auto">
          <a:xfrm>
            <a:off x="1433383" y="4709783"/>
            <a:ext cx="10495766" cy="92333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1E5E"/>
                </a:solidFill>
                <a:cs typeface="Calibri" panose="020F0502020204030204" pitchFamily="34" charset="0"/>
              </a:rPr>
              <a:t>HELLENIC REPUBLIC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600" b="0" i="0" u="none" strike="noStrike" cap="none" normalizeH="0" baseline="0" dirty="0">
                <a:ln>
                  <a:noFill/>
                </a:ln>
                <a:solidFill>
                  <a:srgbClr val="001E5E"/>
                </a:solidFill>
                <a:cs typeface="Calibri" panose="020F0502020204030204" pitchFamily="34" charset="0"/>
              </a:rPr>
              <a:t>MINISTRY OF LABOUR AND SOCIAL AFFAIRS  General Secretariat for Social Solidarity &amp; Fight Against Poverty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200" b="1" i="1" u="none" strike="noStrike" cap="none" normalizeH="0" baseline="0" dirty="0">
                <a:ln>
                  <a:noFill/>
                </a:ln>
                <a:solidFill>
                  <a:srgbClr val="16355B"/>
                </a:solidFill>
              </a:rPr>
              <a:t>National Strategy on Social Inclusion and Poverty Reduction </a:t>
            </a:r>
          </a:p>
        </p:txBody>
      </p:sp>
      <p:sp>
        <p:nvSpPr>
          <p:cNvPr id="3" name="TextBox 2">
            <a:extLst>
              <a:ext uri="{FF2B5EF4-FFF2-40B4-BE49-F238E27FC236}">
                <a16:creationId xmlns:a16="http://schemas.microsoft.com/office/drawing/2014/main" id="{805CE67B-CEBE-B64A-BFA4-5E8203512290}"/>
              </a:ext>
            </a:extLst>
          </p:cNvPr>
          <p:cNvSpPr txBox="1"/>
          <p:nvPr/>
        </p:nvSpPr>
        <p:spPr>
          <a:xfrm>
            <a:off x="1603630" y="1942930"/>
            <a:ext cx="8432192" cy="2031325"/>
          </a:xfrm>
          <a:prstGeom prst="rect">
            <a:avLst/>
          </a:prstGeom>
          <a:noFill/>
        </p:spPr>
        <p:txBody>
          <a:bodyPr wrap="square" rtlCol="0">
            <a:spAutoFit/>
          </a:bodyPr>
          <a:lstStyle/>
          <a:p>
            <a:r>
              <a:rPr lang="en-GB" b="1" i="1" dirty="0"/>
              <a:t>Objective 10: Children with disability:</a:t>
            </a:r>
          </a:p>
          <a:p>
            <a:r>
              <a:rPr lang="en-GB" b="1" dirty="0"/>
              <a:t>Art. 2. We are enacting an Early Childhood Intervention program for children with disability 0-6 years old </a:t>
            </a:r>
          </a:p>
          <a:p>
            <a:r>
              <a:rPr lang="en-GB" dirty="0"/>
              <a:t>21 </a:t>
            </a:r>
          </a:p>
          <a:p>
            <a:r>
              <a:rPr lang="en-GB" i="1" dirty="0"/>
              <a:t>We are establishing and implementing a contemporary and effective framework for the Early Childhood Intervention program, following public consultation and evidenced-based study.</a:t>
            </a:r>
          </a:p>
        </p:txBody>
      </p:sp>
      <p:sp>
        <p:nvSpPr>
          <p:cNvPr id="4" name="Συν 3">
            <a:extLst>
              <a:ext uri="{FF2B5EF4-FFF2-40B4-BE49-F238E27FC236}">
                <a16:creationId xmlns:a16="http://schemas.microsoft.com/office/drawing/2014/main" id="{5E15C437-D7D8-4646-B6BF-4075189E9D36}"/>
              </a:ext>
            </a:extLst>
          </p:cNvPr>
          <p:cNvSpPr/>
          <p:nvPr/>
        </p:nvSpPr>
        <p:spPr>
          <a:xfrm>
            <a:off x="5305778" y="3973689"/>
            <a:ext cx="790222" cy="564444"/>
          </a:xfrm>
          <a:prstGeom prst="mathPlus">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Slide Number Placeholder 8">
            <a:extLst>
              <a:ext uri="{FF2B5EF4-FFF2-40B4-BE49-F238E27FC236}">
                <a16:creationId xmlns:a16="http://schemas.microsoft.com/office/drawing/2014/main" id="{5D888D9E-AB8C-B441-BDD8-6ACBB2488BFA}"/>
              </a:ext>
            </a:extLst>
          </p:cNvPr>
          <p:cNvSpPr>
            <a:spLocks noGrp="1"/>
          </p:cNvSpPr>
          <p:nvPr>
            <p:ph type="sldNum" sz="quarter" idx="12"/>
          </p:nvPr>
        </p:nvSpPr>
        <p:spPr/>
        <p:txBody>
          <a:bodyPr/>
          <a:lstStyle/>
          <a:p>
            <a:fld id="{26A003D0-92C7-48A9-9E81-4C2AD6C12F89}" type="slidenum">
              <a:rPr lang="en-BE" smtClean="0"/>
              <a:t>4</a:t>
            </a:fld>
            <a:endParaRPr lang="en-BE"/>
          </a:p>
        </p:txBody>
      </p:sp>
    </p:spTree>
    <p:extLst>
      <p:ext uri="{BB962C8B-B14F-4D97-AF65-F5344CB8AC3E}">
        <p14:creationId xmlns:p14="http://schemas.microsoft.com/office/powerpoint/2010/main" val="315603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0871348-D27D-4ED2-AE95-91B2EAB569BD}"/>
              </a:ext>
            </a:extLst>
          </p:cNvPr>
          <p:cNvSpPr txBox="1"/>
          <p:nvPr/>
        </p:nvSpPr>
        <p:spPr>
          <a:xfrm>
            <a:off x="4558042" y="476714"/>
            <a:ext cx="6572250" cy="6093976"/>
          </a:xfrm>
          <a:prstGeom prst="rect">
            <a:avLst/>
          </a:prstGeom>
          <a:noFill/>
        </p:spPr>
        <p:txBody>
          <a:bodyPr wrap="square" rtlCol="0">
            <a:spAutoFit/>
          </a:bodyPr>
          <a:lstStyle/>
          <a:p>
            <a:pPr marL="342900" indent="-342900" algn="just">
              <a:spcBef>
                <a:spcPts val="600"/>
              </a:spcBef>
              <a:spcAft>
                <a:spcPts val="600"/>
              </a:spcAft>
              <a:buFont typeface="Arial" panose="020B0604020202020204" pitchFamily="34" charset="0"/>
              <a:buChar char="•"/>
              <a:tabLst>
                <a:tab pos="693420" algn="l"/>
              </a:tabLst>
            </a:pPr>
            <a:r>
              <a:rPr lang="en-GB" sz="2000" dirty="0">
                <a:latin typeface="+mj-lt"/>
                <a:ea typeface="Times New Roman" panose="02020603050405020304" pitchFamily="18" charset="0"/>
                <a:cs typeface="Arial" panose="020B0604020202020204" pitchFamily="34" charset="0"/>
              </a:rPr>
              <a:t>No mapping of </a:t>
            </a:r>
            <a:r>
              <a:rPr lang="en-GB" sz="2000" dirty="0" err="1">
                <a:latin typeface="+mj-lt"/>
                <a:ea typeface="Times New Roman" panose="02020603050405020304" pitchFamily="18" charset="0"/>
                <a:cs typeface="Arial" panose="020B0604020202020204" pitchFamily="34" charset="0"/>
              </a:rPr>
              <a:t>ECI</a:t>
            </a:r>
            <a:r>
              <a:rPr lang="en-GB" sz="2000" dirty="0">
                <a:latin typeface="+mj-lt"/>
                <a:ea typeface="Times New Roman" panose="02020603050405020304" pitchFamily="18" charset="0"/>
                <a:cs typeface="Arial" panose="020B0604020202020204" pitchFamily="34" charset="0"/>
              </a:rPr>
              <a:t> service providers in Greece</a:t>
            </a:r>
          </a:p>
          <a:p>
            <a:pPr marL="342900" indent="-342900" algn="just">
              <a:spcBef>
                <a:spcPts val="600"/>
              </a:spcBef>
              <a:spcAft>
                <a:spcPts val="600"/>
              </a:spcAft>
              <a:buFont typeface="Arial" panose="020B0604020202020204" pitchFamily="34" charset="0"/>
              <a:buChar char="•"/>
              <a:tabLst>
                <a:tab pos="693420" algn="l"/>
              </a:tabLst>
            </a:pPr>
            <a:r>
              <a:rPr lang="en-GB" sz="2000" dirty="0">
                <a:latin typeface="+mj-lt"/>
                <a:ea typeface="Times New Roman" panose="02020603050405020304" pitchFamily="18" charset="0"/>
                <a:cs typeface="Arial" panose="020B0604020202020204" pitchFamily="34" charset="0"/>
              </a:rPr>
              <a:t>Lack of a commonly accepted definition of </a:t>
            </a:r>
            <a:r>
              <a:rPr lang="en-GB" sz="2000" dirty="0" err="1">
                <a:latin typeface="+mj-lt"/>
                <a:ea typeface="Times New Roman" panose="02020603050405020304" pitchFamily="18" charset="0"/>
                <a:cs typeface="Arial" panose="020B0604020202020204" pitchFamily="34" charset="0"/>
              </a:rPr>
              <a:t>ECI</a:t>
            </a:r>
            <a:r>
              <a:rPr lang="en-GB" sz="2000" dirty="0">
                <a:latin typeface="+mj-lt"/>
                <a:ea typeface="Times New Roman" panose="02020603050405020304" pitchFamily="18" charset="0"/>
                <a:cs typeface="Arial" panose="020B0604020202020204" pitchFamily="34" charset="0"/>
              </a:rPr>
              <a:t> </a:t>
            </a:r>
          </a:p>
          <a:p>
            <a:pPr marL="342900" indent="-342900" algn="just">
              <a:spcBef>
                <a:spcPts val="600"/>
              </a:spcBef>
              <a:spcAft>
                <a:spcPts val="600"/>
              </a:spcAft>
              <a:buFont typeface="Arial" panose="020B0604020202020204" pitchFamily="34" charset="0"/>
              <a:buChar char="•"/>
              <a:tabLst>
                <a:tab pos="693420" algn="l"/>
              </a:tabLst>
            </a:pPr>
            <a:r>
              <a:rPr lang="en-GB" sz="2000" dirty="0">
                <a:latin typeface="+mj-lt"/>
                <a:ea typeface="Times New Roman" panose="02020603050405020304" pitchFamily="18" charset="0"/>
                <a:cs typeface="Arial" panose="020B0604020202020204" pitchFamily="34" charset="0"/>
              </a:rPr>
              <a:t>Dominant medical model</a:t>
            </a:r>
          </a:p>
          <a:p>
            <a:pPr marL="342900" indent="-342900" algn="just">
              <a:spcBef>
                <a:spcPts val="600"/>
              </a:spcBef>
              <a:spcAft>
                <a:spcPts val="600"/>
              </a:spcAft>
              <a:buFont typeface="Arial" panose="020B0604020202020204" pitchFamily="34" charset="0"/>
              <a:buChar char="•"/>
              <a:tabLst>
                <a:tab pos="693420" algn="l"/>
              </a:tabLst>
            </a:pPr>
            <a:r>
              <a:rPr lang="en-GB" sz="2000" dirty="0">
                <a:latin typeface="+mj-lt"/>
                <a:ea typeface="Times New Roman" panose="02020603050405020304" pitchFamily="18" charset="0"/>
                <a:cs typeface="Arial" panose="020B0604020202020204" pitchFamily="34" charset="0"/>
              </a:rPr>
              <a:t>Lack of instituted services for families and children with disability under the age of 2</a:t>
            </a:r>
          </a:p>
          <a:p>
            <a:pPr marL="342900" indent="-342900" algn="just">
              <a:spcBef>
                <a:spcPts val="600"/>
              </a:spcBef>
              <a:spcAft>
                <a:spcPts val="600"/>
              </a:spcAft>
              <a:buFont typeface="Arial" panose="020B0604020202020204" pitchFamily="34" charset="0"/>
              <a:buChar char="•"/>
              <a:tabLst>
                <a:tab pos="693420" algn="l"/>
              </a:tabLst>
            </a:pPr>
            <a:r>
              <a:rPr lang="en-GB" sz="2000" dirty="0">
                <a:latin typeface="+mj-lt"/>
                <a:ea typeface="Times New Roman" panose="02020603050405020304" pitchFamily="18" charset="0"/>
                <a:cs typeface="Arial" panose="020B0604020202020204" pitchFamily="34" charset="0"/>
              </a:rPr>
              <a:t>Lack of an official </a:t>
            </a:r>
            <a:r>
              <a:rPr lang="en-GB" sz="2000" dirty="0" err="1">
                <a:latin typeface="+mj-lt"/>
                <a:ea typeface="Times New Roman" panose="02020603050405020304" pitchFamily="18" charset="0"/>
                <a:cs typeface="Arial" panose="020B0604020202020204" pitchFamily="34" charset="0"/>
              </a:rPr>
              <a:t>ECI</a:t>
            </a:r>
            <a:r>
              <a:rPr lang="en-GB" sz="2000" dirty="0">
                <a:latin typeface="+mj-lt"/>
                <a:ea typeface="Times New Roman" panose="02020603050405020304" pitchFamily="18" charset="0"/>
                <a:cs typeface="Arial" panose="020B0604020202020204" pitchFamily="34" charset="0"/>
              </a:rPr>
              <a:t> referral process for children </a:t>
            </a:r>
          </a:p>
          <a:p>
            <a:pPr marL="342900" indent="-342900" algn="just">
              <a:spcBef>
                <a:spcPts val="600"/>
              </a:spcBef>
              <a:spcAft>
                <a:spcPts val="600"/>
              </a:spcAft>
              <a:buFont typeface="Arial" panose="020B0604020202020204" pitchFamily="34" charset="0"/>
              <a:buChar char="•"/>
              <a:tabLst>
                <a:tab pos="693420" algn="l"/>
              </a:tabLst>
            </a:pPr>
            <a:r>
              <a:rPr lang="en-GB" sz="2000" dirty="0">
                <a:latin typeface="+mj-lt"/>
                <a:ea typeface="Times New Roman" panose="02020603050405020304" pitchFamily="18" charset="0"/>
                <a:cs typeface="Arial" panose="020B0604020202020204" pitchFamily="34" charset="0"/>
              </a:rPr>
              <a:t>Lack of a uniform institutional framework</a:t>
            </a:r>
          </a:p>
          <a:p>
            <a:pPr marL="342900" indent="-342900" algn="just">
              <a:spcBef>
                <a:spcPts val="600"/>
              </a:spcBef>
              <a:spcAft>
                <a:spcPts val="600"/>
              </a:spcAft>
              <a:buFont typeface="Arial" panose="020B0604020202020204" pitchFamily="34" charset="0"/>
              <a:buChar char="•"/>
              <a:tabLst>
                <a:tab pos="693420" algn="l"/>
              </a:tabLst>
            </a:pPr>
            <a:r>
              <a:rPr lang="en-GB" sz="2000" dirty="0">
                <a:latin typeface="+mj-lt"/>
                <a:ea typeface="Times New Roman" panose="02020603050405020304" pitchFamily="18" charset="0"/>
                <a:cs typeface="Arial" panose="020B0604020202020204" pitchFamily="34" charset="0"/>
              </a:rPr>
              <a:t>Limited </a:t>
            </a:r>
            <a:r>
              <a:rPr lang="en-GB" sz="2000" dirty="0" err="1">
                <a:latin typeface="+mj-lt"/>
                <a:ea typeface="Times New Roman" panose="02020603050405020304" pitchFamily="18" charset="0"/>
                <a:cs typeface="Arial" panose="020B0604020202020204" pitchFamily="34" charset="0"/>
              </a:rPr>
              <a:t>interministerial</a:t>
            </a:r>
            <a:r>
              <a:rPr lang="en-GB" sz="2000" dirty="0">
                <a:latin typeface="+mj-lt"/>
                <a:ea typeface="Times New Roman" panose="02020603050405020304" pitchFamily="18" charset="0"/>
                <a:cs typeface="Arial" panose="020B0604020202020204" pitchFamily="34" charset="0"/>
              </a:rPr>
              <a:t> coordination</a:t>
            </a:r>
          </a:p>
          <a:p>
            <a:pPr marL="342900" indent="-342900" algn="just">
              <a:spcBef>
                <a:spcPts val="600"/>
              </a:spcBef>
              <a:spcAft>
                <a:spcPts val="600"/>
              </a:spcAft>
              <a:buFont typeface="Arial" panose="020B0604020202020204" pitchFamily="34" charset="0"/>
              <a:buChar char="•"/>
              <a:tabLst>
                <a:tab pos="693420" algn="l"/>
              </a:tabLst>
            </a:pPr>
            <a:r>
              <a:rPr lang="en-GB" sz="2000" dirty="0">
                <a:latin typeface="+mj-lt"/>
                <a:ea typeface="Times New Roman" panose="02020603050405020304" pitchFamily="18" charset="0"/>
                <a:cs typeface="Arial" panose="020B0604020202020204" pitchFamily="34" charset="0"/>
              </a:rPr>
              <a:t>Deficient or no funding</a:t>
            </a:r>
          </a:p>
          <a:p>
            <a:pPr marL="342900" indent="-342900" algn="just">
              <a:spcBef>
                <a:spcPts val="600"/>
              </a:spcBef>
              <a:spcAft>
                <a:spcPts val="600"/>
              </a:spcAft>
              <a:buFont typeface="Arial" panose="020B0604020202020204" pitchFamily="34" charset="0"/>
              <a:buChar char="•"/>
              <a:tabLst>
                <a:tab pos="693420" algn="l"/>
              </a:tabLst>
            </a:pPr>
            <a:r>
              <a:rPr lang="en-GB" sz="2000" dirty="0">
                <a:latin typeface="+mj-lt"/>
                <a:ea typeface="Times New Roman" panose="02020603050405020304" pitchFamily="18" charset="0"/>
                <a:cs typeface="Arial" panose="020B0604020202020204" pitchFamily="34" charset="0"/>
              </a:rPr>
              <a:t>No early identification of needs</a:t>
            </a:r>
          </a:p>
          <a:p>
            <a:pPr marL="342900" indent="-342900" algn="just">
              <a:spcBef>
                <a:spcPts val="600"/>
              </a:spcBef>
              <a:spcAft>
                <a:spcPts val="600"/>
              </a:spcAft>
              <a:buFont typeface="Arial" panose="020B0604020202020204" pitchFamily="34" charset="0"/>
              <a:buChar char="•"/>
              <a:tabLst>
                <a:tab pos="693420" algn="l"/>
              </a:tabLst>
            </a:pPr>
            <a:r>
              <a:rPr lang="en-GB" sz="2000" dirty="0">
                <a:latin typeface="+mj-lt"/>
                <a:ea typeface="Times New Roman" panose="02020603050405020304" pitchFamily="18" charset="0"/>
                <a:cs typeface="Arial" panose="020B0604020202020204" pitchFamily="34" charset="0"/>
              </a:rPr>
              <a:t>Lack of a certification mechanism and quality criteria</a:t>
            </a:r>
          </a:p>
          <a:p>
            <a:pPr marL="342900" indent="-342900" algn="just">
              <a:spcBef>
                <a:spcPts val="600"/>
              </a:spcBef>
              <a:spcAft>
                <a:spcPts val="600"/>
              </a:spcAft>
              <a:buFont typeface="Arial" panose="020B0604020202020204" pitchFamily="34" charset="0"/>
              <a:buChar char="•"/>
              <a:tabLst>
                <a:tab pos="693420" algn="l"/>
              </a:tabLst>
            </a:pPr>
            <a:r>
              <a:rPr lang="en-GB" sz="2000" dirty="0">
                <a:latin typeface="+mj-lt"/>
                <a:ea typeface="Times New Roman" panose="02020603050405020304" pitchFamily="18" charset="0"/>
                <a:cs typeface="Arial" panose="020B0604020202020204" pitchFamily="34" charset="0"/>
              </a:rPr>
              <a:t>Lack of an </a:t>
            </a:r>
            <a:r>
              <a:rPr lang="en-GB" sz="2000" dirty="0" err="1">
                <a:latin typeface="+mj-lt"/>
                <a:ea typeface="Times New Roman" panose="02020603050405020304" pitchFamily="18" charset="0"/>
                <a:cs typeface="Arial" panose="020B0604020202020204" pitchFamily="34" charset="0"/>
              </a:rPr>
              <a:t>ECI</a:t>
            </a:r>
            <a:r>
              <a:rPr lang="en-GB" sz="2000" dirty="0">
                <a:latin typeface="+mj-lt"/>
                <a:ea typeface="Times New Roman" panose="02020603050405020304" pitchFamily="18" charset="0"/>
                <a:cs typeface="Arial" panose="020B0604020202020204" pitchFamily="34" charset="0"/>
              </a:rPr>
              <a:t> training framework</a:t>
            </a:r>
          </a:p>
          <a:p>
            <a:pPr marL="342900" indent="-342900" algn="just">
              <a:spcBef>
                <a:spcPts val="600"/>
              </a:spcBef>
              <a:spcAft>
                <a:spcPts val="600"/>
              </a:spcAft>
              <a:buFont typeface="Arial" panose="020B0604020202020204" pitchFamily="34" charset="0"/>
              <a:buChar char="•"/>
              <a:tabLst>
                <a:tab pos="693420" algn="l"/>
              </a:tabLst>
            </a:pPr>
            <a:r>
              <a:rPr lang="en-GB" sz="2000" dirty="0">
                <a:latin typeface="+mj-lt"/>
                <a:ea typeface="Times New Roman" panose="02020603050405020304" pitchFamily="18" charset="0"/>
                <a:cs typeface="Arial" panose="020B0604020202020204" pitchFamily="34" charset="0"/>
              </a:rPr>
              <a:t>Service delivery by private NGOs/Fragmented service system</a:t>
            </a:r>
          </a:p>
        </p:txBody>
      </p:sp>
      <p:pic>
        <p:nvPicPr>
          <p:cNvPr id="5" name="Picture 4" descr="Logo&#10;&#10;Description automatically generated">
            <a:extLst>
              <a:ext uri="{FF2B5EF4-FFF2-40B4-BE49-F238E27FC236}">
                <a16:creationId xmlns:a16="http://schemas.microsoft.com/office/drawing/2014/main" id="{84E37989-B684-48E5-A949-319640C3623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0" y="4637921"/>
            <a:ext cx="2856944" cy="2019959"/>
          </a:xfrm>
          <a:prstGeom prst="rect">
            <a:avLst/>
          </a:prstGeom>
        </p:spPr>
      </p:pic>
      <p:sp>
        <p:nvSpPr>
          <p:cNvPr id="8" name="Rectangle 7">
            <a:extLst>
              <a:ext uri="{FF2B5EF4-FFF2-40B4-BE49-F238E27FC236}">
                <a16:creationId xmlns:a16="http://schemas.microsoft.com/office/drawing/2014/main" id="{715A9D01-5540-408A-BEE6-D9E75FFA9D4B}"/>
              </a:ext>
            </a:extLst>
          </p:cNvPr>
          <p:cNvSpPr/>
          <p:nvPr/>
        </p:nvSpPr>
        <p:spPr>
          <a:xfrm>
            <a:off x="518391" y="2203643"/>
            <a:ext cx="3783928" cy="20199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a:latin typeface="+mj-lt"/>
                <a:ea typeface="Adobe Fan Heiti Std B" panose="020B0700000000000000" pitchFamily="34" charset="-128"/>
                <a:cs typeface="Arial" panose="020B0604020202020204" pitchFamily="34" charset="0"/>
              </a:rPr>
              <a:t>The </a:t>
            </a:r>
          </a:p>
          <a:p>
            <a:pPr algn="ctr"/>
            <a:r>
              <a:rPr lang="en-GB" sz="3600" b="1">
                <a:latin typeface="+mj-lt"/>
                <a:ea typeface="Adobe Fan Heiti Std B" panose="020B0700000000000000" pitchFamily="34" charset="-128"/>
                <a:cs typeface="Arial" panose="020B0604020202020204" pitchFamily="34" charset="0"/>
              </a:rPr>
              <a:t>situation in Greece</a:t>
            </a:r>
          </a:p>
        </p:txBody>
      </p:sp>
      <p:pic>
        <p:nvPicPr>
          <p:cNvPr id="6" name="Image" descr="Image">
            <a:extLst>
              <a:ext uri="{FF2B5EF4-FFF2-40B4-BE49-F238E27FC236}">
                <a16:creationId xmlns:a16="http://schemas.microsoft.com/office/drawing/2014/main" id="{EC6421A0-4B43-4641-8369-C5EEFF2F1B05}"/>
              </a:ext>
            </a:extLst>
          </p:cNvPr>
          <p:cNvPicPr>
            <a:picLocks noChangeAspect="1"/>
          </p:cNvPicPr>
          <p:nvPr/>
        </p:nvPicPr>
        <p:blipFill>
          <a:blip r:embed="rId4"/>
          <a:stretch>
            <a:fillRect/>
          </a:stretch>
        </p:blipFill>
        <p:spPr>
          <a:xfrm>
            <a:off x="1603630" y="0"/>
            <a:ext cx="1688669" cy="295501"/>
          </a:xfrm>
          <a:prstGeom prst="rect">
            <a:avLst/>
          </a:prstGeom>
          <a:ln w="12700">
            <a:miter lim="400000"/>
          </a:ln>
        </p:spPr>
      </p:pic>
      <p:pic>
        <p:nvPicPr>
          <p:cNvPr id="7" name="Image" descr="Image">
            <a:extLst>
              <a:ext uri="{FF2B5EF4-FFF2-40B4-BE49-F238E27FC236}">
                <a16:creationId xmlns:a16="http://schemas.microsoft.com/office/drawing/2014/main" id="{66F6054E-3277-4468-A641-B4DB182762DC}"/>
              </a:ext>
            </a:extLst>
          </p:cNvPr>
          <p:cNvPicPr>
            <a:picLocks noChangeAspect="1"/>
          </p:cNvPicPr>
          <p:nvPr/>
        </p:nvPicPr>
        <p:blipFill>
          <a:blip r:embed="rId5"/>
          <a:stretch>
            <a:fillRect/>
          </a:stretch>
        </p:blipFill>
        <p:spPr>
          <a:xfrm>
            <a:off x="9684917" y="6262913"/>
            <a:ext cx="2507083" cy="595087"/>
          </a:xfrm>
          <a:prstGeom prst="rect">
            <a:avLst/>
          </a:prstGeom>
          <a:ln w="12700">
            <a:miter lim="400000"/>
          </a:ln>
        </p:spPr>
      </p:pic>
      <p:sp>
        <p:nvSpPr>
          <p:cNvPr id="2" name="Slide Number Placeholder 1">
            <a:extLst>
              <a:ext uri="{FF2B5EF4-FFF2-40B4-BE49-F238E27FC236}">
                <a16:creationId xmlns:a16="http://schemas.microsoft.com/office/drawing/2014/main" id="{68220411-C2A5-8B45-90AD-EB762912585F}"/>
              </a:ext>
            </a:extLst>
          </p:cNvPr>
          <p:cNvSpPr>
            <a:spLocks noGrp="1"/>
          </p:cNvSpPr>
          <p:nvPr>
            <p:ph type="sldNum" sz="quarter" idx="12"/>
          </p:nvPr>
        </p:nvSpPr>
        <p:spPr/>
        <p:txBody>
          <a:bodyPr/>
          <a:lstStyle/>
          <a:p>
            <a:fld id="{26A003D0-92C7-48A9-9E81-4C2AD6C12F89}" type="slidenum">
              <a:rPr lang="en-BE" smtClean="0"/>
              <a:t>5</a:t>
            </a:fld>
            <a:endParaRPr lang="en-BE"/>
          </a:p>
        </p:txBody>
      </p:sp>
    </p:spTree>
    <p:extLst>
      <p:ext uri="{BB962C8B-B14F-4D97-AF65-F5344CB8AC3E}">
        <p14:creationId xmlns:p14="http://schemas.microsoft.com/office/powerpoint/2010/main" val="2353244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10;&#10;Description automatically generated">
            <a:extLst>
              <a:ext uri="{FF2B5EF4-FFF2-40B4-BE49-F238E27FC236}">
                <a16:creationId xmlns:a16="http://schemas.microsoft.com/office/drawing/2014/main" id="{84E37989-B684-48E5-A949-319640C3623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489913" y="-119561"/>
            <a:ext cx="1822679" cy="1288698"/>
          </a:xfrm>
          <a:prstGeom prst="rect">
            <a:avLst/>
          </a:prstGeom>
        </p:spPr>
      </p:pic>
      <p:sp>
        <p:nvSpPr>
          <p:cNvPr id="8" name="Rectangle 7">
            <a:extLst>
              <a:ext uri="{FF2B5EF4-FFF2-40B4-BE49-F238E27FC236}">
                <a16:creationId xmlns:a16="http://schemas.microsoft.com/office/drawing/2014/main" id="{715A9D01-5540-408A-BEE6-D9E75FFA9D4B}"/>
              </a:ext>
            </a:extLst>
          </p:cNvPr>
          <p:cNvSpPr/>
          <p:nvPr/>
        </p:nvSpPr>
        <p:spPr>
          <a:xfrm>
            <a:off x="2088444" y="515137"/>
            <a:ext cx="7596473" cy="1288698"/>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b="1">
                <a:latin typeface="+mj-lt"/>
                <a:ea typeface="Adobe Fan Heiti Std B" panose="020B0700000000000000" pitchFamily="34" charset="-128"/>
                <a:cs typeface="Arial" panose="020B0604020202020204" pitchFamily="34" charset="0"/>
              </a:rPr>
              <a:t>Technical assistance on ECI - 2021</a:t>
            </a:r>
          </a:p>
        </p:txBody>
      </p:sp>
      <p:pic>
        <p:nvPicPr>
          <p:cNvPr id="6" name="Image" descr="Image">
            <a:extLst>
              <a:ext uri="{FF2B5EF4-FFF2-40B4-BE49-F238E27FC236}">
                <a16:creationId xmlns:a16="http://schemas.microsoft.com/office/drawing/2014/main" id="{1A99E81D-23AE-4F74-BA4C-543EB53E37A6}"/>
              </a:ext>
            </a:extLst>
          </p:cNvPr>
          <p:cNvPicPr>
            <a:picLocks noChangeAspect="1"/>
          </p:cNvPicPr>
          <p:nvPr/>
        </p:nvPicPr>
        <p:blipFill>
          <a:blip r:embed="rId4"/>
          <a:stretch>
            <a:fillRect/>
          </a:stretch>
        </p:blipFill>
        <p:spPr>
          <a:xfrm>
            <a:off x="1603630" y="-11429"/>
            <a:ext cx="1688669" cy="295501"/>
          </a:xfrm>
          <a:prstGeom prst="rect">
            <a:avLst/>
          </a:prstGeom>
          <a:ln w="12700">
            <a:miter lim="400000"/>
          </a:ln>
        </p:spPr>
      </p:pic>
      <p:pic>
        <p:nvPicPr>
          <p:cNvPr id="7" name="Image" descr="Image">
            <a:extLst>
              <a:ext uri="{FF2B5EF4-FFF2-40B4-BE49-F238E27FC236}">
                <a16:creationId xmlns:a16="http://schemas.microsoft.com/office/drawing/2014/main" id="{5F103A37-712D-4FB2-8F61-BED3FF61E67C}"/>
              </a:ext>
            </a:extLst>
          </p:cNvPr>
          <p:cNvPicPr>
            <a:picLocks noChangeAspect="1"/>
          </p:cNvPicPr>
          <p:nvPr/>
        </p:nvPicPr>
        <p:blipFill>
          <a:blip r:embed="rId5"/>
          <a:stretch>
            <a:fillRect/>
          </a:stretch>
        </p:blipFill>
        <p:spPr>
          <a:xfrm>
            <a:off x="9684917" y="6262913"/>
            <a:ext cx="2507083" cy="595087"/>
          </a:xfrm>
          <a:prstGeom prst="rect">
            <a:avLst/>
          </a:prstGeom>
          <a:ln w="12700">
            <a:miter lim="400000"/>
          </a:ln>
        </p:spPr>
      </p:pic>
      <p:sp>
        <p:nvSpPr>
          <p:cNvPr id="3" name="TextBox 2">
            <a:extLst>
              <a:ext uri="{FF2B5EF4-FFF2-40B4-BE49-F238E27FC236}">
                <a16:creationId xmlns:a16="http://schemas.microsoft.com/office/drawing/2014/main" id="{16DF85A5-68CC-874E-8D0D-28AF9ECD90E6}"/>
              </a:ext>
            </a:extLst>
          </p:cNvPr>
          <p:cNvSpPr txBox="1"/>
          <p:nvPr/>
        </p:nvSpPr>
        <p:spPr>
          <a:xfrm>
            <a:off x="2955553" y="2188824"/>
            <a:ext cx="5305777" cy="3046988"/>
          </a:xfrm>
          <a:prstGeom prst="rect">
            <a:avLst/>
          </a:prstGeom>
          <a:noFill/>
        </p:spPr>
        <p:txBody>
          <a:bodyPr wrap="square" rtlCol="0">
            <a:spAutoFit/>
          </a:bodyPr>
          <a:lstStyle/>
          <a:p>
            <a:pPr marL="285750" indent="-285750">
              <a:buFont typeface="Arial" panose="020B0604020202020204" pitchFamily="34" charset="0"/>
              <a:buChar char="•"/>
            </a:pPr>
            <a:r>
              <a:rPr lang="en-GB" sz="3200" dirty="0"/>
              <a:t>Training</a:t>
            </a:r>
          </a:p>
          <a:p>
            <a:pPr marL="285750" indent="-285750">
              <a:buFont typeface="Arial" panose="020B0604020202020204" pitchFamily="34" charset="0"/>
              <a:buChar char="•"/>
            </a:pPr>
            <a:r>
              <a:rPr lang="en-GB" sz="3200" dirty="0"/>
              <a:t>Country Report</a:t>
            </a:r>
          </a:p>
          <a:p>
            <a:pPr marL="285750" indent="-285750">
              <a:buFont typeface="Arial" panose="020B0604020202020204" pitchFamily="34" charset="0"/>
              <a:buChar char="•"/>
            </a:pPr>
            <a:r>
              <a:rPr lang="en-GB" sz="3200" dirty="0"/>
              <a:t>Agora ECI</a:t>
            </a:r>
          </a:p>
          <a:p>
            <a:pPr marL="285750" indent="-285750">
              <a:buFont typeface="Arial" panose="020B0604020202020204" pitchFamily="34" charset="0"/>
              <a:buChar char="•"/>
            </a:pPr>
            <a:r>
              <a:rPr lang="en-GB" sz="3200" dirty="0"/>
              <a:t>ECI roadmap &amp; Suggestions for a comprehensive Legal Framework</a:t>
            </a:r>
          </a:p>
        </p:txBody>
      </p:sp>
      <p:sp>
        <p:nvSpPr>
          <p:cNvPr id="2" name="Slide Number Placeholder 1">
            <a:extLst>
              <a:ext uri="{FF2B5EF4-FFF2-40B4-BE49-F238E27FC236}">
                <a16:creationId xmlns:a16="http://schemas.microsoft.com/office/drawing/2014/main" id="{EC8EAA8B-BD4F-8A44-9FAD-511C92F3F582}"/>
              </a:ext>
            </a:extLst>
          </p:cNvPr>
          <p:cNvSpPr>
            <a:spLocks noGrp="1"/>
          </p:cNvSpPr>
          <p:nvPr>
            <p:ph type="sldNum" sz="quarter" idx="12"/>
          </p:nvPr>
        </p:nvSpPr>
        <p:spPr/>
        <p:txBody>
          <a:bodyPr/>
          <a:lstStyle/>
          <a:p>
            <a:fld id="{26A003D0-92C7-48A9-9E81-4C2AD6C12F89}" type="slidenum">
              <a:rPr lang="en-BE" smtClean="0"/>
              <a:t>6</a:t>
            </a:fld>
            <a:endParaRPr lang="en-BE"/>
          </a:p>
        </p:txBody>
      </p:sp>
    </p:spTree>
    <p:extLst>
      <p:ext uri="{BB962C8B-B14F-4D97-AF65-F5344CB8AC3E}">
        <p14:creationId xmlns:p14="http://schemas.microsoft.com/office/powerpoint/2010/main" val="1022246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object 9"/>
          <p:cNvSpPr txBox="1">
            <a:spLocks noGrp="1"/>
          </p:cNvSpPr>
          <p:nvPr>
            <p:ph type="title"/>
          </p:nvPr>
        </p:nvSpPr>
        <p:spPr>
          <a:xfrm>
            <a:off x="3560799" y="2002023"/>
            <a:ext cx="4502917" cy="1016005"/>
          </a:xfrm>
          <a:prstGeom prst="rect">
            <a:avLst/>
          </a:prstGeom>
        </p:spPr>
        <p:txBody>
          <a:bodyPr>
            <a:normAutofit fontScale="90000"/>
          </a:bodyPr>
          <a:lstStyle/>
          <a:p>
            <a:pPr marR="464778" indent="475627" algn="ctr" defTabSz="1302106">
              <a:lnSpc>
                <a:spcPts val="2080"/>
              </a:lnSpc>
              <a:spcBef>
                <a:spcPts val="480"/>
              </a:spcBef>
              <a:defRPr sz="1300" spc="100">
                <a:latin typeface="Montserrat Regular"/>
                <a:ea typeface="Montserrat Regular"/>
                <a:cs typeface="Montserrat Regular"/>
                <a:sym typeface="Montserrat Regular"/>
              </a:defRPr>
            </a:pPr>
            <a:br>
              <a:rPr lang="en-GB" sz="1400"/>
            </a:br>
            <a:r>
              <a:rPr lang="en-GB" sz="1400"/>
              <a:t>European Association  of Service providers</a:t>
            </a:r>
          </a:p>
          <a:p>
            <a:pPr algn="ctr" defTabSz="1302106">
              <a:lnSpc>
                <a:spcPts val="2080"/>
              </a:lnSpc>
              <a:defRPr sz="1300">
                <a:solidFill>
                  <a:srgbClr val="3A9BD6"/>
                </a:solidFill>
                <a:latin typeface="Montserrat Regular"/>
                <a:ea typeface="Montserrat Regular"/>
                <a:cs typeface="Montserrat Regular"/>
                <a:sym typeface="Montserrat Regular"/>
              </a:defRPr>
            </a:pPr>
            <a:r>
              <a:rPr lang="en-GB" sz="1400"/>
              <a:t>for Persons with Disabilities</a:t>
            </a:r>
          </a:p>
        </p:txBody>
      </p:sp>
      <p:sp>
        <p:nvSpPr>
          <p:cNvPr id="109" name="Lorem ipsum dolor sit met, consectetur adipiscing elit, sed do eiusmod tempor incididunt ut labore et dolore magna liqua. Ut enim ad minim veniam, quis exercitation."/>
          <p:cNvSpPr txBox="1"/>
          <p:nvPr/>
        </p:nvSpPr>
        <p:spPr>
          <a:xfrm>
            <a:off x="3297871" y="3304898"/>
            <a:ext cx="4988923" cy="9198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73149" tIns="73149" rIns="73149" bIns="73149">
            <a:spAutoFit/>
          </a:bodyPr>
          <a:lstStyle>
            <a:lvl1pPr algn="ctr">
              <a:lnSpc>
                <a:spcPct val="120000"/>
              </a:lnSpc>
              <a:defRPr sz="800">
                <a:solidFill>
                  <a:srgbClr val="535353"/>
                </a:solidFill>
                <a:latin typeface="Acumin Pro Light"/>
                <a:ea typeface="Acumin Pro Light"/>
                <a:cs typeface="Acumin Pro Light"/>
                <a:sym typeface="Acumin Pro Light"/>
              </a:defRPr>
            </a:lvl1pPr>
          </a:lstStyle>
          <a:p>
            <a:endParaRPr sz="4480" b="1" dirty="0"/>
          </a:p>
        </p:txBody>
      </p:sp>
      <p:pic>
        <p:nvPicPr>
          <p:cNvPr id="110" name="Image" descr="Image"/>
          <p:cNvPicPr>
            <a:picLocks noChangeAspect="1"/>
          </p:cNvPicPr>
          <p:nvPr/>
        </p:nvPicPr>
        <p:blipFill>
          <a:blip r:embed="rId2"/>
          <a:stretch>
            <a:fillRect/>
          </a:stretch>
        </p:blipFill>
        <p:spPr>
          <a:xfrm>
            <a:off x="5595926" y="-334772"/>
            <a:ext cx="10058411" cy="6705600"/>
          </a:xfrm>
          <a:prstGeom prst="rect">
            <a:avLst/>
          </a:prstGeom>
          <a:ln w="12700">
            <a:miter lim="400000"/>
          </a:ln>
        </p:spPr>
      </p:pic>
      <p:pic>
        <p:nvPicPr>
          <p:cNvPr id="111" name="Image" descr="Image"/>
          <p:cNvPicPr>
            <a:picLocks noChangeAspect="1"/>
          </p:cNvPicPr>
          <p:nvPr/>
        </p:nvPicPr>
        <p:blipFill>
          <a:blip r:embed="rId3"/>
          <a:stretch>
            <a:fillRect/>
          </a:stretch>
        </p:blipFill>
        <p:spPr>
          <a:xfrm>
            <a:off x="5043762" y="950489"/>
            <a:ext cx="1646088" cy="716446"/>
          </a:xfrm>
          <a:prstGeom prst="rect">
            <a:avLst/>
          </a:prstGeom>
          <a:ln w="12700">
            <a:miter lim="400000"/>
          </a:ln>
        </p:spPr>
      </p:pic>
      <p:pic>
        <p:nvPicPr>
          <p:cNvPr id="112" name="Image" descr="Image"/>
          <p:cNvPicPr>
            <a:picLocks noChangeAspect="1"/>
          </p:cNvPicPr>
          <p:nvPr/>
        </p:nvPicPr>
        <p:blipFill>
          <a:blip r:embed="rId4"/>
          <a:stretch>
            <a:fillRect/>
          </a:stretch>
        </p:blipFill>
        <p:spPr>
          <a:xfrm>
            <a:off x="-8483" y="84083"/>
            <a:ext cx="2142725" cy="6684123"/>
          </a:xfrm>
          <a:prstGeom prst="rect">
            <a:avLst/>
          </a:prstGeom>
          <a:ln w="12700">
            <a:miter lim="400000"/>
          </a:ln>
        </p:spPr>
      </p:pic>
      <p:pic>
        <p:nvPicPr>
          <p:cNvPr id="113" name="Image" descr="Image"/>
          <p:cNvPicPr>
            <a:picLocks noChangeAspect="1"/>
          </p:cNvPicPr>
          <p:nvPr/>
        </p:nvPicPr>
        <p:blipFill>
          <a:blip r:embed="rId5"/>
          <a:stretch>
            <a:fillRect/>
          </a:stretch>
        </p:blipFill>
        <p:spPr>
          <a:xfrm>
            <a:off x="2624258" y="5418152"/>
            <a:ext cx="5724552" cy="1446765"/>
          </a:xfrm>
          <a:prstGeom prst="rect">
            <a:avLst/>
          </a:prstGeom>
          <a:ln w="12700">
            <a:miter lim="400000"/>
          </a:ln>
        </p:spPr>
      </p:pic>
      <p:sp>
        <p:nvSpPr>
          <p:cNvPr id="114" name="object 14"/>
          <p:cNvSpPr txBox="1"/>
          <p:nvPr/>
        </p:nvSpPr>
        <p:spPr>
          <a:xfrm>
            <a:off x="4528042" y="6090164"/>
            <a:ext cx="2441400" cy="4431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indent="20320">
              <a:spcBef>
                <a:spcPts val="160"/>
              </a:spcBef>
              <a:defRPr spc="265">
                <a:solidFill>
                  <a:srgbClr val="FFFFFF"/>
                </a:solidFill>
                <a:latin typeface="Montserrat Regular"/>
                <a:ea typeface="Montserrat Regular"/>
                <a:cs typeface="Montserrat Regular"/>
                <a:sym typeface="Montserrat Regular"/>
              </a:defRPr>
            </a:pPr>
            <a:r>
              <a:rPr lang="en-GB" sz="2880"/>
              <a:t>Thank you!</a:t>
            </a:r>
          </a:p>
        </p:txBody>
      </p:sp>
      <p:sp>
        <p:nvSpPr>
          <p:cNvPr id="2" name="Slide Number Placeholder 1">
            <a:extLst>
              <a:ext uri="{FF2B5EF4-FFF2-40B4-BE49-F238E27FC236}">
                <a16:creationId xmlns:a16="http://schemas.microsoft.com/office/drawing/2014/main" id="{668DFD6D-F12E-844B-83F9-D5539CB2F5A1}"/>
              </a:ext>
            </a:extLst>
          </p:cNvPr>
          <p:cNvSpPr>
            <a:spLocks noGrp="1"/>
          </p:cNvSpPr>
          <p:nvPr>
            <p:ph type="sldNum" sz="quarter" idx="2"/>
          </p:nvPr>
        </p:nvSpPr>
        <p:spPr/>
        <p:txBody>
          <a:bodyPr/>
          <a:lstStyle/>
          <a:p>
            <a:fld id="{86CB4B4D-7CA3-9044-876B-883B54F8677D}" type="slidenum">
              <a:rPr lang="en-BE" smtClean="0"/>
              <a:t>7</a:t>
            </a:fld>
            <a:endParaRPr lang="en-BE"/>
          </a:p>
        </p:txBody>
      </p:sp>
    </p:spTree>
  </p:cSld>
  <p:clrMapOvr>
    <a:masterClrMapping/>
  </p:clrMapOvr>
  <p:transition spd="me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33F4810AB72642817D07682898C628" ma:contentTypeVersion="16" ma:contentTypeDescription="Create a new document." ma:contentTypeScope="" ma:versionID="9c0d64fe8258fa2a9e70787961446e7a">
  <xsd:schema xmlns:xsd="http://www.w3.org/2001/XMLSchema" xmlns:xs="http://www.w3.org/2001/XMLSchema" xmlns:p="http://schemas.microsoft.com/office/2006/metadata/properties" xmlns:ns2="0b4e6542-4a28-464b-916a-ac287e1e15ef" xmlns:ns3="cae8c1b8-3cee-434b-8da9-32960356a7de" targetNamespace="http://schemas.microsoft.com/office/2006/metadata/properties" ma:root="true" ma:fieldsID="b6b411a29858ba1e9f700040674ccb11" ns2:_="" ns3:_="">
    <xsd:import namespace="0b4e6542-4a28-464b-916a-ac287e1e15ef"/>
    <xsd:import namespace="cae8c1b8-3cee-434b-8da9-32960356a7d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4e6542-4a28-464b-916a-ac287e1e15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f60ac6d-2d98-46b4-814c-7165044f02d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ae8c1b8-3cee-434b-8da9-32960356a7de"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d13aecc-10f9-435e-a0c0-6a8e69e4f875}" ma:internalName="TaxCatchAll" ma:showField="CatchAllData" ma:web="cae8c1b8-3cee-434b-8da9-32960356a7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b4e6542-4a28-464b-916a-ac287e1e15ef">
      <Terms xmlns="http://schemas.microsoft.com/office/infopath/2007/PartnerControls"/>
    </lcf76f155ced4ddcb4097134ff3c332f>
    <TaxCatchAll xmlns="cae8c1b8-3cee-434b-8da9-32960356a7d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4F415CB-0F1C-451F-BE12-B15D7AF29A8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4e6542-4a28-464b-916a-ac287e1e15ef"/>
    <ds:schemaRef ds:uri="cae8c1b8-3cee-434b-8da9-32960356a7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FEAF2A7-EAAF-49BB-9672-A75CB90F2BDD}">
  <ds:schemaRefs>
    <ds:schemaRef ds:uri="http://purl.org/dc/elements/1.1/"/>
    <ds:schemaRef ds:uri="http://schemas.microsoft.com/office/2006/metadata/properties"/>
    <ds:schemaRef ds:uri="http://www.w3.org/XML/1998/namespace"/>
    <ds:schemaRef ds:uri="http://schemas.microsoft.com/office/2006/documentManagement/types"/>
    <ds:schemaRef ds:uri="0b4e6542-4a28-464b-916a-ac287e1e15ef"/>
    <ds:schemaRef ds:uri="http://schemas.microsoft.com/office/infopath/2007/PartnerControls"/>
    <ds:schemaRef ds:uri="http://purl.org/dc/terms/"/>
    <ds:schemaRef ds:uri="http://schemas.openxmlformats.org/package/2006/metadata/core-properties"/>
    <ds:schemaRef ds:uri="cae8c1b8-3cee-434b-8da9-32960356a7de"/>
    <ds:schemaRef ds:uri="http://purl.org/dc/dcmitype/"/>
  </ds:schemaRefs>
</ds:datastoreItem>
</file>

<file path=customXml/itemProps3.xml><?xml version="1.0" encoding="utf-8"?>
<ds:datastoreItem xmlns:ds="http://schemas.openxmlformats.org/officeDocument/2006/customXml" ds:itemID="{2DE79331-DB53-4B51-B78F-A06C4413EA5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6160</TotalTime>
  <Words>923</Words>
  <Application>Microsoft Office PowerPoint</Application>
  <PresentationFormat>Widescreen</PresentationFormat>
  <Paragraphs>95</Paragraphs>
  <Slides>7</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Acumin Pro Light</vt:lpstr>
      <vt:lpstr>Arial</vt:lpstr>
      <vt:lpstr>Calibri</vt:lpstr>
      <vt:lpstr>Calibri Light</vt:lpstr>
      <vt:lpstr>Montserrat Regular</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 European Association  of Service providers for Persons with Disabilities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Irene  Bertana [EASPD]</dc:creator>
  <cp:lastModifiedBy>Irene  Bertana [EASPD]</cp:lastModifiedBy>
  <cp:revision>65</cp:revision>
  <dcterms:created xsi:type="dcterms:W3CDTF">2021-06-29T09:14:21Z</dcterms:created>
  <dcterms:modified xsi:type="dcterms:W3CDTF">2022-06-28T08:16:28Z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0x0101008733F4810AB72642817D07682898C628</vt:lpwstr>
  </property>
  <property fmtid="{D5CDD505-2E9C-101B-9397-08002B2CF9AE}" pid="3" name="MediaServiceImageTags">
    <vt:lpwstr/>
  </property>
</Properties>
</file>