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85" r:id="rId6"/>
    <p:sldId id="284" r:id="rId7"/>
    <p:sldId id="288" r:id="rId8"/>
    <p:sldId id="286" r:id="rId9"/>
    <p:sldId id="291" r:id="rId10"/>
  </p:sldIdLst>
  <p:sldSz cx="12192000" cy="6858000"/>
  <p:notesSz cx="6858000" cy="9144000"/>
  <p:custDataLst>
    <p:tags r:id="rId12"/>
  </p:custDataLst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5915" autoAdjust="0"/>
  </p:normalViewPr>
  <p:slideViewPr>
    <p:cSldViewPr>
      <p:cViewPr varScale="1">
        <p:scale>
          <a:sx n="63" d="100"/>
          <a:sy n="63" d="100"/>
        </p:scale>
        <p:origin x="7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277C5-B2FC-4263-9D8C-EF9BE033D57B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DE122DD5-3EA8-4508-8452-67DB8D041950}">
      <dgm:prSet/>
      <dgm:spPr/>
      <dgm:t>
        <a:bodyPr/>
        <a:lstStyle/>
        <a:p>
          <a:pPr algn="ctr"/>
          <a:r>
            <a:rPr lang="en-US" b="1" i="0" dirty="0"/>
            <a:t>87</a:t>
          </a:r>
          <a:r>
            <a:rPr lang="en-US" b="0" i="0" dirty="0"/>
            <a:t> institutions</a:t>
          </a:r>
          <a:endParaRPr lang="en-GB" dirty="0"/>
        </a:p>
      </dgm:t>
    </dgm:pt>
    <dgm:pt modelId="{1083BA14-6BCF-456A-8F6F-7053B4BEED1E}" type="parTrans" cxnId="{81769F62-6D1F-4310-BFB8-5DBDA442FF50}">
      <dgm:prSet/>
      <dgm:spPr/>
      <dgm:t>
        <a:bodyPr/>
        <a:lstStyle/>
        <a:p>
          <a:endParaRPr lang="en-GB"/>
        </a:p>
      </dgm:t>
    </dgm:pt>
    <dgm:pt modelId="{7283AA17-C73B-4747-9400-39B5B68ADA91}" type="sibTrans" cxnId="{81769F62-6D1F-4310-BFB8-5DBDA442FF50}">
      <dgm:prSet/>
      <dgm:spPr/>
      <dgm:t>
        <a:bodyPr/>
        <a:lstStyle/>
        <a:p>
          <a:endParaRPr lang="en-GB"/>
        </a:p>
      </dgm:t>
    </dgm:pt>
    <dgm:pt modelId="{76839C97-1F97-4560-8F19-078476AC1C6B}">
      <dgm:prSet/>
      <dgm:spPr/>
      <dgm:t>
        <a:bodyPr/>
        <a:lstStyle/>
        <a:p>
          <a:r>
            <a:rPr lang="en-US" b="1" i="0" dirty="0"/>
            <a:t>1564 </a:t>
          </a:r>
          <a:r>
            <a:rPr lang="en-US" b="0" i="0" dirty="0"/>
            <a:t>children</a:t>
          </a:r>
          <a:endParaRPr lang="en-GB" b="0" dirty="0"/>
        </a:p>
      </dgm:t>
    </dgm:pt>
    <dgm:pt modelId="{7BCC39DA-3F6D-4D66-A246-448A2B3CD125}" type="parTrans" cxnId="{7E2D1D6E-B9AF-4C8C-B805-5A2036134F54}">
      <dgm:prSet/>
      <dgm:spPr/>
      <dgm:t>
        <a:bodyPr/>
        <a:lstStyle/>
        <a:p>
          <a:endParaRPr lang="en-GB"/>
        </a:p>
      </dgm:t>
    </dgm:pt>
    <dgm:pt modelId="{9E7CDAA5-A4F2-44C5-92C4-3DDE724419C4}" type="sibTrans" cxnId="{7E2D1D6E-B9AF-4C8C-B805-5A2036134F54}">
      <dgm:prSet/>
      <dgm:spPr/>
      <dgm:t>
        <a:bodyPr/>
        <a:lstStyle/>
        <a:p>
          <a:endParaRPr lang="en-GB"/>
        </a:p>
      </dgm:t>
    </dgm:pt>
    <dgm:pt modelId="{4B76B92B-5F42-4983-BB2F-FE186423D296}">
      <dgm:prSet/>
      <dgm:spPr/>
      <dgm:t>
        <a:bodyPr/>
        <a:lstStyle/>
        <a:p>
          <a:pPr algn="l"/>
          <a:r>
            <a:rPr lang="en-US" b="0" i="0" dirty="0"/>
            <a:t>30 public</a:t>
          </a:r>
          <a:endParaRPr lang="en-GB" dirty="0"/>
        </a:p>
      </dgm:t>
    </dgm:pt>
    <dgm:pt modelId="{4E73DAC7-216D-452D-812B-B054A7F65454}" type="parTrans" cxnId="{D6E8DFDB-60CA-4E77-A5D9-D066CCEA4D73}">
      <dgm:prSet/>
      <dgm:spPr/>
      <dgm:t>
        <a:bodyPr/>
        <a:lstStyle/>
        <a:p>
          <a:endParaRPr lang="en-GB"/>
        </a:p>
      </dgm:t>
    </dgm:pt>
    <dgm:pt modelId="{323F14DA-4C2D-400F-B80C-6F0DD824A795}" type="sibTrans" cxnId="{D6E8DFDB-60CA-4E77-A5D9-D066CCEA4D73}">
      <dgm:prSet/>
      <dgm:spPr/>
      <dgm:t>
        <a:bodyPr/>
        <a:lstStyle/>
        <a:p>
          <a:endParaRPr lang="en-GB"/>
        </a:p>
      </dgm:t>
    </dgm:pt>
    <dgm:pt modelId="{B702D748-2AA1-4844-AE7D-B3C3B5C42CF0}">
      <dgm:prSet/>
      <dgm:spPr/>
      <dgm:t>
        <a:bodyPr/>
        <a:lstStyle/>
        <a:p>
          <a:pPr algn="l"/>
          <a:r>
            <a:rPr lang="en-US" b="0" i="0"/>
            <a:t>57 private</a:t>
          </a:r>
          <a:endParaRPr lang="en-GB"/>
        </a:p>
      </dgm:t>
    </dgm:pt>
    <dgm:pt modelId="{370F1FDB-C8C1-443C-9FA8-1F7246B38154}" type="parTrans" cxnId="{5381A449-B5E5-4E57-9CF2-5D36615A7D42}">
      <dgm:prSet/>
      <dgm:spPr/>
      <dgm:t>
        <a:bodyPr/>
        <a:lstStyle/>
        <a:p>
          <a:endParaRPr lang="en-GB"/>
        </a:p>
      </dgm:t>
    </dgm:pt>
    <dgm:pt modelId="{5A3A3FCE-24C4-4438-89D3-F4C2E8218C74}" type="sibTrans" cxnId="{5381A449-B5E5-4E57-9CF2-5D36615A7D42}">
      <dgm:prSet/>
      <dgm:spPr/>
      <dgm:t>
        <a:bodyPr/>
        <a:lstStyle/>
        <a:p>
          <a:endParaRPr lang="en-GB"/>
        </a:p>
      </dgm:t>
    </dgm:pt>
    <dgm:pt modelId="{23CA80D5-80C8-4A2E-9736-751B9A0755E6}" type="pres">
      <dgm:prSet presAssocID="{BD0277C5-B2FC-4263-9D8C-EF9BE033D57B}" presName="compositeShape" presStyleCnt="0">
        <dgm:presLayoutVars>
          <dgm:chMax val="7"/>
          <dgm:dir/>
          <dgm:resizeHandles val="exact"/>
        </dgm:presLayoutVars>
      </dgm:prSet>
      <dgm:spPr/>
    </dgm:pt>
    <dgm:pt modelId="{E0903EAE-2B07-482C-B4F1-F17DBBF79EEE}" type="pres">
      <dgm:prSet presAssocID="{DE122DD5-3EA8-4508-8452-67DB8D041950}" presName="circ1" presStyleLbl="vennNode1" presStyleIdx="0" presStyleCnt="2"/>
      <dgm:spPr/>
    </dgm:pt>
    <dgm:pt modelId="{D7744BCA-6EF0-4259-B1B7-45BB668A3551}" type="pres">
      <dgm:prSet presAssocID="{DE122DD5-3EA8-4508-8452-67DB8D04195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1B15EEE-A468-4A8B-BA79-466DB5F8887F}" type="pres">
      <dgm:prSet presAssocID="{76839C97-1F97-4560-8F19-078476AC1C6B}" presName="circ2" presStyleLbl="vennNode1" presStyleIdx="1" presStyleCnt="2"/>
      <dgm:spPr/>
    </dgm:pt>
    <dgm:pt modelId="{060AADD4-9BBB-47ED-94DF-F6B8D4CD9AFF}" type="pres">
      <dgm:prSet presAssocID="{76839C97-1F97-4560-8F19-078476AC1C6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6EC9D22-F737-460B-B6CD-B68DFCFCBA5D}" type="presOf" srcId="{76839C97-1F97-4560-8F19-078476AC1C6B}" destId="{060AADD4-9BBB-47ED-94DF-F6B8D4CD9AFF}" srcOrd="1" destOrd="0" presId="urn:microsoft.com/office/officeart/2005/8/layout/venn1"/>
    <dgm:cxn modelId="{452EDD29-C81F-4530-9079-A7B16AF8E49A}" type="presOf" srcId="{BD0277C5-B2FC-4263-9D8C-EF9BE033D57B}" destId="{23CA80D5-80C8-4A2E-9736-751B9A0755E6}" srcOrd="0" destOrd="0" presId="urn:microsoft.com/office/officeart/2005/8/layout/venn1"/>
    <dgm:cxn modelId="{36F07860-369F-4ED0-A650-E3A2BBC1B12A}" type="presOf" srcId="{76839C97-1F97-4560-8F19-078476AC1C6B}" destId="{E1B15EEE-A468-4A8B-BA79-466DB5F8887F}" srcOrd="0" destOrd="0" presId="urn:microsoft.com/office/officeart/2005/8/layout/venn1"/>
    <dgm:cxn modelId="{81769F62-6D1F-4310-BFB8-5DBDA442FF50}" srcId="{BD0277C5-B2FC-4263-9D8C-EF9BE033D57B}" destId="{DE122DD5-3EA8-4508-8452-67DB8D041950}" srcOrd="0" destOrd="0" parTransId="{1083BA14-6BCF-456A-8F6F-7053B4BEED1E}" sibTransId="{7283AA17-C73B-4747-9400-39B5B68ADA91}"/>
    <dgm:cxn modelId="{5381A449-B5E5-4E57-9CF2-5D36615A7D42}" srcId="{DE122DD5-3EA8-4508-8452-67DB8D041950}" destId="{B702D748-2AA1-4844-AE7D-B3C3B5C42CF0}" srcOrd="1" destOrd="0" parTransId="{370F1FDB-C8C1-443C-9FA8-1F7246B38154}" sibTransId="{5A3A3FCE-24C4-4438-89D3-F4C2E8218C74}"/>
    <dgm:cxn modelId="{7E2D1D6E-B9AF-4C8C-B805-5A2036134F54}" srcId="{BD0277C5-B2FC-4263-9D8C-EF9BE033D57B}" destId="{76839C97-1F97-4560-8F19-078476AC1C6B}" srcOrd="1" destOrd="0" parTransId="{7BCC39DA-3F6D-4D66-A246-448A2B3CD125}" sibTransId="{9E7CDAA5-A4F2-44C5-92C4-3DDE724419C4}"/>
    <dgm:cxn modelId="{696BF871-5024-43B9-BC9B-E934911A7531}" type="presOf" srcId="{4B76B92B-5F42-4983-BB2F-FE186423D296}" destId="{D7744BCA-6EF0-4259-B1B7-45BB668A3551}" srcOrd="1" destOrd="1" presId="urn:microsoft.com/office/officeart/2005/8/layout/venn1"/>
    <dgm:cxn modelId="{8C199C88-9C49-46D6-BCA5-C744F25809E7}" type="presOf" srcId="{DE122DD5-3EA8-4508-8452-67DB8D041950}" destId="{D7744BCA-6EF0-4259-B1B7-45BB668A3551}" srcOrd="1" destOrd="0" presId="urn:microsoft.com/office/officeart/2005/8/layout/venn1"/>
    <dgm:cxn modelId="{A6E50E90-CF8D-47D0-862E-82312916DADF}" type="presOf" srcId="{4B76B92B-5F42-4983-BB2F-FE186423D296}" destId="{E0903EAE-2B07-482C-B4F1-F17DBBF79EEE}" srcOrd="0" destOrd="1" presId="urn:microsoft.com/office/officeart/2005/8/layout/venn1"/>
    <dgm:cxn modelId="{F365649F-DDA2-4FBD-8D59-59846CAB463F}" type="presOf" srcId="{DE122DD5-3EA8-4508-8452-67DB8D041950}" destId="{E0903EAE-2B07-482C-B4F1-F17DBBF79EEE}" srcOrd="0" destOrd="0" presId="urn:microsoft.com/office/officeart/2005/8/layout/venn1"/>
    <dgm:cxn modelId="{148D79B8-CFBB-4B4D-A844-D726CB2F9B87}" type="presOf" srcId="{B702D748-2AA1-4844-AE7D-B3C3B5C42CF0}" destId="{D7744BCA-6EF0-4259-B1B7-45BB668A3551}" srcOrd="1" destOrd="2" presId="urn:microsoft.com/office/officeart/2005/8/layout/venn1"/>
    <dgm:cxn modelId="{F12050C0-8019-41F6-96D7-9E202B309A18}" type="presOf" srcId="{B702D748-2AA1-4844-AE7D-B3C3B5C42CF0}" destId="{E0903EAE-2B07-482C-B4F1-F17DBBF79EEE}" srcOrd="0" destOrd="2" presId="urn:microsoft.com/office/officeart/2005/8/layout/venn1"/>
    <dgm:cxn modelId="{D6E8DFDB-60CA-4E77-A5D9-D066CCEA4D73}" srcId="{DE122DD5-3EA8-4508-8452-67DB8D041950}" destId="{4B76B92B-5F42-4983-BB2F-FE186423D296}" srcOrd="0" destOrd="0" parTransId="{4E73DAC7-216D-452D-812B-B054A7F65454}" sibTransId="{323F14DA-4C2D-400F-B80C-6F0DD824A795}"/>
    <dgm:cxn modelId="{7038F700-3D68-4759-9B00-04D5046EA037}" type="presParOf" srcId="{23CA80D5-80C8-4A2E-9736-751B9A0755E6}" destId="{E0903EAE-2B07-482C-B4F1-F17DBBF79EEE}" srcOrd="0" destOrd="0" presId="urn:microsoft.com/office/officeart/2005/8/layout/venn1"/>
    <dgm:cxn modelId="{8D13A305-54D4-4A23-9446-B6D852818777}" type="presParOf" srcId="{23CA80D5-80C8-4A2E-9736-751B9A0755E6}" destId="{D7744BCA-6EF0-4259-B1B7-45BB668A3551}" srcOrd="1" destOrd="0" presId="urn:microsoft.com/office/officeart/2005/8/layout/venn1"/>
    <dgm:cxn modelId="{76AE84B9-5D4D-4225-B82A-45925AD72AB9}" type="presParOf" srcId="{23CA80D5-80C8-4A2E-9736-751B9A0755E6}" destId="{E1B15EEE-A468-4A8B-BA79-466DB5F8887F}" srcOrd="2" destOrd="0" presId="urn:microsoft.com/office/officeart/2005/8/layout/venn1"/>
    <dgm:cxn modelId="{2AC4EB94-2EED-4790-8462-8AEB139CCABE}" type="presParOf" srcId="{23CA80D5-80C8-4A2E-9736-751B9A0755E6}" destId="{060AADD4-9BBB-47ED-94DF-F6B8D4CD9AF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903EAE-2B07-482C-B4F1-F17DBBF79EEE}">
      <dsp:nvSpPr>
        <dsp:cNvPr id="0" name=""/>
        <dsp:cNvSpPr/>
      </dsp:nvSpPr>
      <dsp:spPr>
        <a:xfrm>
          <a:off x="1926247" y="9899"/>
          <a:ext cx="3619776" cy="361977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i="0" kern="1200" dirty="0"/>
            <a:t>87</a:t>
          </a:r>
          <a:r>
            <a:rPr lang="en-US" sz="3500" b="0" i="0" kern="1200" dirty="0"/>
            <a:t> institutions</a:t>
          </a:r>
          <a:endParaRPr lang="en-GB" sz="35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 dirty="0"/>
            <a:t>30 public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0" i="0" kern="1200"/>
            <a:t>57 private</a:t>
          </a:r>
          <a:endParaRPr lang="en-GB" sz="2700" kern="1200"/>
        </a:p>
      </dsp:txBody>
      <dsp:txXfrm>
        <a:off x="2431711" y="436749"/>
        <a:ext cx="2087078" cy="2766077"/>
      </dsp:txXfrm>
    </dsp:sp>
    <dsp:sp modelId="{E1B15EEE-A468-4A8B-BA79-466DB5F8887F}">
      <dsp:nvSpPr>
        <dsp:cNvPr id="0" name=""/>
        <dsp:cNvSpPr/>
      </dsp:nvSpPr>
      <dsp:spPr>
        <a:xfrm>
          <a:off x="4535095" y="9899"/>
          <a:ext cx="3619776" cy="3619776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i="0" kern="1200" dirty="0"/>
            <a:t>1564 </a:t>
          </a:r>
          <a:r>
            <a:rPr lang="en-US" sz="3500" b="0" i="0" kern="1200" dirty="0"/>
            <a:t>children</a:t>
          </a:r>
          <a:endParaRPr lang="en-GB" sz="3500" b="0" kern="1200" dirty="0"/>
        </a:p>
      </dsp:txBody>
      <dsp:txXfrm>
        <a:off x="5562329" y="436749"/>
        <a:ext cx="2087078" cy="2766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Θέση κεφαλίδας 1">
            <a:extLst>
              <a:ext uri="{FF2B5EF4-FFF2-40B4-BE49-F238E27FC236}">
                <a16:creationId xmlns:a16="http://schemas.microsoft.com/office/drawing/2014/main" id="{7A4AE14A-BADB-384B-A6CB-48D5492EAF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Calibri Light" panose="020F0302020204030204" pitchFamily="34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0483" name="Θέση ημερομηνίας 2">
            <a:extLst>
              <a:ext uri="{FF2B5EF4-FFF2-40B4-BE49-F238E27FC236}">
                <a16:creationId xmlns:a16="http://schemas.microsoft.com/office/drawing/2014/main" id="{AAEEEC43-0965-D940-AA8B-3C27CBFB82C7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Calibri Light" panose="020F0302020204030204" pitchFamily="34" charset="0"/>
              </a:defRPr>
            </a:lvl1pPr>
          </a:lstStyle>
          <a:p>
            <a:pPr>
              <a:defRPr/>
            </a:pPr>
            <a:fld id="{14D1F045-C8EA-2344-90B7-CBF68B5C3F5E}" type="datetime1">
              <a:rPr lang="el-GR" altLang="en-US"/>
              <a:pPr>
                <a:defRPr/>
              </a:pPr>
              <a:t>28/6/2022</a:t>
            </a:fld>
            <a:endParaRPr lang="el-GR" altLang="en-US"/>
          </a:p>
        </p:txBody>
      </p:sp>
      <p:sp>
        <p:nvSpPr>
          <p:cNvPr id="13316" name="Θέση εικόνας διαφάνειας 3">
            <a:extLst>
              <a:ext uri="{FF2B5EF4-FFF2-40B4-BE49-F238E27FC236}">
                <a16:creationId xmlns:a16="http://schemas.microsoft.com/office/drawing/2014/main" id="{01FB1846-97EC-8E49-B230-4BA0D68F8E3B}"/>
              </a:ext>
            </a:extLst>
          </p:cNvPr>
          <p:cNvSpPr>
            <a:spLocks noGrp="1" noRot="1" noChangeAspect="1" noChangeArrowheads="1"/>
          </p:cNvSpPr>
          <p:nvPr>
            <p:ph type="sldImg" idx="5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Θέση σημειώσεων 4">
            <a:extLst>
              <a:ext uri="{FF2B5EF4-FFF2-40B4-BE49-F238E27FC236}">
                <a16:creationId xmlns:a16="http://schemas.microsoft.com/office/drawing/2014/main" id="{BB9200BE-6883-024F-90FD-93B018CD7DCD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κειμένου υποδείγματος</a:t>
            </a:r>
          </a:p>
          <a:p>
            <a:pPr lvl="1"/>
            <a:r>
              <a:rPr lang="el-GR" altLang="en-US"/>
              <a:t>Δεύτερο επίπεδο</a:t>
            </a:r>
          </a:p>
          <a:p>
            <a:pPr lvl="2"/>
            <a:r>
              <a:rPr lang="el-GR" altLang="en-US"/>
              <a:t>Τρίτο επίπεδο</a:t>
            </a:r>
          </a:p>
          <a:p>
            <a:pPr lvl="3"/>
            <a:r>
              <a:rPr lang="el-GR" altLang="en-US"/>
              <a:t>Τέταρτο επίπεδο</a:t>
            </a:r>
          </a:p>
          <a:p>
            <a:pPr lvl="4"/>
            <a:r>
              <a:rPr lang="el-GR" altLang="en-US"/>
              <a:t>Πέμπτο επίπεδο</a:t>
            </a:r>
          </a:p>
        </p:txBody>
      </p:sp>
      <p:sp>
        <p:nvSpPr>
          <p:cNvPr id="20486" name="Θέση υποσέλιδου 5">
            <a:extLst>
              <a:ext uri="{FF2B5EF4-FFF2-40B4-BE49-F238E27FC236}">
                <a16:creationId xmlns:a16="http://schemas.microsoft.com/office/drawing/2014/main" id="{D5A30A45-B9C8-7F45-B549-AEA0607E2F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Calibri Light" panose="020F0302020204030204" pitchFamily="34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0487" name="Θέση αριθμού διαφάνειας 6">
            <a:extLst>
              <a:ext uri="{FF2B5EF4-FFF2-40B4-BE49-F238E27FC236}">
                <a16:creationId xmlns:a16="http://schemas.microsoft.com/office/drawing/2014/main" id="{6EB852BF-3A67-AB42-9A8E-42D778987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Calibri Light" panose="020F0302020204030204" pitchFamily="34" charset="0"/>
              </a:defRPr>
            </a:lvl1pPr>
          </a:lstStyle>
          <a:p>
            <a:pPr>
              <a:defRPr/>
            </a:pPr>
            <a:fld id="{82B00BB2-D1A9-DC4A-AEED-EBF30B38353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>
            <a:extLst>
              <a:ext uri="{FF2B5EF4-FFF2-40B4-BE49-F238E27FC236}">
                <a16:creationId xmlns:a16="http://schemas.microsoft.com/office/drawing/2014/main" id="{56D1F7F3-987A-2240-9F3F-E4D968D8B6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round/>
            <a:headEnd type="none" w="med" len="med"/>
            <a:tailEnd type="none" w="med" len="med"/>
          </a:ln>
        </p:spPr>
      </p:sp>
      <p:sp>
        <p:nvSpPr>
          <p:cNvPr id="15362" name="Θέση σημειώσεων 2">
            <a:extLst>
              <a:ext uri="{FF2B5EF4-FFF2-40B4-BE49-F238E27FC236}">
                <a16:creationId xmlns:a16="http://schemas.microsoft.com/office/drawing/2014/main" id="{5DA39E66-110B-0D4D-BFC1-B37C3EA3D5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/>
          </a:p>
        </p:txBody>
      </p:sp>
      <p:sp>
        <p:nvSpPr>
          <p:cNvPr id="15363" name="Θέση αριθμού διαφάνειας 3">
            <a:extLst>
              <a:ext uri="{FF2B5EF4-FFF2-40B4-BE49-F238E27FC236}">
                <a16:creationId xmlns:a16="http://schemas.microsoft.com/office/drawing/2014/main" id="{B77942D1-B9A2-C44E-9F0A-8B05D7C5D0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9pPr>
          </a:lstStyle>
          <a:p>
            <a:fld id="{83958FA9-B026-5541-95D8-B9F2D2F3D6C1}" type="slidenum">
              <a:rPr lang="en-BE" altLang="en-US" smtClean="0"/>
              <a:pPr/>
              <a:t>1</a:t>
            </a:fld>
            <a:endParaRPr lang="en-B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Θέση εικόνας διαφάνειας 1">
            <a:extLst>
              <a:ext uri="{FF2B5EF4-FFF2-40B4-BE49-F238E27FC236}">
                <a16:creationId xmlns:a16="http://schemas.microsoft.com/office/drawing/2014/main" id="{7EFDCA01-5DAB-DE43-8AB4-6AB16CF4A9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round/>
            <a:headEnd type="none" w="med" len="med"/>
            <a:tailEnd type="none" w="med" len="med"/>
          </a:ln>
        </p:spPr>
      </p:sp>
      <p:sp>
        <p:nvSpPr>
          <p:cNvPr id="17410" name="Θέση σημειώσεων 2">
            <a:extLst>
              <a:ext uri="{FF2B5EF4-FFF2-40B4-BE49-F238E27FC236}">
                <a16:creationId xmlns:a16="http://schemas.microsoft.com/office/drawing/2014/main" id="{D86781E2-4C27-464C-80A4-7D12368FE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/>
          </a:p>
        </p:txBody>
      </p:sp>
      <p:sp>
        <p:nvSpPr>
          <p:cNvPr id="17411" name="Θέση αριθμού διαφάνειας 3">
            <a:extLst>
              <a:ext uri="{FF2B5EF4-FFF2-40B4-BE49-F238E27FC236}">
                <a16:creationId xmlns:a16="http://schemas.microsoft.com/office/drawing/2014/main" id="{9DB4BDD8-FCC4-E346-A1E1-5B4296811A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9pPr>
          </a:lstStyle>
          <a:p>
            <a:fld id="{A34B6199-0FF8-D14F-AF2E-7AF8C860D079}" type="slidenum">
              <a:rPr lang="el-GR" altLang="en-US" smtClean="0"/>
              <a:pPr/>
              <a:t>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Θέση εικόνας διαφάνειας 1">
            <a:extLst>
              <a:ext uri="{FF2B5EF4-FFF2-40B4-BE49-F238E27FC236}">
                <a16:creationId xmlns:a16="http://schemas.microsoft.com/office/drawing/2014/main" id="{9FAD581F-0B64-B846-91E7-603CB1CEA2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round/>
            <a:headEnd type="none" w="med" len="med"/>
            <a:tailEnd type="none" w="med" len="med"/>
          </a:ln>
        </p:spPr>
      </p:sp>
      <p:sp>
        <p:nvSpPr>
          <p:cNvPr id="19458" name="Θέση σημειώσεων 2">
            <a:extLst>
              <a:ext uri="{FF2B5EF4-FFF2-40B4-BE49-F238E27FC236}">
                <a16:creationId xmlns:a16="http://schemas.microsoft.com/office/drawing/2014/main" id="{7C75528C-0944-6443-B98B-DCC958F45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0"/>
              </a:spcBef>
            </a:pPr>
            <a:endParaRPr lang="el-GR" altLang="en-US"/>
          </a:p>
          <a:p>
            <a:pPr defTabSz="914400"/>
            <a:endParaRPr lang="el-GR" altLang="en-US"/>
          </a:p>
        </p:txBody>
      </p:sp>
      <p:sp>
        <p:nvSpPr>
          <p:cNvPr id="19459" name="Θέση αριθμού διαφάνειας 3">
            <a:extLst>
              <a:ext uri="{FF2B5EF4-FFF2-40B4-BE49-F238E27FC236}">
                <a16:creationId xmlns:a16="http://schemas.microsoft.com/office/drawing/2014/main" id="{5BD32784-B7AF-CA45-9984-D5347F82C58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9pPr>
          </a:lstStyle>
          <a:p>
            <a:fld id="{1B97A614-61F7-9045-8D85-6E48FC2CAD05}" type="slidenum">
              <a:rPr lang="en-BE" altLang="en-US" smtClean="0"/>
              <a:pPr/>
              <a:t>3</a:t>
            </a:fld>
            <a:endParaRPr lang="en-B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Θέση εικόνας διαφάνειας 1">
            <a:extLst>
              <a:ext uri="{FF2B5EF4-FFF2-40B4-BE49-F238E27FC236}">
                <a16:creationId xmlns:a16="http://schemas.microsoft.com/office/drawing/2014/main" id="{0B002B58-5C12-9E4F-9AFA-4BFE55BD3C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round/>
            <a:headEnd type="none" w="med" len="med"/>
            <a:tailEnd type="none" w="med" len="med"/>
          </a:ln>
        </p:spPr>
      </p:sp>
      <p:sp>
        <p:nvSpPr>
          <p:cNvPr id="21506" name="Θέση σημειώσεων 2">
            <a:extLst>
              <a:ext uri="{FF2B5EF4-FFF2-40B4-BE49-F238E27FC236}">
                <a16:creationId xmlns:a16="http://schemas.microsoft.com/office/drawing/2014/main" id="{96639C74-B813-0242-B451-F27799ECA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/>
          </a:p>
        </p:txBody>
      </p:sp>
      <p:sp>
        <p:nvSpPr>
          <p:cNvPr id="21507" name="Θέση αριθμού διαφάνειας 3">
            <a:extLst>
              <a:ext uri="{FF2B5EF4-FFF2-40B4-BE49-F238E27FC236}">
                <a16:creationId xmlns:a16="http://schemas.microsoft.com/office/drawing/2014/main" id="{AD5216A4-3EC1-D24D-A047-EF87DFB86E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9pPr>
          </a:lstStyle>
          <a:p>
            <a:fld id="{368BBEAE-6EB7-FF40-8DD7-A1E001EF9043}" type="slidenum">
              <a:rPr lang="el-GR" altLang="en-US" smtClean="0"/>
              <a:pPr/>
              <a:t>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Θέση εικόνας διαφάνειας 1">
            <a:extLst>
              <a:ext uri="{FF2B5EF4-FFF2-40B4-BE49-F238E27FC236}">
                <a16:creationId xmlns:a16="http://schemas.microsoft.com/office/drawing/2014/main" id="{9BA366EB-7B81-2C46-B886-7362FDCCF9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round/>
            <a:headEnd type="none" w="med" len="med"/>
            <a:tailEnd type="none" w="med" len="med"/>
          </a:ln>
        </p:spPr>
      </p:sp>
      <p:sp>
        <p:nvSpPr>
          <p:cNvPr id="23554" name="Θέση σημειώσεων 2">
            <a:extLst>
              <a:ext uri="{FF2B5EF4-FFF2-40B4-BE49-F238E27FC236}">
                <a16:creationId xmlns:a16="http://schemas.microsoft.com/office/drawing/2014/main" id="{AB9C70F0-BE9E-734F-8310-963A485A7C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/>
          </a:p>
        </p:txBody>
      </p:sp>
      <p:sp>
        <p:nvSpPr>
          <p:cNvPr id="23555" name="Θέση αριθμού διαφάνειας 3">
            <a:extLst>
              <a:ext uri="{FF2B5EF4-FFF2-40B4-BE49-F238E27FC236}">
                <a16:creationId xmlns:a16="http://schemas.microsoft.com/office/drawing/2014/main" id="{4A9CCB98-BC10-624B-92BA-F8FCA6B52D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defRPr>
            </a:lvl9pPr>
          </a:lstStyle>
          <a:p>
            <a:fld id="{8765FF98-E59F-CA46-A0D0-D4BBDE2EBA38}" type="slidenum">
              <a:rPr lang="el-GR" altLang="en-US" smtClean="0"/>
              <a:pPr/>
              <a:t>5</a:t>
            </a:fld>
            <a:endParaRPr lang="el-G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32044835-5D79-804E-908D-8FA55E0E0F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A02AC-AAE8-C94C-8EAD-AC20568F1364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A666C293-6AE1-D54E-9AEA-DFB926DF25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8A271DAB-9C51-5848-9724-8934D5A8FF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DEAC4-A0BB-454E-8FB6-9C64405ABEF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0785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C2AF2B1A-7FBE-F44C-9155-8E84CB2B96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85A2F-A8E6-D144-8507-7F9066F5B327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6FEB65A5-3064-974D-AFCB-BE3C9636C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66880D3E-4DB7-544C-A840-9F24AB314A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B5672-D55D-4B4A-B598-1104212AD4E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8663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>
            <a:extLst>
              <a:ext uri="{FF2B5EF4-FFF2-40B4-BE49-F238E27FC236}">
                <a16:creationId xmlns:a16="http://schemas.microsoft.com/office/drawing/2014/main" id="{24B362D1-23E5-074F-9CC1-DF5679AAB4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9B7EA-6071-3849-BA31-4413F52CC4AB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667247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672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17FB9AA4-E527-4349-B8D6-ED524D5F6A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1FAF4-82DF-C24B-B95C-6C38C75FCDD3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015A5CD6-E05D-144A-A7DE-0F070BBB7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237C2EC3-22A3-D046-9E5B-B6BEF2DBA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1D1B7-3E8D-3143-84E7-6AC49C6313E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5302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01A282C2-FDEE-5D4D-80AF-F6CD29696E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FE10E-404F-864D-BE4E-866EE7C4DBC8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DC5D6FE5-517B-D544-92D6-79F3AAFAC9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A33248FD-90B4-7442-82C8-E14F66A02D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BB028-1368-3E4A-BBBB-92C87428C47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3071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829BD31F-3F2B-B144-B385-3EC3B16E7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21C34-2444-6748-AF7D-63B2D6AEF378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4CA019B0-F6F3-C244-B088-1415330CF4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BEF0048F-56EB-AA4E-BBC8-72B313D7D3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C676E-3260-8244-AB76-993B288D4EB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63519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CD6EA2CE-230D-1C4C-8FF3-31893689D2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BFB03-6B73-8243-8205-B6262373D25E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D0DECB51-177B-1E45-9D17-469754F1F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01061710-F424-1542-AD94-C32767C0D4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3F8DC-768D-BD40-ABF0-C237D4BE3A6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32818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3AEA7360-28C4-8241-9D22-346F9D2AEA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F0924-8663-0149-8519-9A6226199C1D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BC422076-6E5B-E140-8AAD-01E66523A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89D9A1F3-7B1A-8847-9013-8680CC8D92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98AC9-2614-5C4C-A25A-F11EADE188F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68218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24AE3567-46BE-D24A-A8AF-0E75D8FB88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B4F67-008F-954D-A549-3BAD89B7BD40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6E724AE3-8936-854C-B58C-8000A2CD7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B2359201-F6AC-3A40-8D4E-80B2572BF7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BDB6E-DFA4-6D44-A0FE-DA545B6F8E8B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7719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21A1C912-A87F-064E-81EA-E753C7141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D3EDC-1161-404A-8B1C-AE3DA29C8B0A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A7685843-4E55-5F40-A8CD-DC764C2269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B538F646-1FAA-C540-A375-379A2306C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D3CFF-D31C-3A40-9671-B68B161F63A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37963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069C9B69-C7A2-C146-871E-C15F0576FC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D08A4-9142-B64C-A940-929204D2127C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3" name="Θέση υποσέλιδου 4">
            <a:extLst>
              <a:ext uri="{FF2B5EF4-FFF2-40B4-BE49-F238E27FC236}">
                <a16:creationId xmlns:a16="http://schemas.microsoft.com/office/drawing/2014/main" id="{C97778D8-A16F-D14F-908A-C2A91D0EB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18052117-24E4-6544-90F2-4A0DC808CC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6F180-D0F1-DD48-9C2D-4C384571D0D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4312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>
            <a:extLst>
              <a:ext uri="{FF2B5EF4-FFF2-40B4-BE49-F238E27FC236}">
                <a16:creationId xmlns:a16="http://schemas.microsoft.com/office/drawing/2014/main" id="{B587DA8B-70CF-D842-BF3E-4907B37B6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Κάντε κλικ για να επεξεργαστείτε τον τίτλο υποδείγματος</a:t>
            </a:r>
          </a:p>
        </p:txBody>
      </p:sp>
      <p:sp>
        <p:nvSpPr>
          <p:cNvPr id="1027" name="Θέση κειμένου 2">
            <a:extLst>
              <a:ext uri="{FF2B5EF4-FFF2-40B4-BE49-F238E27FC236}">
                <a16:creationId xmlns:a16="http://schemas.microsoft.com/office/drawing/2014/main" id="{455ADBC0-99B0-AE4F-9A2B-0AA4B18CB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κειμένου υποδείγματος</a:t>
            </a:r>
          </a:p>
          <a:p>
            <a:pPr lvl="1"/>
            <a:r>
              <a:rPr lang="el-GR" altLang="en-US"/>
              <a:t>Δεύτερο επίπεδο</a:t>
            </a:r>
          </a:p>
          <a:p>
            <a:pPr lvl="2"/>
            <a:r>
              <a:rPr lang="el-GR" altLang="en-US"/>
              <a:t>Τρίτο επίπεδο</a:t>
            </a:r>
          </a:p>
          <a:p>
            <a:pPr lvl="3"/>
            <a:r>
              <a:rPr lang="el-GR" altLang="en-US"/>
              <a:t>Τέταρτο επίπεδο</a:t>
            </a:r>
          </a:p>
          <a:p>
            <a:pPr lvl="4"/>
            <a:r>
              <a:rPr lang="el-GR" altLang="en-US"/>
              <a:t>Πέμπτο επίπεδο</a:t>
            </a:r>
          </a:p>
        </p:txBody>
      </p:sp>
      <p:sp>
        <p:nvSpPr>
          <p:cNvPr id="1028" name="Θέση ημερομηνίας 3">
            <a:extLst>
              <a:ext uri="{FF2B5EF4-FFF2-40B4-BE49-F238E27FC236}">
                <a16:creationId xmlns:a16="http://schemas.microsoft.com/office/drawing/2014/main" id="{6D52BCBF-10D8-C349-A779-7B2C7291CC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Calibri Light" panose="020F0302020204030204" pitchFamily="34" charset="0"/>
              </a:defRPr>
            </a:lvl1pPr>
          </a:lstStyle>
          <a:p>
            <a:pPr>
              <a:defRPr/>
            </a:pPr>
            <a:fld id="{6A24705F-3508-134D-B0F6-18FA4B39A554}" type="datetime1">
              <a:rPr lang="en-US" altLang="en-US" smtClean="0"/>
              <a:t>6/28/2022</a:t>
            </a:fld>
            <a:endParaRPr lang="el-GR" altLang="en-US"/>
          </a:p>
        </p:txBody>
      </p:sp>
      <p:sp>
        <p:nvSpPr>
          <p:cNvPr id="1029" name="Θέση υποσέλιδου 4">
            <a:extLst>
              <a:ext uri="{FF2B5EF4-FFF2-40B4-BE49-F238E27FC236}">
                <a16:creationId xmlns:a16="http://schemas.microsoft.com/office/drawing/2014/main" id="{D7D72948-9032-F54A-BAD8-A536DB503F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Calibri Light" panose="020F0302020204030204" pitchFamily="34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30" name="Θέση αριθμού διαφάνειας 5">
            <a:extLst>
              <a:ext uri="{FF2B5EF4-FFF2-40B4-BE49-F238E27FC236}">
                <a16:creationId xmlns:a16="http://schemas.microsoft.com/office/drawing/2014/main" id="{7534EBB1-266B-EE48-802D-7565DF280E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Calibri Light" panose="020F0302020204030204" pitchFamily="34" charset="0"/>
              </a:defRPr>
            </a:lvl1pPr>
          </a:lstStyle>
          <a:p>
            <a:pPr>
              <a:defRPr/>
            </a:pPr>
            <a:fld id="{7D7DF2C1-BC96-6F49-8C04-355BE54EB2B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pn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microsoft.com/office/2007/relationships/diagramDrawing" Target="../diagrams/drawing1.xml"/><Relationship Id="rId5" Type="http://schemas.openxmlformats.org/officeDocument/2006/relationships/image" Target="../media/image6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10">
            <a:extLst>
              <a:ext uri="{FF2B5EF4-FFF2-40B4-BE49-F238E27FC236}">
                <a16:creationId xmlns:a16="http://schemas.microsoft.com/office/drawing/2014/main" id="{0B4CAD93-9937-D943-BF0D-4D5E75706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673100"/>
            <a:ext cx="10850562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chemeClr val="accent1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Technical Support to implement reforms to support the development of family centred early childhood intervention services in Greece  - ECI Greece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2E75B6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Grant Agreement n° 101048313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595959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Arial" panose="020B0604020202020204" pitchFamily="34" charset="0"/>
              </a:rPr>
              <a:t>Family-Centred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Arial" panose="020B0604020202020204" pitchFamily="34" charset="0"/>
              </a:rPr>
              <a:t> Early Childhood Intervention Training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PPT 1: Early </a:t>
            </a:r>
            <a:r>
              <a:rPr lang="en-GB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Childhood Intervention in the framework of the social care system reform and the Deinstitutionalisation process in Greece</a:t>
            </a:r>
            <a:r>
              <a:rPr lang="en-GB" altLang="en-US" sz="2400" b="1" dirty="0">
                <a:solidFill>
                  <a:srgbClr val="585858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</a:p>
          <a:p>
            <a:pPr algn="ctr" eaLnBrk="1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FontTx/>
              <a:buNone/>
            </a:pPr>
            <a:endParaRPr lang="en-GB" altLang="en-US" sz="2400" b="1" dirty="0">
              <a:solidFill>
                <a:srgbClr val="585858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BE" altLang="en-US" sz="24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rgbClr val="585858"/>
                </a:solidFill>
                <a:latin typeface="Arial" panose="020B0604020202020204" pitchFamily="34" charset="0"/>
              </a:rPr>
              <a:t>	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BE" altLang="en-US" sz="18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3600" b="1" dirty="0">
              <a:solidFill>
                <a:srgbClr val="00B0F0"/>
              </a:solidFill>
              <a:latin typeface="Calibri Light" panose="020F03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14338" name="Picture 14" descr="Logo&#10;&#10;Description automatically generated">
            <a:extLst>
              <a:ext uri="{FF2B5EF4-FFF2-40B4-BE49-F238E27FC236}">
                <a16:creationId xmlns:a16="http://schemas.microsoft.com/office/drawing/2014/main" id="{9D361720-F85F-3246-B24D-701E63DBD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4899025"/>
            <a:ext cx="197167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41" name="Image" descr="Image">
            <a:extLst>
              <a:ext uri="{FF2B5EF4-FFF2-40B4-BE49-F238E27FC236}">
                <a16:creationId xmlns:a16="http://schemas.microsoft.com/office/drawing/2014/main" id="{E6F13D5E-FE76-E945-B614-31FAF4298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888" y="3576638"/>
            <a:ext cx="4725987" cy="371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82417-387F-F04A-9BEE-D08670B67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DEAC4-A0BB-454E-8FB6-9C64405ABEF6}" type="slidenum">
              <a:rPr lang="el-GR" altLang="en-US" smtClean="0"/>
              <a:pPr>
                <a:defRPr/>
              </a:pPr>
              <a:t>1</a:t>
            </a:fld>
            <a:endParaRPr lang="el-GR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43D09F-F218-4CED-2163-FA06F183B1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5059496"/>
            <a:ext cx="1244600" cy="1468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" descr="Image">
            <a:extLst>
              <a:ext uri="{FF2B5EF4-FFF2-40B4-BE49-F238E27FC236}">
                <a16:creationId xmlns:a16="http://schemas.microsoft.com/office/drawing/2014/main" id="{673892B1-F881-B446-8979-3BA3BE0F1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75" y="6211888"/>
            <a:ext cx="2778125" cy="6604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6386" name="Picture 4" descr="Logo&#10;&#10;Description automatically generated">
            <a:extLst>
              <a:ext uri="{FF2B5EF4-FFF2-40B4-BE49-F238E27FC236}">
                <a16:creationId xmlns:a16="http://schemas.microsoft.com/office/drawing/2014/main" id="{E13F162B-F668-0440-9431-1FBF5017E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38" y="5073650"/>
            <a:ext cx="2543176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6387" name="Image" descr="Image">
            <a:extLst>
              <a:ext uri="{FF2B5EF4-FFF2-40B4-BE49-F238E27FC236}">
                <a16:creationId xmlns:a16="http://schemas.microsoft.com/office/drawing/2014/main" id="{9E530A47-7BB5-EC48-973A-EF63E987E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75" y="34925"/>
            <a:ext cx="2778125" cy="4857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8EC7F65-57E3-6540-8FBE-587FD38B4F9D}"/>
              </a:ext>
            </a:extLst>
          </p:cNvPr>
          <p:cNvGraphicFramePr/>
          <p:nvPr/>
        </p:nvGraphicFramePr>
        <p:xfrm>
          <a:off x="1641964" y="1365531"/>
          <a:ext cx="10081120" cy="3639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389" name="TextBox 8">
            <a:extLst>
              <a:ext uri="{FF2B5EF4-FFF2-40B4-BE49-F238E27FC236}">
                <a16:creationId xmlns:a16="http://schemas.microsoft.com/office/drawing/2014/main" id="{54B58D7B-FFA6-6445-A9A7-A4B044C58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287963"/>
            <a:ext cx="61166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-apple-system"/>
              </a:rPr>
              <a:t>Τable 1 - Source EKKA: http://www.ekka.org.gr/index.php/el/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br>
              <a:rPr lang="en-US" altLang="en-US" sz="1800">
                <a:latin typeface="Calibri Light" panose="020F0302020204030204" pitchFamily="34" charset="0"/>
              </a:rPr>
            </a:br>
            <a:endParaRPr lang="en-US" altLang="en-US" sz="1800">
              <a:latin typeface="-apple-system"/>
            </a:endParaRPr>
          </a:p>
        </p:txBody>
      </p:sp>
      <p:sp>
        <p:nvSpPr>
          <p:cNvPr id="16390" name="Τίτλος 1">
            <a:extLst>
              <a:ext uri="{FF2B5EF4-FFF2-40B4-BE49-F238E27FC236}">
                <a16:creationId xmlns:a16="http://schemas.microsoft.com/office/drawing/2014/main" id="{4941F43B-2BB0-3647-B91D-5B69C7A10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484313"/>
            <a:ext cx="2879725" cy="3171825"/>
          </a:xfrm>
          <a:prstGeom prst="rect">
            <a:avLst/>
          </a:prstGeom>
          <a:solidFill>
            <a:srgbClr val="4472C4"/>
          </a:solidFill>
          <a:ln w="12700" algn="ctr">
            <a:solidFill>
              <a:srgbClr val="2F528F"/>
            </a:solidFill>
            <a:round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  <a:latin typeface="Calibri Light" panose="020F0302020204030204" pitchFamily="34" charset="0"/>
              </a:rPr>
              <a:t>State of play in Greece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B761A0-4943-9D49-8D3B-61081CA91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1D1B7-3E8D-3143-84E7-6AC49C6313EF}" type="slidenum">
              <a:rPr lang="el-GR" altLang="en-US" smtClean="0"/>
              <a:pPr>
                <a:defRPr/>
              </a:pPr>
              <a:t>2</a:t>
            </a:fld>
            <a:endParaRPr lang="el-G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Τίτλος 1">
            <a:extLst>
              <a:ext uri="{FF2B5EF4-FFF2-40B4-BE49-F238E27FC236}">
                <a16:creationId xmlns:a16="http://schemas.microsoft.com/office/drawing/2014/main" id="{53AD8026-6F38-6F4A-8AC8-6A98613C39E4}"/>
              </a:ext>
            </a:extLst>
          </p:cNvPr>
          <p:cNvSpPr>
            <a:spLocks noGrp="1" noChangeArrowheads="1"/>
          </p:cNvSpPr>
          <p:nvPr>
            <p:ph type="title" idx="10"/>
          </p:nvPr>
        </p:nvSpPr>
        <p:spPr>
          <a:xfrm>
            <a:off x="523875" y="2470150"/>
            <a:ext cx="3101975" cy="2633663"/>
          </a:xfrm>
          <a:solidFill>
            <a:srgbClr val="4472C4"/>
          </a:solidFill>
          <a:ln w="12700" cap="flat" algn="ctr">
            <a:solidFill>
              <a:srgbClr val="2F528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n-GB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Early Childhood Intervention in the Deinstitutionalisation Strategy and the accompanying Action Plan</a:t>
            </a:r>
          </a:p>
        </p:txBody>
      </p:sp>
      <p:sp>
        <p:nvSpPr>
          <p:cNvPr id="11267" name="Θέση περιεχομένου 2">
            <a:extLst>
              <a:ext uri="{FF2B5EF4-FFF2-40B4-BE49-F238E27FC236}">
                <a16:creationId xmlns:a16="http://schemas.microsoft.com/office/drawing/2014/main" id="{D0D51021-0A63-9A44-8E70-4A8FC531DC86}"/>
              </a:ext>
            </a:extLst>
          </p:cNvPr>
          <p:cNvSpPr>
            <a:spLocks noGrp="1" noChangeArrowheads="1"/>
          </p:cNvSpPr>
          <p:nvPr>
            <p:ph idx="11"/>
          </p:nvPr>
        </p:nvSpPr>
        <p:spPr>
          <a:xfrm>
            <a:off x="4557713" y="2128838"/>
            <a:ext cx="6946900" cy="2974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cs typeface="Arial" panose="020B0604020202020204" pitchFamily="34" charset="0"/>
              </a:rPr>
              <a:t>  </a:t>
            </a:r>
          </a:p>
          <a:p>
            <a:pPr marL="342900" indent="-3429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Calibri" panose="020F0502020204030204" pitchFamily="34" charset="0"/>
                <a:cs typeface="Arial" panose="020B0604020202020204" pitchFamily="34" charset="0"/>
              </a:rPr>
              <a:t>Early Childhood Intervention as a distinct action within the DI Strategy and the accompanying Action Plan as part of a set of institutionalisation prevention measures  </a:t>
            </a:r>
          </a:p>
          <a:p>
            <a:pPr marL="342900" indent="-3429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Calibri" panose="020F0502020204030204" pitchFamily="34" charset="0"/>
                <a:cs typeface="Arial" panose="020B0604020202020204" pitchFamily="34" charset="0"/>
              </a:rPr>
              <a:t>Priority 3 of the DI Strategy and Action 3.1 of the accompanying Action Plan. 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endParaRPr lang="el-GR" altLang="en-US" sz="14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435" name="Image" descr="Image">
            <a:extLst>
              <a:ext uri="{FF2B5EF4-FFF2-40B4-BE49-F238E27FC236}">
                <a16:creationId xmlns:a16="http://schemas.microsoft.com/office/drawing/2014/main" id="{237764EE-A807-9743-9CDE-7399419AD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0"/>
            <a:ext cx="2778125" cy="4857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8436" name="Image" descr="Image">
            <a:extLst>
              <a:ext uri="{FF2B5EF4-FFF2-40B4-BE49-F238E27FC236}">
                <a16:creationId xmlns:a16="http://schemas.microsoft.com/office/drawing/2014/main" id="{481750D8-1348-9741-BC3E-7DCD7DED4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75" y="6197600"/>
            <a:ext cx="2778125" cy="6604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8437" name="Picture 4" descr="Logo&#10;&#10;Description automatically generated">
            <a:extLst>
              <a:ext uri="{FF2B5EF4-FFF2-40B4-BE49-F238E27FC236}">
                <a16:creationId xmlns:a16="http://schemas.microsoft.com/office/drawing/2014/main" id="{F8B675EA-15FA-4346-922D-AD1982347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1850" y="-269875"/>
            <a:ext cx="2543175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37F12F-0238-0F47-88F8-18CB5C462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1D1B7-3E8D-3143-84E7-6AC49C6313EF}" type="slidenum">
              <a:rPr lang="el-GR" altLang="en-US" smtClean="0"/>
              <a:pPr>
                <a:defRPr/>
              </a:pPr>
              <a:t>3</a:t>
            </a:fld>
            <a:endParaRPr lang="el-G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Τίτλος 1">
            <a:extLst>
              <a:ext uri="{FF2B5EF4-FFF2-40B4-BE49-F238E27FC236}">
                <a16:creationId xmlns:a16="http://schemas.microsoft.com/office/drawing/2014/main" id="{3810C327-78DC-8246-B705-7658D233342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60500" y="519113"/>
            <a:ext cx="9344025" cy="1377950"/>
          </a:xfrm>
          <a:solidFill>
            <a:srgbClr val="4472C4"/>
          </a:solidFill>
          <a:ln w="19050" cap="flat" algn="ctr">
            <a:solidFill>
              <a:srgbClr val="FFFFFF"/>
            </a:solidFill>
            <a:round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GB" altLang="en-US" sz="3200" b="1">
                <a:solidFill>
                  <a:schemeClr val="bg1"/>
                </a:solidFill>
              </a:rPr>
              <a:t>Family-centred early childhood Intervention as a step towards a new model of social care</a:t>
            </a:r>
          </a:p>
        </p:txBody>
      </p:sp>
      <p:sp>
        <p:nvSpPr>
          <p:cNvPr id="20482" name="Θέση περιεχομένου 3">
            <a:extLst>
              <a:ext uri="{FF2B5EF4-FFF2-40B4-BE49-F238E27FC236}">
                <a16:creationId xmlns:a16="http://schemas.microsoft.com/office/drawing/2014/main" id="{F535FC18-F90D-3D47-88DB-D8D9023D1C26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823913" y="2276475"/>
            <a:ext cx="5159375" cy="3684588"/>
          </a:xfrm>
        </p:spPr>
        <p:txBody>
          <a:bodyPr anchor="ctr"/>
          <a:lstStyle/>
          <a:p>
            <a:pPr eaLnBrk="1" hangingPunct="1"/>
            <a:r>
              <a:rPr lang="en-GB" altLang="en-US" sz="2600"/>
              <a:t>Social care as a system for vulnerable children/persons who need care and cannot interact positively and contribute </a:t>
            </a:r>
          </a:p>
        </p:txBody>
      </p:sp>
      <p:sp>
        <p:nvSpPr>
          <p:cNvPr id="20483" name="Θέση περιεχομένου 5">
            <a:extLst>
              <a:ext uri="{FF2B5EF4-FFF2-40B4-BE49-F238E27FC236}">
                <a16:creationId xmlns:a16="http://schemas.microsoft.com/office/drawing/2014/main" id="{3E9F457D-2967-224A-872F-95C5CEE66045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6099175" y="2211388"/>
            <a:ext cx="5183188" cy="3686175"/>
          </a:xfrm>
        </p:spPr>
        <p:txBody>
          <a:bodyPr anchor="ctr"/>
          <a:lstStyle/>
          <a:p>
            <a:pPr eaLnBrk="1" hangingPunct="1"/>
            <a:r>
              <a:rPr lang="en-GB" altLang="en-US" sz="2600"/>
              <a:t>Social care as a network of interventions focused on the child/person, the quality of life, the community, and the links  between individuals in their daily lives</a:t>
            </a:r>
          </a:p>
        </p:txBody>
      </p:sp>
      <p:pic>
        <p:nvPicPr>
          <p:cNvPr id="20484" name="Picture 4" descr="Logo&#10;&#10;Description automatically generated">
            <a:extLst>
              <a:ext uri="{FF2B5EF4-FFF2-40B4-BE49-F238E27FC236}">
                <a16:creationId xmlns:a16="http://schemas.microsoft.com/office/drawing/2014/main" id="{9A2A38FB-EA5E-D84E-B8DA-56796203C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184775"/>
            <a:ext cx="2543175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85" name="Image" descr="Image">
            <a:extLst>
              <a:ext uri="{FF2B5EF4-FFF2-40B4-BE49-F238E27FC236}">
                <a16:creationId xmlns:a16="http://schemas.microsoft.com/office/drawing/2014/main" id="{E9B92903-FAEB-264F-B7C8-A0B77E7EA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75" y="6211888"/>
            <a:ext cx="2778125" cy="660400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Τίτλος 1">
            <a:extLst>
              <a:ext uri="{FF2B5EF4-FFF2-40B4-BE49-F238E27FC236}">
                <a16:creationId xmlns:a16="http://schemas.microsoft.com/office/drawing/2014/main" id="{4B9F0DAD-8C43-7049-AA9D-91521F2BAF74}"/>
              </a:ext>
            </a:extLst>
          </p:cNvPr>
          <p:cNvSpPr>
            <a:spLocks noGrp="1" noChangeArrowheads="1"/>
          </p:cNvSpPr>
          <p:nvPr>
            <p:ph type="title" idx="10"/>
          </p:nvPr>
        </p:nvSpPr>
        <p:spPr>
          <a:xfrm>
            <a:off x="844550" y="536575"/>
            <a:ext cx="10515600" cy="1325563"/>
          </a:xfrm>
          <a:solidFill>
            <a:srgbClr val="4472C4"/>
          </a:solidFill>
          <a:ln w="12700" cap="flat" algn="ctr">
            <a:solidFill>
              <a:srgbClr val="2F528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n-GB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Transition from a purely medical approach of early childhood intervention to a family-centred model = transition from a medical to a social/right-based model of social welfare</a:t>
            </a:r>
          </a:p>
        </p:txBody>
      </p:sp>
      <p:sp>
        <p:nvSpPr>
          <p:cNvPr id="22530" name="Θέση περιεχομένου 2">
            <a:extLst>
              <a:ext uri="{FF2B5EF4-FFF2-40B4-BE49-F238E27FC236}">
                <a16:creationId xmlns:a16="http://schemas.microsoft.com/office/drawing/2014/main" id="{75B11DA3-6EBF-4A43-AC12-67F3E625BE8D}"/>
              </a:ext>
            </a:extLst>
          </p:cNvPr>
          <p:cNvSpPr>
            <a:spLocks noGrp="1" noChangeArrowheads="1"/>
          </p:cNvSpPr>
          <p:nvPr>
            <p:ph sz="half" idx="11"/>
          </p:nvPr>
        </p:nvSpPr>
        <p:spPr>
          <a:xfrm>
            <a:off x="914400" y="2630488"/>
            <a:ext cx="5181600" cy="4351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/>
          <a:lstStyle/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latin typeface="Calibri" panose="020F0502020204030204" pitchFamily="34" charset="0"/>
                <a:cs typeface="Arial" panose="020B0604020202020204" pitchFamily="34" charset="0"/>
              </a:rPr>
              <a:t>Focus exclusively on the child and condition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latin typeface="Calibri" panose="020F0502020204030204" pitchFamily="34" charset="0"/>
                <a:cs typeface="Arial" panose="020B0604020202020204" pitchFamily="34" charset="0"/>
              </a:rPr>
              <a:t>Emphasis on diagnostic tests, disadvantages, risks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latin typeface="Calibri" panose="020F0502020204030204" pitchFamily="34" charset="0"/>
                <a:cs typeface="Arial" panose="020B0604020202020204" pitchFamily="34" charset="0"/>
              </a:rPr>
              <a:t>Focus on the correction of defects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latin typeface="Calibri" panose="020F0502020204030204" pitchFamily="34" charset="0"/>
                <a:cs typeface="Arial" panose="020B0604020202020204" pitchFamily="34" charset="0"/>
              </a:rPr>
              <a:t>The professional as an expert knows what is good for the child and the family and provides instructions </a:t>
            </a:r>
          </a:p>
        </p:txBody>
      </p:sp>
      <p:sp>
        <p:nvSpPr>
          <p:cNvPr id="22531" name="Θέση περιεχομένου 3">
            <a:extLst>
              <a:ext uri="{FF2B5EF4-FFF2-40B4-BE49-F238E27FC236}">
                <a16:creationId xmlns:a16="http://schemas.microsoft.com/office/drawing/2014/main" id="{AE97DEE8-2CD5-A742-B729-811B5E6A2EAF}"/>
              </a:ext>
            </a:extLst>
          </p:cNvPr>
          <p:cNvSpPr>
            <a:spLocks noGrp="1" noChangeArrowheads="1"/>
          </p:cNvSpPr>
          <p:nvPr>
            <p:ph sz="half" idx="12"/>
          </p:nvPr>
        </p:nvSpPr>
        <p:spPr>
          <a:xfrm>
            <a:off x="6445250" y="2476500"/>
            <a:ext cx="5181600" cy="4351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/>
          <a:lstStyle/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latin typeface="Calibri" panose="020F0502020204030204" pitchFamily="34" charset="0"/>
                <a:cs typeface="Arial" panose="020B0604020202020204" pitchFamily="34" charset="0"/>
              </a:rPr>
              <a:t>Focus on the environment, family, relationships 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latin typeface="Calibri" panose="020F0502020204030204" pitchFamily="34" charset="0"/>
                <a:cs typeface="Arial" panose="020B0604020202020204" pitchFamily="34" charset="0"/>
              </a:rPr>
              <a:t>Emphasis on talents, contributions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latin typeface="Calibri" panose="020F0502020204030204" pitchFamily="34" charset="0"/>
                <a:cs typeface="Arial" panose="020B0604020202020204" pitchFamily="34" charset="0"/>
              </a:rPr>
              <a:t>Focus on improving the child's daily life and functional skills, social inclusion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latin typeface="Calibri" panose="020F0502020204030204" pitchFamily="34" charset="0"/>
                <a:cs typeface="Arial" panose="020B0604020202020204" pitchFamily="34" charset="0"/>
              </a:rPr>
              <a:t>The professional maintains his/her scientific status but works collaboratively with the family </a:t>
            </a:r>
          </a:p>
        </p:txBody>
      </p:sp>
      <p:pic>
        <p:nvPicPr>
          <p:cNvPr id="22532" name="Picture 4" descr="Logo&#10;&#10;Description automatically generated">
            <a:extLst>
              <a:ext uri="{FF2B5EF4-FFF2-40B4-BE49-F238E27FC236}">
                <a16:creationId xmlns:a16="http://schemas.microsoft.com/office/drawing/2014/main" id="{C589AE76-34F5-A54F-86C4-C267EE210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184775"/>
            <a:ext cx="2543175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2533" name="Image" descr="Image">
            <a:extLst>
              <a:ext uri="{FF2B5EF4-FFF2-40B4-BE49-F238E27FC236}">
                <a16:creationId xmlns:a16="http://schemas.microsoft.com/office/drawing/2014/main" id="{DB4DC8CF-812A-DD4A-AC40-A6BB1CF0A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075" y="6289675"/>
            <a:ext cx="2447925" cy="582613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00A16D-357A-9A41-832F-02D6CFD6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C676E-3260-8244-AB76-993B288D4EBA}" type="slidenum">
              <a:rPr lang="el-GR" altLang="en-US" smtClean="0"/>
              <a:pPr>
                <a:defRPr/>
              </a:pPr>
              <a:t>5</a:t>
            </a:fld>
            <a:endParaRPr lang="el-G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object 9">
            <a:extLst>
              <a:ext uri="{FF2B5EF4-FFF2-40B4-BE49-F238E27FC236}">
                <a16:creationId xmlns:a16="http://schemas.microsoft.com/office/drawing/2014/main" id="{3B991765-7BD1-B14E-897A-6EDA6B28B0B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779838" y="2038350"/>
            <a:ext cx="4506912" cy="1568450"/>
          </a:xfrm>
        </p:spPr>
        <p:txBody>
          <a:bodyPr/>
          <a:lstStyle/>
          <a:p>
            <a:pPr indent="474663" algn="ctr" defTabSz="1301750" eaLnBrk="1" hangingPunct="1">
              <a:lnSpc>
                <a:spcPts val="2075"/>
              </a:lnSpc>
              <a:spcBef>
                <a:spcPts val="475"/>
              </a:spcBef>
            </a:pPr>
            <a:br>
              <a:rPr lang="en-GB" altLang="en-US" sz="1800"/>
            </a:br>
            <a:br>
              <a:rPr lang="en-GB" altLang="en-US" sz="1800"/>
            </a:br>
            <a:r>
              <a:rPr lang="en-GB" altLang="en-US" sz="1800"/>
              <a:t>European Association of Service providers for Persons with Disabilities</a:t>
            </a:r>
          </a:p>
        </p:txBody>
      </p:sp>
      <p:sp>
        <p:nvSpPr>
          <p:cNvPr id="24578" name="Lorem ipsum dolor sit met, consectetur adipiscing elit, sed do eiusmod tempor incididunt ut labore et dolore magna liqua. Ut enim ad minim veniam, quis exercitation.">
            <a:extLst>
              <a:ext uri="{FF2B5EF4-FFF2-40B4-BE49-F238E27FC236}">
                <a16:creationId xmlns:a16="http://schemas.microsoft.com/office/drawing/2014/main" id="{DCF717ED-99EE-7C4A-83B4-344D5C4A8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7238" y="3305175"/>
            <a:ext cx="4989512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73149" tIns="73149" rIns="73149" bIns="73149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en-US" sz="4400" b="1">
              <a:solidFill>
                <a:srgbClr val="535353"/>
              </a:solidFill>
              <a:latin typeface="Acumin Pro Light" charset="0"/>
              <a:sym typeface="Acumin Pro Light" charset="0"/>
            </a:endParaRPr>
          </a:p>
        </p:txBody>
      </p:sp>
      <p:pic>
        <p:nvPicPr>
          <p:cNvPr id="24579" name="Image" descr="Image">
            <a:extLst>
              <a:ext uri="{FF2B5EF4-FFF2-40B4-BE49-F238E27FC236}">
                <a16:creationId xmlns:a16="http://schemas.microsoft.com/office/drawing/2014/main" id="{ECBF0F13-BAA6-984E-A764-6C398B76F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8" y="152400"/>
            <a:ext cx="100584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24580" name="Image" descr="Image">
            <a:extLst>
              <a:ext uri="{FF2B5EF4-FFF2-40B4-BE49-F238E27FC236}">
                <a16:creationId xmlns:a16="http://schemas.microsoft.com/office/drawing/2014/main" id="{12D1B25F-EB2E-9644-863C-C1DA90E50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863" y="677863"/>
            <a:ext cx="3344862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24581" name="Image" descr="Image">
            <a:extLst>
              <a:ext uri="{FF2B5EF4-FFF2-40B4-BE49-F238E27FC236}">
                <a16:creationId xmlns:a16="http://schemas.microsoft.com/office/drawing/2014/main" id="{0F9293BD-F548-E144-9ACA-D05E0EE70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84138"/>
            <a:ext cx="2143126" cy="668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24582" name="Image" descr="Image">
            <a:extLst>
              <a:ext uri="{FF2B5EF4-FFF2-40B4-BE49-F238E27FC236}">
                <a16:creationId xmlns:a16="http://schemas.microsoft.com/office/drawing/2014/main" id="{37153791-69ED-0F4A-BF5E-95503BA5A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5418138"/>
            <a:ext cx="572452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4583" name="object 14">
            <a:extLst>
              <a:ext uri="{FF2B5EF4-FFF2-40B4-BE49-F238E27FC236}">
                <a16:creationId xmlns:a16="http://schemas.microsoft.com/office/drawing/2014/main" id="{21047677-6B58-9D43-9B1F-1FE602849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550" y="6089650"/>
            <a:ext cx="244157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indent="190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150"/>
              </a:spcBef>
              <a:buFontTx/>
              <a:buNone/>
            </a:pPr>
            <a:r>
              <a:rPr lang="en-GB" altLang="en-US">
                <a:latin typeface="Calibri Light" panose="020F0302020204030204" pitchFamily="34" charset="0"/>
              </a:rPr>
              <a:t>Thank you!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6333C6-0450-0B46-8533-2E2B15287D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79B7EA-6071-3849-BA31-4413F52CC4AB}" type="slidenum">
              <a:rPr lang="el-GR" altLang="en-US" smtClean="0"/>
              <a:pPr>
                <a:defRPr/>
              </a:pPr>
              <a:t>6</a:t>
            </a:fld>
            <a:endParaRPr lang="el-GR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9042.0"/>
  <p:tag name="AS_RELEASE_DATE" val="2018.10.10"/>
  <p:tag name="AS_TITLE" val="Aspose.Slides for .NET 4.0 Client Profile"/>
  <p:tag name="AS_VERSION" val="18.10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 ECI, DI, social welfare reform__EN  -  Compatibility Mode" id="{48BA2B9D-61EC-DE49-A99E-6C51C259600B}" vid="{4CA7CA55-B41E-C64C-B290-3792C0C8236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3F4810AB72642817D07682898C628" ma:contentTypeVersion="16" ma:contentTypeDescription="Create a new document." ma:contentTypeScope="" ma:versionID="9c0d64fe8258fa2a9e70787961446e7a">
  <xsd:schema xmlns:xsd="http://www.w3.org/2001/XMLSchema" xmlns:xs="http://www.w3.org/2001/XMLSchema" xmlns:p="http://schemas.microsoft.com/office/2006/metadata/properties" xmlns:ns2="0b4e6542-4a28-464b-916a-ac287e1e15ef" xmlns:ns3="cae8c1b8-3cee-434b-8da9-32960356a7de" targetNamespace="http://schemas.microsoft.com/office/2006/metadata/properties" ma:root="true" ma:fieldsID="b6b411a29858ba1e9f700040674ccb11" ns2:_="" ns3:_="">
    <xsd:import namespace="0b4e6542-4a28-464b-916a-ac287e1e15ef"/>
    <xsd:import namespace="cae8c1b8-3cee-434b-8da9-32960356a7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e6542-4a28-464b-916a-ac287e1e15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f60ac6d-2d98-46b4-814c-7165044f02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8c1b8-3cee-434b-8da9-32960356a7d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d13aecc-10f9-435e-a0c0-6a8e69e4f875}" ma:internalName="TaxCatchAll" ma:showField="CatchAllData" ma:web="cae8c1b8-3cee-434b-8da9-32960356a7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4e6542-4a28-464b-916a-ac287e1e15ef">
      <Terms xmlns="http://schemas.microsoft.com/office/infopath/2007/PartnerControls"/>
    </lcf76f155ced4ddcb4097134ff3c332f>
    <TaxCatchAll xmlns="cae8c1b8-3cee-434b-8da9-32960356a7de" xsi:nil="true"/>
  </documentManagement>
</p:properties>
</file>

<file path=customXml/itemProps1.xml><?xml version="1.0" encoding="utf-8"?>
<ds:datastoreItem xmlns:ds="http://schemas.openxmlformats.org/officeDocument/2006/customXml" ds:itemID="{DEC6C0AA-3B85-4FE7-B7A8-7DA257A45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4e6542-4a28-464b-916a-ac287e1e15ef"/>
    <ds:schemaRef ds:uri="cae8c1b8-3cee-434b-8da9-32960356a7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FC69A4-43CB-431D-85C8-87D6B73834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D991C4-16A0-4B66-BD94-E892CFDA2C7B}">
  <ds:schemaRefs>
    <ds:schemaRef ds:uri="http://schemas.microsoft.com/office/2006/metadata/properties"/>
    <ds:schemaRef ds:uri="http://schemas.microsoft.com/office/infopath/2007/PartnerControls"/>
    <ds:schemaRef ds:uri="0b4e6542-4a28-464b-916a-ac287e1e15ef"/>
    <ds:schemaRef ds:uri="cae8c1b8-3cee-434b-8da9-32960356a7d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Θέμα του Office</Template>
  <TotalTime>0</TotalTime>
  <Words>339</Words>
  <Application>Microsoft Office PowerPoint</Application>
  <PresentationFormat>Widescreen</PresentationFormat>
  <Paragraphs>45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Acumin Pro Light</vt:lpstr>
      <vt:lpstr>-apple-system</vt:lpstr>
      <vt:lpstr>Arial</vt:lpstr>
      <vt:lpstr>Calibri</vt:lpstr>
      <vt:lpstr>Calibri Light</vt:lpstr>
      <vt:lpstr>Times New Roman</vt:lpstr>
      <vt:lpstr>Θέμα του Office</vt:lpstr>
      <vt:lpstr>PowerPoint Presentation</vt:lpstr>
      <vt:lpstr>PowerPoint Presentation</vt:lpstr>
      <vt:lpstr>Early Childhood Intervention in the Deinstitutionalisation Strategy and the accompanying Action Plan</vt:lpstr>
      <vt:lpstr>Family-centred early childhood Intervention as a step towards a new model of social care</vt:lpstr>
      <vt:lpstr>Transition from a purely medical approach of early childhood intervention to a family-centred model = transition from a medical to a social/right-based model of social welfare</vt:lpstr>
      <vt:lpstr>  European Association of Service providers for Persons with Disabilities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Marina  Antanasiotis [EASPD]</dc:creator>
  <cp:keywords/>
  <dc:description/>
  <cp:lastModifiedBy>Irene  Bertana [EASPD]</cp:lastModifiedBy>
  <cp:revision>4</cp:revision>
  <cp:lastPrinted>1601-01-01T00:00:00Z</cp:lastPrinted>
  <dcterms:created xsi:type="dcterms:W3CDTF">2022-06-01T07:54:15Z</dcterms:created>
  <dcterms:modified xsi:type="dcterms:W3CDTF">2022-06-28T08:15:22Z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f76f155ced4ddcb4097134ff3c332f">
    <vt:lpwstr/>
  </property>
  <property fmtid="{D5CDD505-2E9C-101B-9397-08002B2CF9AE}" pid="3" name="TaxCatchAll">
    <vt:lpwstr/>
  </property>
  <property fmtid="{D5CDD505-2E9C-101B-9397-08002B2CF9AE}" pid="4" name="MediaServiceImageTags">
    <vt:lpwstr/>
  </property>
  <property fmtid="{D5CDD505-2E9C-101B-9397-08002B2CF9AE}" pid="5" name="ContentTypeId">
    <vt:lpwstr>0x0101008733F4810AB72642817D07682898C628</vt:lpwstr>
  </property>
</Properties>
</file>